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335" r:id="rId5"/>
    <p:sldId id="336" r:id="rId6"/>
    <p:sldId id="337" r:id="rId7"/>
    <p:sldId id="260" r:id="rId8"/>
    <p:sldId id="261" r:id="rId9"/>
    <p:sldId id="263" r:id="rId10"/>
    <p:sldId id="262" r:id="rId11"/>
    <p:sldId id="264" r:id="rId12"/>
    <p:sldId id="343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340" r:id="rId24"/>
    <p:sldId id="342" r:id="rId25"/>
    <p:sldId id="34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86421" autoAdjust="0"/>
  </p:normalViewPr>
  <p:slideViewPr>
    <p:cSldViewPr>
      <p:cViewPr varScale="1">
        <p:scale>
          <a:sx n="99" d="100"/>
          <a:sy n="99" d="100"/>
        </p:scale>
        <p:origin x="-5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4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38DA-57E3-42B6-BD58-7ABF0641C699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9C44-10A7-4AF8-B07D-7EB6D8213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BB16-EE5E-44F9-9A42-3E6F3CEF714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9C44-10A7-4AF8-B07D-7EB6D82137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8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>
                <a:solidFill>
                  <a:schemeClr val="bg1"/>
                </a:solidFill>
              </a:rPr>
              <a:t>Our Mission </a:t>
            </a:r>
            <a:r>
              <a:rPr lang="en-GB" sz="2000" dirty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Connecting People   •   Sharing Knowledge   •   Saving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199 Kew Road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Richmond, Surrey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TW9 3BW, UK</a:t>
            </a:r>
            <a:endParaRPr lang="en-GB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</a:t>
            </a:r>
            <a:r>
              <a:rPr lang="en-GB" sz="1600" i="1" u="none" dirty="0" err="1">
                <a:solidFill>
                  <a:schemeClr val="bg1"/>
                </a:solidFill>
              </a:rPr>
              <a:t>bgci</a:t>
            </a:r>
            <a:endParaRPr lang="en-GB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6C18-6EF2-4DAE-9BCB-991690FEDEE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437B-63AE-4736-88EF-7637818F5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ci.org/files/seedconservation/module4ch.pdf" TargetMode="External"/><Relationship Id="rId2" Type="http://schemas.openxmlformats.org/officeDocument/2006/relationships/hyperlink" Target="http://www.bgci.org/plant-conservation/seed_quizch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8280920" cy="2592288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模块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采集之后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清理，干燥和保存</a:t>
            </a:r>
            <a:endParaRPr lang="en-GB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5" name="TextBox 4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Places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People</a:t>
              </a: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10" name="Rectangle 9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76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空气的属性</a:t>
            </a:r>
            <a:endParaRPr lang="en-US" altLang="zh-CN" sz="2800" b="1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GB" sz="28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• 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什么是含水量</a:t>
            </a:r>
            <a:r>
              <a:rPr lang="en-GB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(Mc</a:t>
            </a:r>
            <a:r>
              <a:rPr lang="en-GB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)?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在给定的一定数量的物质中水分的含量</a:t>
            </a:r>
            <a:endParaRPr lang="en-GB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• 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什么是相对湿度</a:t>
            </a:r>
            <a:r>
              <a:rPr lang="en-GB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(RH</a:t>
            </a:r>
            <a:r>
              <a:rPr lang="en-GB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)?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空气中含有水蒸气并以百分比的方式显示，这就叫做相对湿度</a:t>
            </a:r>
            <a:endParaRPr lang="en-GB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什么是平衡相对湿度</a:t>
            </a:r>
            <a:r>
              <a:rPr lang="en-GB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GB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eRH</a:t>
            </a:r>
            <a:r>
              <a:rPr lang="en-GB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)?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的水分吸收和流失且周围的空气处于平衡状态时测得的相对湿度。</a:t>
            </a:r>
            <a:endParaRPr lang="en-GB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2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13913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种子是吸湿的</a:t>
            </a:r>
            <a:r>
              <a:rPr lang="en-US" altLang="zh-CN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从周围的空气中吸收、流失水分</a:t>
            </a: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3522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830" y="3429000"/>
            <a:ext cx="17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潮湿的种子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843644"/>
            <a:ext cx="145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干燥的空气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664" y="2843644"/>
            <a:ext cx="31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种子中的水分流失到空气中</a:t>
            </a:r>
            <a:endParaRPr lang="en-GB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r="28157" b="6467"/>
          <a:stretch/>
        </p:blipFill>
        <p:spPr bwMode="auto">
          <a:xfrm>
            <a:off x="124647" y="4003323"/>
            <a:ext cx="2381374" cy="16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617" y="5090542"/>
            <a:ext cx="160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干燥的种子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6853" y="4499828"/>
            <a:ext cx="15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潮湿的空气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0496" y="4499828"/>
            <a:ext cx="283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种子吸收空气中的水分</a:t>
            </a:r>
            <a:endParaRPr lang="en-GB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04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13913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种子是吸湿的</a:t>
            </a:r>
            <a:r>
              <a:rPr lang="en-US" altLang="zh-CN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从周围的空气中吸收、流失水分</a:t>
            </a: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3522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421432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潮湿的种子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843644"/>
            <a:ext cx="145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干燥的空气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664" y="2843644"/>
            <a:ext cx="31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种子中的水分流失到空气中</a:t>
            </a:r>
            <a:endParaRPr lang="en-GB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r="28157" b="6467"/>
          <a:stretch/>
        </p:blipFill>
        <p:spPr bwMode="auto">
          <a:xfrm>
            <a:off x="124647" y="4003323"/>
            <a:ext cx="2381374" cy="16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617" y="5090542"/>
            <a:ext cx="160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干燥的种子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6853" y="4499828"/>
            <a:ext cx="15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潮湿的空气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0496" y="4499828"/>
            <a:ext cx="276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种子吸收空气中的水分</a:t>
            </a:r>
            <a:endParaRPr lang="en-GB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41023" y="2203140"/>
            <a:ext cx="7992888" cy="15876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5"/>
          <p:cNvSpPr txBox="1"/>
          <p:nvPr/>
        </p:nvSpPr>
        <p:spPr>
          <a:xfrm>
            <a:off x="3491880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57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80" y="3645025"/>
            <a:ext cx="1760412" cy="1141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目的在于提高种子与空气的接触量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24500" y="1916832"/>
            <a:ext cx="1728192" cy="76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目的在于提高空气流速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文本框 13"/>
          <p:cNvSpPr txBox="1"/>
          <p:nvPr/>
        </p:nvSpPr>
        <p:spPr>
          <a:xfrm>
            <a:off x="2615237" y="5445224"/>
            <a:ext cx="300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装在袋子中的小种子水分的流动与大种子的情况相似</a:t>
            </a:r>
            <a:endParaRPr lang="zh-CN" altLang="en-US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90983" y="1772816"/>
            <a:ext cx="5542840" cy="1008986"/>
            <a:chOff x="1331639" y="2227804"/>
            <a:chExt cx="5542840" cy="1008986"/>
          </a:xfrm>
        </p:grpSpPr>
        <p:sp>
          <p:nvSpPr>
            <p:cNvPr id="13" name="文本框 12"/>
            <p:cNvSpPr txBox="1"/>
            <p:nvPr/>
          </p:nvSpPr>
          <p:spPr>
            <a:xfrm>
              <a:off x="4473653" y="2419727"/>
              <a:ext cx="2400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空气流动越快，种子干燥越快</a:t>
              </a:r>
              <a:endParaRPr lang="zh-CN" altLang="en-US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331639" y="2227804"/>
              <a:ext cx="3149902" cy="1008986"/>
              <a:chOff x="1331639" y="2227804"/>
              <a:chExt cx="3149902" cy="100898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31639" y="2227804"/>
                <a:ext cx="2016223" cy="1008986"/>
                <a:chOff x="1331639" y="2227804"/>
                <a:chExt cx="2016223" cy="1008986"/>
              </a:xfrm>
            </p:grpSpPr>
            <p:sp>
              <p:nvSpPr>
                <p:cNvPr id="4" name="文本框 3"/>
                <p:cNvSpPr txBox="1"/>
                <p:nvPr/>
              </p:nvSpPr>
              <p:spPr>
                <a:xfrm>
                  <a:off x="1331639" y="2227804"/>
                  <a:ext cx="20162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>
                      <a:solidFill>
                        <a:srgbClr val="006664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高速流动的空气</a:t>
                  </a:r>
                  <a:endParaRPr lang="zh-CN" altLang="en-US" dirty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343863" y="2867458"/>
                  <a:ext cx="1800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dirty="0" smtClean="0">
                      <a:solidFill>
                        <a:srgbClr val="006664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低速</a:t>
                  </a:r>
                  <a:r>
                    <a:rPr lang="zh-CN" altLang="en-US" dirty="0">
                      <a:solidFill>
                        <a:srgbClr val="006664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流动的空气</a:t>
                  </a:r>
                </a:p>
              </p:txBody>
            </p:sp>
          </p:grpSp>
          <p:pic>
            <p:nvPicPr>
              <p:cNvPr id="1025" name="Picture 1" descr="C:\Users\wenxiangyingbgci\AppData\Roaming\Tencent\Users\1257025410\QQ\WinTemp\RichOle\[N@`@P(SVF3G)$((YQ%7LVK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3266" y="2449359"/>
                <a:ext cx="1438275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1003207" y="3645024"/>
            <a:ext cx="5346199" cy="1348016"/>
            <a:chOff x="1187624" y="3438356"/>
            <a:chExt cx="5346199" cy="1348016"/>
          </a:xfrm>
        </p:grpSpPr>
        <p:pic>
          <p:nvPicPr>
            <p:cNvPr id="1026" name="Picture 2" descr="C:\Users\wenxiangyingbgci\AppData\Roaming\Tencent\Users\1257025410\QQ\WinTemp\RichOle\I{8Y5E5QJ595BG0~%V`3B9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548" y="3529072"/>
              <a:ext cx="1819275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组合 17"/>
            <p:cNvGrpSpPr/>
            <p:nvPr/>
          </p:nvGrpSpPr>
          <p:grpSpPr>
            <a:xfrm>
              <a:off x="1187624" y="3438356"/>
              <a:ext cx="3368879" cy="1291045"/>
              <a:chOff x="1187624" y="3438356"/>
              <a:chExt cx="3368879" cy="129104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223281" y="3529072"/>
                <a:ext cx="13332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大</a:t>
                </a:r>
                <a:r>
                  <a:rPr lang="zh-CN" altLang="en-US" dirty="0" smtClean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种子</a:t>
                </a:r>
                <a:endParaRPr lang="en-US" altLang="zh-CN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dirty="0" smtClean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水分流动至</a:t>
                </a:r>
                <a:endParaRPr lang="en-US" altLang="zh-CN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dirty="0" smtClean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边界层有一</a:t>
                </a:r>
                <a:endParaRPr lang="en-US" altLang="zh-CN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dirty="0" smtClean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定的距离</a:t>
                </a:r>
                <a:endParaRPr lang="zh-CN" altLang="en-US" dirty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pic>
            <p:nvPicPr>
              <p:cNvPr id="1027" name="Picture 3" descr="C:\Users\wenxiangyingbgci\AppData\Roaming\Tencent\Users\1257025410\QQ\WinTemp\RichOle\DEF7]F]Q6G6~@N]L@OJ8Z74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438356"/>
                <a:ext cx="1239524" cy="1215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矩形 19"/>
          <p:cNvSpPr/>
          <p:nvPr/>
        </p:nvSpPr>
        <p:spPr>
          <a:xfrm>
            <a:off x="7124500" y="1700808"/>
            <a:ext cx="1839988" cy="10809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68602" y="3632826"/>
            <a:ext cx="1839988" cy="10809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004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种子需放置在有孔的袋子中或平铺在薄层上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建议干燥温度为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10-25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摄氏度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RH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空气相对湿度应在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10-15%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830" y="5485874"/>
            <a:ext cx="216025" cy="288032"/>
          </a:xfrm>
          <a:prstGeom prst="ellipse">
            <a:avLst/>
          </a:prstGeom>
          <a:solidFill>
            <a:schemeClr val="bg1">
              <a:alpha val="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15616" y="3447225"/>
            <a:ext cx="7444501" cy="2790087"/>
            <a:chOff x="2333105" y="3789040"/>
            <a:chExt cx="6970907" cy="26336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105" y="3789040"/>
              <a:ext cx="3024336" cy="26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组合 15"/>
            <p:cNvGrpSpPr/>
            <p:nvPr/>
          </p:nvGrpSpPr>
          <p:grpSpPr>
            <a:xfrm>
              <a:off x="3144967" y="4376389"/>
              <a:ext cx="6159045" cy="1608890"/>
              <a:chOff x="3144967" y="4376389"/>
              <a:chExt cx="6159045" cy="160889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5357441" y="4561055"/>
                <a:ext cx="51070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304979" y="5594032"/>
                <a:ext cx="212824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3144967" y="5688348"/>
                <a:ext cx="2448272" cy="92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5593239" y="4376389"/>
                <a:ext cx="3710773" cy="1608890"/>
                <a:chOff x="5593239" y="4376389"/>
                <a:chExt cx="3710773" cy="160889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868143" y="4376389"/>
                  <a:ext cx="2376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>
                      <a:solidFill>
                        <a:srgbClr val="006664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刚刚收集的种子</a:t>
                  </a:r>
                  <a:endParaRPr lang="en-GB" dirty="0">
                    <a:solidFill>
                      <a:srgbClr val="006664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5593239" y="5338948"/>
                  <a:ext cx="3710773" cy="646331"/>
                  <a:chOff x="5593239" y="5338948"/>
                  <a:chExt cx="3710773" cy="646331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593239" y="5338948"/>
                    <a:ext cx="37107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dirty="0" smtClean="0">
                        <a:solidFill>
                          <a:srgbClr val="00666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适宜的含水量</a:t>
                    </a:r>
                    <a:r>
                      <a:rPr lang="en-GB" altLang="zh-CN" dirty="0">
                        <a:solidFill>
                          <a:srgbClr val="00666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Mc</a:t>
                    </a:r>
                    <a:r>
                      <a:rPr lang="zh-CN" altLang="en-US" dirty="0" smtClean="0">
                        <a:solidFill>
                          <a:srgbClr val="00666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和平衡相对湿度</a:t>
                    </a:r>
                    <a:r>
                      <a:rPr lang="en-GB" altLang="zh-CN" dirty="0" err="1">
                        <a:solidFill>
                          <a:srgbClr val="00666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eRH</a:t>
                    </a:r>
                    <a:endParaRPr lang="en-GB" dirty="0">
                      <a:solidFill>
                        <a:srgbClr val="006664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694746" y="5615947"/>
                    <a:ext cx="27230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dirty="0" smtClean="0">
                        <a:solidFill>
                          <a:srgbClr val="00666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再低不利于种子干燥</a:t>
                    </a:r>
                    <a:r>
                      <a:rPr lang="en-GB" u="sng" dirty="0" smtClean="0"/>
                      <a:t>l</a:t>
                    </a:r>
                    <a:endParaRPr lang="en-GB" u="sng" dirty="0"/>
                  </a:p>
                </p:txBody>
              </p:sp>
            </p:grpSp>
          </p:grpSp>
        </p:grpSp>
      </p:grpSp>
      <p:sp>
        <p:nvSpPr>
          <p:cNvPr id="6" name="TextBox 5"/>
          <p:cNvSpPr txBox="1"/>
          <p:nvPr/>
        </p:nvSpPr>
        <p:spPr>
          <a:xfrm>
            <a:off x="6228184" y="2780928"/>
            <a:ext cx="25202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6664"/>
                </a:solidFill>
              </a:rPr>
              <a:t>Taken from </a:t>
            </a:r>
            <a:r>
              <a:rPr lang="en-GB" sz="1400" dirty="0" err="1" smtClean="0">
                <a:solidFill>
                  <a:srgbClr val="006664"/>
                </a:solidFill>
              </a:rPr>
              <a:t>Karrfalt</a:t>
            </a:r>
            <a:r>
              <a:rPr lang="en-GB" sz="1400" dirty="0" smtClean="0">
                <a:solidFill>
                  <a:srgbClr val="006664"/>
                </a:solidFill>
              </a:rPr>
              <a:t>, 2010</a:t>
            </a:r>
            <a:endParaRPr lang="en-GB" sz="1400" dirty="0">
              <a:solidFill>
                <a:srgbClr val="006664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75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lson.wisc.edu/sage/data-and-models/atlas/maps/avgannrh/atl_avgannr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7021"/>
          <a:stretch/>
        </p:blipFill>
        <p:spPr bwMode="auto">
          <a:xfrm>
            <a:off x="539552" y="2311544"/>
            <a:ext cx="4383363" cy="25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328592" cy="936103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常压干燥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648072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在干燥温暖的地区（澳大利亚，非洲北部，北美洲西部），种子可以在阴凉处常压干燥</a:t>
            </a:r>
            <a:endParaRPr lang="en-GB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4168" y="3068592"/>
            <a:ext cx="2599452" cy="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白天将种子平铺开</a:t>
            </a:r>
            <a:endParaRPr lang="en-GB" sz="1800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5300057"/>
            <a:ext cx="3881268" cy="66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在夜间和雨天空气含水量</a:t>
            </a:r>
            <a:r>
              <a:rPr lang="en-GB" altLang="zh-CN" sz="1800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</a:t>
            </a:r>
            <a:r>
              <a:rPr lang="zh-CN" altLang="en-US" sz="18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会提高，要把种子耙成堆并盖起来</a:t>
            </a:r>
            <a:endParaRPr lang="en-GB" sz="1800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36" y="4005064"/>
            <a:ext cx="3447952" cy="245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6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752528" cy="79208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干燥室</a:t>
            </a:r>
            <a:endParaRPr lang="en-GB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0867"/>
            <a:ext cx="443309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大量的材料是必不可少的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35896" y="4869160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:\PS images\Seed conservation images\Plant Bank, NSW\P110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18832"/>
            <a:ext cx="3672408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9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032448" cy="86409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恒温箱干燥</a:t>
            </a:r>
            <a:endParaRPr lang="en-GB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060848"/>
            <a:ext cx="3960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恒温箱设置为</a:t>
            </a:r>
            <a:r>
              <a:rPr lang="en-US" altLang="zh-CN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摄氏度可使其内部相对湿度</a:t>
            </a:r>
            <a:r>
              <a:rPr lang="en-GB" altLang="zh-CN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RH</a:t>
            </a:r>
            <a:r>
              <a:rPr lang="zh-CN" altLang="en-US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达到</a:t>
            </a:r>
            <a:r>
              <a:rPr lang="en-US" altLang="zh-CN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15%</a:t>
            </a:r>
            <a:endParaRPr lang="en-GB" b="1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种子需要放在多孔的袋子中以便于种子的脱水</a:t>
            </a:r>
            <a:endParaRPr lang="en-GB" b="1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://www.maharashtradirectory.com/catalogue/products/hot_air_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" y="1811586"/>
            <a:ext cx="3908481" cy="37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3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Using </a:t>
            </a:r>
            <a:r>
              <a:rPr lang="en-GB" dirty="0" smtClean="0">
                <a:solidFill>
                  <a:schemeClr val="bg1"/>
                </a:solidFill>
              </a:rPr>
              <a:t>Desiccants</a:t>
            </a:r>
            <a:r>
              <a:rPr lang="zh-CN" altLang="en-US" sz="1800" dirty="0" smtClean="0">
                <a:solidFill>
                  <a:schemeClr val="bg1"/>
                </a:solidFill>
              </a:rPr>
              <a:t>使用干燥剂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Rice</a:t>
            </a:r>
            <a:r>
              <a:rPr lang="zh-CN" altLang="en-US" sz="1800" dirty="0" smtClean="0"/>
              <a:t>稻米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       Charcoal</a:t>
            </a:r>
            <a:r>
              <a:rPr lang="zh-CN" altLang="en-US" sz="1800" dirty="0" smtClean="0"/>
              <a:t>木炭</a:t>
            </a:r>
            <a:r>
              <a:rPr lang="en-GB" dirty="0"/>
              <a:t>	</a:t>
            </a:r>
            <a:r>
              <a:rPr lang="en-GB" dirty="0" smtClean="0"/>
              <a:t>      Silica gel</a:t>
            </a:r>
            <a:r>
              <a:rPr lang="zh-CN" altLang="en-US" sz="1600" dirty="0" smtClean="0"/>
              <a:t>硅胶干燥剂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b="4094"/>
          <a:stretch/>
        </p:blipFill>
        <p:spPr bwMode="auto">
          <a:xfrm>
            <a:off x="179511" y="2708920"/>
            <a:ext cx="18453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2118846" cy="22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1656184" cy="22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19" y="2636912"/>
            <a:ext cx="2656081" cy="221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56612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Re-usable if oven </a:t>
            </a:r>
            <a:r>
              <a:rPr lang="en-GB" sz="3600" dirty="0" smtClean="0"/>
              <a:t>dried</a:t>
            </a:r>
            <a:r>
              <a:rPr lang="zh-CN" altLang="en-US" dirty="0" smtClean="0"/>
              <a:t>烘箱烘干可循环使用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0" y="5522748"/>
            <a:ext cx="136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放</a:t>
            </a:r>
            <a:r>
              <a:rPr lang="zh-CN" altLang="en-US" sz="1400" dirty="0" smtClean="0"/>
              <a:t>在大玻璃瓶里干燥种子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408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:\BGCI Publications and Resources\Serial Publications\BGjournal\Volume 12 No 1\Articles\Hawaii\seed sam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59" y="4672912"/>
            <a:ext cx="2583774" cy="17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Measuring </a:t>
            </a:r>
            <a:r>
              <a:rPr lang="en-GB" dirty="0" smtClean="0">
                <a:solidFill>
                  <a:schemeClr val="bg1"/>
                </a:solidFill>
              </a:rPr>
              <a:t>dryness</a:t>
            </a:r>
            <a:r>
              <a:rPr lang="zh-CN" altLang="en-US" sz="1800" dirty="0"/>
              <a:t>测量</a:t>
            </a:r>
            <a:r>
              <a:rPr lang="zh-CN" altLang="en-US" sz="1800" dirty="0" smtClean="0"/>
              <a:t>干燥度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4112" y="4217669"/>
            <a:ext cx="5556200" cy="23076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8841" y="4217669"/>
            <a:ext cx="35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Indicator silica </a:t>
            </a:r>
            <a:r>
              <a:rPr lang="en-GB" dirty="0" smtClean="0"/>
              <a:t>gel  </a:t>
            </a:r>
            <a:r>
              <a:rPr lang="zh-CN" altLang="en-US" dirty="0" smtClean="0"/>
              <a:t>变色硅胶指示剂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76331" y="5642084"/>
            <a:ext cx="188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Green = </a:t>
            </a:r>
            <a:r>
              <a:rPr lang="en-GB" sz="1400" dirty="0" smtClean="0"/>
              <a:t>wet</a:t>
            </a:r>
          </a:p>
          <a:p>
            <a:r>
              <a:rPr lang="zh-CN" altLang="en-US" sz="1400" dirty="0" smtClean="0"/>
              <a:t>绿色表示湿润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(&gt;</a:t>
            </a:r>
            <a:r>
              <a:rPr lang="en-GB" sz="1400" dirty="0"/>
              <a:t>20-25% RH</a:t>
            </a:r>
            <a:r>
              <a:rPr lang="en-GB" sz="1400" dirty="0" smtClean="0"/>
              <a:t>)</a:t>
            </a:r>
          </a:p>
          <a:p>
            <a:r>
              <a:rPr lang="zh-CN" altLang="en-US" sz="1400" dirty="0" smtClean="0"/>
              <a:t>相对湿度大于</a:t>
            </a:r>
            <a:r>
              <a:rPr lang="en-US" altLang="zh-CN" sz="1400" dirty="0" smtClean="0"/>
              <a:t>20-25%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6330" y="4734373"/>
            <a:ext cx="188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Yellow = </a:t>
            </a:r>
            <a:r>
              <a:rPr lang="en-GB" sz="1400" dirty="0" smtClean="0"/>
              <a:t>dry</a:t>
            </a:r>
          </a:p>
          <a:p>
            <a:r>
              <a:rPr lang="zh-CN" altLang="en-US" sz="1400" dirty="0" smtClean="0"/>
              <a:t>黄色表示干燥</a:t>
            </a:r>
            <a:r>
              <a:rPr lang="en-GB" sz="1400" dirty="0" smtClean="0"/>
              <a:t> </a:t>
            </a:r>
            <a:endParaRPr lang="en-GB" sz="1400" dirty="0"/>
          </a:p>
          <a:p>
            <a:r>
              <a:rPr lang="en-GB" sz="1400" dirty="0"/>
              <a:t>(&lt;20-25% RH</a:t>
            </a:r>
            <a:r>
              <a:rPr lang="en-GB" sz="1400" dirty="0" smtClean="0"/>
              <a:t>)</a:t>
            </a:r>
          </a:p>
          <a:p>
            <a:r>
              <a:rPr lang="zh-CN" altLang="en-US" sz="1400" dirty="0" smtClean="0"/>
              <a:t>相对湿度小于</a:t>
            </a:r>
            <a:r>
              <a:rPr lang="en-US" altLang="zh-CN" sz="1400" dirty="0" smtClean="0"/>
              <a:t>20-25%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2051720" y="1988840"/>
            <a:ext cx="4824536" cy="20774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123728" y="1916832"/>
            <a:ext cx="184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Field </a:t>
            </a:r>
            <a:r>
              <a:rPr lang="en-GB" dirty="0" smtClean="0"/>
              <a:t>hygrometer</a:t>
            </a:r>
          </a:p>
          <a:p>
            <a:r>
              <a:rPr lang="zh-CN" altLang="en-US" dirty="0"/>
              <a:t>田间</a:t>
            </a:r>
            <a:r>
              <a:rPr lang="zh-CN" altLang="en-US" dirty="0" smtClean="0"/>
              <a:t>湿度计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372028" y="1918573"/>
            <a:ext cx="24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Electronic </a:t>
            </a:r>
            <a:r>
              <a:rPr lang="en-GB" dirty="0" smtClean="0"/>
              <a:t>Hygrometer</a:t>
            </a:r>
          </a:p>
          <a:p>
            <a:r>
              <a:rPr lang="zh-CN" altLang="en-US" dirty="0" smtClean="0"/>
              <a:t>电子湿度计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-1845"/>
          <a:stretch/>
        </p:blipFill>
        <p:spPr bwMode="auto">
          <a:xfrm>
            <a:off x="4934031" y="2419600"/>
            <a:ext cx="1354578" cy="161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700809"/>
            <a:ext cx="198119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indicator silica gel yellow 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60" y="4725144"/>
            <a:ext cx="1332147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32" y="5253613"/>
            <a:ext cx="160454" cy="142625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02" y="5391218"/>
            <a:ext cx="151016" cy="1428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18" y="5300193"/>
            <a:ext cx="160454" cy="142625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41" y="5442818"/>
            <a:ext cx="151016" cy="1428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06083" y="4664169"/>
            <a:ext cx="942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Yellow = dry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8146" y="4672912"/>
            <a:ext cx="120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Green = </a:t>
            </a:r>
            <a:r>
              <a:rPr lang="en-GB" sz="1200" dirty="0" smtClean="0"/>
              <a:t>wet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432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327657" cy="100811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果实类型</a:t>
            </a:r>
            <a:endParaRPr lang="en-GB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080" y="6128640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64"/>
                </a:solidFill>
              </a:rPr>
              <a:t>Flowering plants of the World Heywood, V.H.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2832" y="1506934"/>
            <a:ext cx="2193740" cy="4250906"/>
            <a:chOff x="42832" y="1506934"/>
            <a:chExt cx="2193740" cy="425090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75" r="80390" b="33932"/>
            <a:stretch/>
          </p:blipFill>
          <p:spPr bwMode="auto">
            <a:xfrm>
              <a:off x="42832" y="3417314"/>
              <a:ext cx="621304" cy="112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4" t="9080" r="45785" b="63922"/>
            <a:stretch/>
          </p:blipFill>
          <p:spPr bwMode="auto">
            <a:xfrm>
              <a:off x="1500297" y="2925363"/>
              <a:ext cx="736275" cy="153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7" t="9702" r="64430" b="63577"/>
            <a:stretch/>
          </p:blipFill>
          <p:spPr bwMode="auto">
            <a:xfrm>
              <a:off x="812436" y="3090434"/>
              <a:ext cx="621402" cy="119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23" r="83779" b="63576"/>
            <a:stretch/>
          </p:blipFill>
          <p:spPr bwMode="auto">
            <a:xfrm>
              <a:off x="218958" y="2171709"/>
              <a:ext cx="513949" cy="110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2" t="46606" r="18489" b="33163"/>
            <a:stretch/>
          </p:blipFill>
          <p:spPr bwMode="auto">
            <a:xfrm>
              <a:off x="785464" y="4526185"/>
              <a:ext cx="585796" cy="90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80" t="41087" r="37159" b="33360"/>
            <a:stretch/>
          </p:blipFill>
          <p:spPr bwMode="auto">
            <a:xfrm>
              <a:off x="1524927" y="4610419"/>
              <a:ext cx="711645" cy="114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6" t="43559" r="61791" b="34153"/>
            <a:stretch/>
          </p:blipFill>
          <p:spPr bwMode="auto">
            <a:xfrm>
              <a:off x="42832" y="4581128"/>
              <a:ext cx="640736" cy="100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55" t="9231" r="1876" b="63148"/>
            <a:stretch/>
          </p:blipFill>
          <p:spPr bwMode="auto">
            <a:xfrm>
              <a:off x="1043608" y="1942155"/>
              <a:ext cx="667545" cy="124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8752" y="1506934"/>
              <a:ext cx="178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干果中的裂果</a:t>
              </a:r>
              <a:endParaRPr lang="en-GB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192" y="1492551"/>
            <a:ext cx="2700516" cy="3942048"/>
            <a:chOff x="6300192" y="1492551"/>
            <a:chExt cx="2700516" cy="394204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t="3495" r="2778" b="34684"/>
            <a:stretch/>
          </p:blipFill>
          <p:spPr bwMode="auto">
            <a:xfrm>
              <a:off x="6519403" y="2328344"/>
              <a:ext cx="1836485" cy="310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300192" y="1492551"/>
              <a:ext cx="2700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由单花发育而成的肉质果</a:t>
              </a:r>
              <a:endParaRPr lang="en-GB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58080" y="3984322"/>
            <a:ext cx="3168352" cy="1959560"/>
            <a:chOff x="2758080" y="3984322"/>
            <a:chExt cx="3168352" cy="1959560"/>
          </a:xfrm>
        </p:grpSpPr>
        <p:sp>
          <p:nvSpPr>
            <p:cNvPr id="30" name="TextBox 29"/>
            <p:cNvSpPr txBox="1"/>
            <p:nvPr/>
          </p:nvSpPr>
          <p:spPr>
            <a:xfrm>
              <a:off x="2758080" y="3984322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由花序发育而成的肉质复果</a:t>
              </a:r>
              <a:endParaRPr lang="en-GB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774" b="73378"/>
            <a:stretch/>
          </p:blipFill>
          <p:spPr bwMode="auto">
            <a:xfrm>
              <a:off x="3237041" y="4455399"/>
              <a:ext cx="1983031" cy="148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842006" y="1506934"/>
            <a:ext cx="3162300" cy="1894915"/>
            <a:chOff x="2842006" y="1506934"/>
            <a:chExt cx="3162300" cy="1894915"/>
          </a:xfrm>
        </p:grpSpPr>
        <p:sp>
          <p:nvSpPr>
            <p:cNvPr id="21" name="TextBox 20"/>
            <p:cNvSpPr txBox="1"/>
            <p:nvPr/>
          </p:nvSpPr>
          <p:spPr>
            <a:xfrm>
              <a:off x="3328456" y="150693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干果中的闭果</a:t>
              </a:r>
              <a:endParaRPr lang="en-GB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006" y="2077874"/>
              <a:ext cx="31623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820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2520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如果没有别的了请记住：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干燥的种子对于良好的保存至关重要！</a:t>
            </a:r>
            <a:endParaRPr lang="en-GB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02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1248"/>
            <a:ext cx="2952328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储  存</a:t>
            </a:r>
            <a:endParaRPr lang="en-GB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5202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当种子干燥至平衡相对湿度</a:t>
            </a:r>
            <a:r>
              <a:rPr lang="en-GB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RH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GB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15% RH </a:t>
            </a:r>
            <a:r>
              <a:rPr lang="en-GB" altLang="zh-CN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GB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r>
              <a:rPr lang="en-GB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%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，要尽快储存起来</a:t>
            </a:r>
            <a:endParaRPr lang="en-GB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需要将种子保存在密封容器中</a:t>
            </a:r>
            <a:endParaRPr lang="en-GB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种子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储存在零下</a:t>
            </a:r>
            <a:r>
              <a:rPr lang="en-GB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GB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-20C </a:t>
            </a:r>
            <a:r>
              <a:rPr lang="en-GB" altLang="zh-CN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GB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3C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要将种子备份在一个按地域区分的设备中</a:t>
            </a:r>
            <a:endParaRPr lang="en-GB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42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953236" cy="114300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存储容器</a:t>
            </a:r>
            <a:r>
              <a:rPr lang="en-GB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GB" sz="36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GB" sz="36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GB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Pros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优点</a:t>
            </a:r>
            <a:r>
              <a:rPr lang="en-GB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					</a:t>
            </a:r>
            <a:r>
              <a:rPr lang="en-GB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Cons</a:t>
            </a:r>
            <a:r>
              <a:rPr lang="zh-CN" altLang="en-US" sz="1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缺点</a:t>
            </a:r>
            <a:r>
              <a:rPr 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三层层压薄</a:t>
            </a:r>
            <a:r>
              <a:rPr lang="zh-CN" altLang="en-US" sz="18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箔</a:t>
            </a:r>
            <a:endParaRPr lang="en-GB" sz="18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GB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</a:t>
            </a:r>
            <a:r>
              <a:rPr lang="en-GB" sz="1800" dirty="0"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endParaRPr lang="en-GB" sz="18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GB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质量轻，可以真空密封，挤出空气                   尖锐的种子要用硬纸板包裹起来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         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</a:t>
            </a:r>
            <a:r>
              <a:rPr lang="zh-CN" altLang="en-US" sz="18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玻璃</a:t>
            </a:r>
            <a:r>
              <a:rPr lang="en-GB" sz="2000" u="sng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GB" sz="2000" u="sng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可以使用自带的变色硅胶检查是否泄漏              重，易碎，质量参差不齐</a:t>
            </a:r>
            <a:r>
              <a:rPr lang="en-GB" sz="18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en-GB" sz="19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纸</a:t>
            </a:r>
            <a:endParaRPr lang="en-GB" sz="18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不像别的材料那么贵                                      不密封</a:t>
            </a:r>
            <a:r>
              <a:rPr lang="en-GB" sz="1800" dirty="0">
                <a:latin typeface="黑体" panose="02010609060101010101" pitchFamily="49" charset="-122"/>
                <a:ea typeface="黑体" panose="02010609060101010101" pitchFamily="49" charset="-122"/>
              </a:rPr>
              <a:t>					</a:t>
            </a:r>
            <a:r>
              <a:rPr lang="en-GB" sz="16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  <a:p>
            <a:pPr marL="0" indent="0">
              <a:buNone/>
            </a:pP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01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519492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短期还是长期？</a:t>
            </a: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每一年收集种子的数量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铝锡罐或玻璃瓶容器的高度和宽度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每次采集所需容器的数量（小种子或大种子）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支架宽度为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采集种子的年份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放置在冷冻室中还是冷藏室中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80112" y="2420888"/>
            <a:ext cx="3570600" cy="2880320"/>
            <a:chOff x="4860032" y="3991357"/>
            <a:chExt cx="3096344" cy="2431118"/>
          </a:xfrm>
        </p:grpSpPr>
        <p:pic>
          <p:nvPicPr>
            <p:cNvPr id="4" name="Picture 3" descr="I:\PS images\Seed conservation images\Plant Bank, NSW\P11005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1"/>
            <a:stretch/>
          </p:blipFill>
          <p:spPr bwMode="auto">
            <a:xfrm>
              <a:off x="6488794" y="4365104"/>
              <a:ext cx="1292888" cy="205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Seed Storage LTS freezer racks -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365104"/>
              <a:ext cx="1368152" cy="205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60032" y="3991357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冷冻</a:t>
              </a:r>
              <a:r>
                <a:rPr lang="en-GB" b="1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</a:t>
              </a:r>
              <a:r>
                <a:rPr lang="zh-CN" altLang="en-US" b="1" dirty="0" smtClean="0">
                  <a:solidFill>
                    <a:srgbClr val="0066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冷藏室</a:t>
              </a:r>
              <a:endParaRPr lang="en-GB" b="1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508104" y="2204864"/>
            <a:ext cx="3497714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953236" cy="114300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存储容器</a:t>
            </a:r>
            <a:r>
              <a:rPr lang="en-GB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GB" sz="36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GB" sz="36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GB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60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5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模块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（种子收集之后）结束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试一下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小测试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GB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en-GB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下面进入模块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萌发和休眠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GB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923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0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984" y="1435205"/>
            <a:ext cx="1440160" cy="504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果实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5916" y="2132856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1" y="2778727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干果    肉质果</a:t>
            </a:r>
            <a:r>
              <a:rPr lang="zh-CN" altLang="en-US" b="1" dirty="0" smtClean="0">
                <a:solidFill>
                  <a:srgbClr val="006664"/>
                </a:solidFill>
              </a:rPr>
              <a:t> </a:t>
            </a:r>
            <a:r>
              <a:rPr lang="zh-CN" altLang="en-US" b="1" u="sng" dirty="0" smtClean="0">
                <a:solidFill>
                  <a:srgbClr val="006664"/>
                </a:solidFill>
              </a:rPr>
              <a:t>                    </a:t>
            </a:r>
            <a:endParaRPr lang="en-GB" b="1" u="sng" dirty="0">
              <a:solidFill>
                <a:srgbClr val="006664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48193" y="2132856"/>
            <a:ext cx="2865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2" y="1562357"/>
            <a:ext cx="2906927" cy="41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69" y="1435205"/>
            <a:ext cx="1788738" cy="45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47889" y="3177867"/>
            <a:ext cx="3117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使用滤网清洗肉质果将果肉取出，</a:t>
            </a:r>
            <a:endParaRPr lang="en-US" altLang="zh-CN" sz="1600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如果比较困难的话将果实切开，</a:t>
            </a:r>
            <a:endParaRPr lang="en-US" altLang="zh-CN" sz="1600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取出种子</a:t>
            </a:r>
            <a:r>
              <a:rPr lang="zh-CN" altLang="en-US" sz="1600" dirty="0" smtClean="0">
                <a:solidFill>
                  <a:srgbClr val="006664"/>
                </a:solidFill>
              </a:rPr>
              <a:t>。</a:t>
            </a:r>
            <a:endParaRPr lang="en-GB" sz="1600" dirty="0">
              <a:solidFill>
                <a:srgbClr val="006664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373969" y="4005064"/>
            <a:ext cx="23402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39292" y="3240981"/>
            <a:ext cx="0" cy="983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66201" y="4293096"/>
            <a:ext cx="314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在室温条件下缓慢干燥两周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0801" y="4812739"/>
            <a:ext cx="0" cy="43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7889" y="5251456"/>
            <a:ext cx="7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清洁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0982" y="5621420"/>
            <a:ext cx="0" cy="43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3" y="6044864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再次干燥，包装，保存</a:t>
            </a:r>
            <a:endParaRPr lang="en-GB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66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1"/>
            <a:ext cx="4320480" cy="64807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种子的质量</a:t>
            </a:r>
            <a:endParaRPr lang="en-GB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099943"/>
            <a:ext cx="5916688" cy="41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1484784"/>
            <a:ext cx="7185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目的；收集健康的种子，当种子成熟时再进行收集。</a:t>
            </a:r>
            <a:endParaRPr lang="en-GB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 descr="G:\Education\seed banking resources\planning\images\collecting at the right ti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0" r="50000"/>
          <a:stretch/>
        </p:blipFill>
        <p:spPr bwMode="auto">
          <a:xfrm>
            <a:off x="4355976" y="6237312"/>
            <a:ext cx="2674857" cy="1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5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3890705" cy="72008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发育变异</a:t>
            </a:r>
            <a:endParaRPr lang="en-GB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4906888" cy="360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开花与结果的时间分布跨度很广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种子的收集可能包括一些列成熟期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不仔细的处理可能会降低收集的种子的耐储存性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当形态特征（比如果实的颜色）显示肉质果完全成熟时，及时地将种子取出。</a:t>
            </a:r>
            <a:endParaRPr lang="en-GB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5" descr="Sansevieria s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556792"/>
            <a:ext cx="3473410" cy="2304256"/>
          </a:xfrm>
          <a:prstGeom prst="rect">
            <a:avLst/>
          </a:prstGeom>
        </p:spPr>
      </p:pic>
      <p:pic>
        <p:nvPicPr>
          <p:cNvPr id="5" name="Picture 6" descr="Sansevieria sp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4005064"/>
            <a:ext cx="3451839" cy="22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175" y="1413508"/>
            <a:ext cx="5050904" cy="576064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缓慢的干燥可以使其继续成熟</a:t>
            </a:r>
            <a:endParaRPr lang="es-ES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GB" sz="1800" dirty="0"/>
          </a:p>
        </p:txBody>
      </p:sp>
      <p:pic>
        <p:nvPicPr>
          <p:cNvPr id="4" name="Content Placeholder 5" descr="separated ripe and immature fruits of Hymenocardia ulmoides Oliv. ripe fruits 79% eRH at 24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4038600" cy="3028950"/>
          </a:xfrm>
          <a:prstGeom prst="rect">
            <a:avLst/>
          </a:prstGeom>
        </p:spPr>
      </p:pic>
      <p:pic>
        <p:nvPicPr>
          <p:cNvPr id="5" name="Content Placeholder 6" descr="separating ripe and immature fruits of Hymenocardia ulmoides Oliv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4094206" cy="3070654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15827" y="292460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5257800" y="5943600"/>
            <a:ext cx="349166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/>
              <a:t>Hymenocardia</a:t>
            </a:r>
            <a:r>
              <a:rPr lang="en-GB" sz="2400" i="1" dirty="0"/>
              <a:t> </a:t>
            </a:r>
            <a:r>
              <a:rPr lang="en-GB" sz="2400" i="1" dirty="0" err="1"/>
              <a:t>ulmoides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33501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112568" cy="100811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清洁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endParaRPr lang="en-GB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024336" cy="9647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使用不同规格的滤网和橡胶塞将种子从残渣中分离出来</a:t>
            </a:r>
            <a:endParaRPr lang="en-GB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I:\Regional and botanic gardens\North America\US\Chicago BG - US\Field Work\Volunteer seed bank - Credit Chicago BG - 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3"/>
          <a:stretch/>
        </p:blipFill>
        <p:spPr bwMode="auto">
          <a:xfrm>
            <a:off x="179512" y="3856337"/>
            <a:ext cx="2609394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03848" y="1606578"/>
            <a:ext cx="2769635" cy="112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使用种子吸出器将不结实的种子和残渣分离出来</a:t>
            </a:r>
            <a:endParaRPr lang="en-GB" sz="1800" dirty="0" smtClean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GB" sz="2400" dirty="0">
              <a:solidFill>
                <a:srgbClr val="006664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31229" y="1628800"/>
            <a:ext cx="2761251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用手逐次将果实残渣取出</a:t>
            </a:r>
            <a:endParaRPr lang="en-GB" sz="1800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 descr="http://www.realseeds.co.uk/images/cleaner_liebe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56337"/>
            <a:ext cx="2016224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joba (Simmondsia chinensis) fruit. Photo by Desert Botanical Gard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16" r="15269" b="16796"/>
          <a:stretch/>
        </p:blipFill>
        <p:spPr bwMode="auto">
          <a:xfrm>
            <a:off x="5567332" y="3690352"/>
            <a:ext cx="3307596" cy="25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Ecological Restoration Alliance\Barney Wilczak\ERA-Presentation-Kirsty\Wakehurst-ERA-_DSC2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188"/>
            <a:ext cx="2880320" cy="43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492896"/>
            <a:ext cx="41044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注意安全</a:t>
            </a:r>
            <a:r>
              <a:rPr lang="en-US" altLang="zh-CN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en-GB" sz="28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GB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66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处理有毒的物种时要佩戴面具，手套和眼睛保护器！</a:t>
            </a:r>
            <a:endParaRPr lang="en-GB" sz="2400" b="1" dirty="0">
              <a:solidFill>
                <a:srgbClr val="0066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0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6409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干燥种子</a:t>
            </a:r>
            <a:endParaRPr lang="en-GB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672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含水量每降低百分之一或相对湿度每降低百分之十，种子的寿命就会翻倍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温度每降低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摄氏度种子的寿命就会翻倍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在种子库中，利用低湿度和低温来延长种子寿命，推迟萌发和防止害虫入侵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通常情况下，种子干燥至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3-7%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含水量和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10-15%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的平衡相对湿度，然后储存于零下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摄氏度的低温中</a:t>
            </a:r>
            <a:endParaRPr 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72974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1005</TotalTime>
  <Words>1394</Words>
  <Application>Microsoft Office PowerPoint</Application>
  <PresentationFormat>On-screen Show (4:3)</PresentationFormat>
  <Paragraphs>152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BGCI Training Template</vt:lpstr>
      <vt:lpstr>模块4： 采集之后—清理，干燥和保存</vt:lpstr>
      <vt:lpstr>果实类型</vt:lpstr>
      <vt:lpstr>PowerPoint Presentation</vt:lpstr>
      <vt:lpstr>种子的质量</vt:lpstr>
      <vt:lpstr>发育变异</vt:lpstr>
      <vt:lpstr>PowerPoint Presentation</vt:lpstr>
      <vt:lpstr>种子清洁技术</vt:lpstr>
      <vt:lpstr>PowerPoint Presentation</vt:lpstr>
      <vt:lpstr>干燥种子</vt:lpstr>
      <vt:lpstr>干燥种子</vt:lpstr>
      <vt:lpstr>干燥种子</vt:lpstr>
      <vt:lpstr>干燥种子</vt:lpstr>
      <vt:lpstr>干燥种子</vt:lpstr>
      <vt:lpstr>干燥种子</vt:lpstr>
      <vt:lpstr>常压干燥</vt:lpstr>
      <vt:lpstr>干燥室</vt:lpstr>
      <vt:lpstr>恒温箱干燥</vt:lpstr>
      <vt:lpstr>Using Desiccants使用干燥剂</vt:lpstr>
      <vt:lpstr>Measuring dryness测量干燥度</vt:lpstr>
      <vt:lpstr>PowerPoint Presentation</vt:lpstr>
      <vt:lpstr>储  存</vt:lpstr>
      <vt:lpstr>存储容器  </vt:lpstr>
      <vt:lpstr>存储容器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Collection</dc:title>
  <dc:creator>Reviewer 1</dc:creator>
  <cp:lastModifiedBy>Katherine O'Donnell</cp:lastModifiedBy>
  <cp:revision>94</cp:revision>
  <dcterms:created xsi:type="dcterms:W3CDTF">2016-09-01T15:54:26Z</dcterms:created>
  <dcterms:modified xsi:type="dcterms:W3CDTF">2017-05-08T14:20:36Z</dcterms:modified>
</cp:coreProperties>
</file>