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2" r:id="rId3"/>
    <p:sldId id="273" r:id="rId4"/>
    <p:sldId id="274" r:id="rId5"/>
    <p:sldId id="257" r:id="rId6"/>
    <p:sldId id="258" r:id="rId7"/>
    <p:sldId id="259" r:id="rId8"/>
    <p:sldId id="260" r:id="rId9"/>
    <p:sldId id="261" r:id="rId10"/>
    <p:sldId id="277" r:id="rId11"/>
    <p:sldId id="263" r:id="rId12"/>
    <p:sldId id="264" r:id="rId13"/>
    <p:sldId id="265" r:id="rId14"/>
    <p:sldId id="266" r:id="rId15"/>
    <p:sldId id="267" r:id="rId16"/>
    <p:sldId id="268" r:id="rId17"/>
    <p:sldId id="269" r:id="rId18"/>
    <p:sldId id="270"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8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B2108-F57D-409C-B75F-CE57C653B9C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271D446-4BB9-46F7-ADEA-1348F9A4B7F8}">
      <dgm:prSet phldrT="[Text]" custT="1"/>
      <dgm:spPr/>
      <dgm:t>
        <a:bodyPr/>
        <a:lstStyle/>
        <a:p>
          <a:r>
            <a:rPr lang="zh-CN" altLang="en-US" sz="1800" dirty="0" smtClean="0">
              <a:latin typeface="黑体" pitchFamily="49" charset="-122"/>
              <a:ea typeface="黑体" pitchFamily="49" charset="-122"/>
            </a:rPr>
            <a:t>清洁和干燥</a:t>
          </a:r>
          <a:endParaRPr lang="en-GB" sz="1800" dirty="0">
            <a:latin typeface="黑体" pitchFamily="49" charset="-122"/>
            <a:ea typeface="黑体" pitchFamily="49" charset="-122"/>
          </a:endParaRPr>
        </a:p>
      </dgm:t>
    </dgm:pt>
    <dgm:pt modelId="{6412CA82-8B1C-48B5-9EC8-E5FE48C2450B}" type="parTrans" cxnId="{D5D0FC4D-1C77-4F00-BDE2-55A1E51371AE}">
      <dgm:prSet/>
      <dgm:spPr/>
      <dgm:t>
        <a:bodyPr/>
        <a:lstStyle/>
        <a:p>
          <a:endParaRPr lang="en-GB"/>
        </a:p>
      </dgm:t>
    </dgm:pt>
    <dgm:pt modelId="{383EAF4B-0D7F-45AF-B8B5-76E0FD89607E}" type="sibTrans" cxnId="{D5D0FC4D-1C77-4F00-BDE2-55A1E51371AE}">
      <dgm:prSet/>
      <dgm:spPr/>
      <dgm:t>
        <a:bodyPr/>
        <a:lstStyle/>
        <a:p>
          <a:endParaRPr lang="en-GB" sz="1800">
            <a:latin typeface="黑体" pitchFamily="49" charset="-122"/>
            <a:ea typeface="黑体" pitchFamily="49" charset="-122"/>
          </a:endParaRPr>
        </a:p>
      </dgm:t>
    </dgm:pt>
    <dgm:pt modelId="{C83A4632-D771-429E-AB90-33495CFFE1C2}">
      <dgm:prSet phldrT="[Text]" custT="1"/>
      <dgm:spPr/>
      <dgm:t>
        <a:bodyPr/>
        <a:lstStyle/>
        <a:p>
          <a:r>
            <a:rPr lang="zh-CN" altLang="en-US" sz="1800" dirty="0" smtClean="0">
              <a:latin typeface="黑体" pitchFamily="49" charset="-122"/>
              <a:ea typeface="黑体" pitchFamily="49" charset="-122"/>
            </a:rPr>
            <a:t>储存和寿命</a:t>
          </a:r>
          <a:endParaRPr lang="en-GB" sz="1800" dirty="0">
            <a:latin typeface="黑体" pitchFamily="49" charset="-122"/>
            <a:ea typeface="黑体" pitchFamily="49" charset="-122"/>
          </a:endParaRPr>
        </a:p>
      </dgm:t>
    </dgm:pt>
    <dgm:pt modelId="{376BD8EE-BF2D-4BC0-965D-22DEAF12A060}" type="parTrans" cxnId="{2CDA83A7-398D-4DFD-971B-16C3AF309714}">
      <dgm:prSet/>
      <dgm:spPr/>
      <dgm:t>
        <a:bodyPr/>
        <a:lstStyle/>
        <a:p>
          <a:endParaRPr lang="en-GB"/>
        </a:p>
      </dgm:t>
    </dgm:pt>
    <dgm:pt modelId="{9F4C794A-92E2-4656-981F-A7EFA42B6A18}" type="sibTrans" cxnId="{2CDA83A7-398D-4DFD-971B-16C3AF309714}">
      <dgm:prSet/>
      <dgm:spPr/>
      <dgm:t>
        <a:bodyPr/>
        <a:lstStyle/>
        <a:p>
          <a:endParaRPr lang="en-GB" sz="1800">
            <a:latin typeface="黑体" pitchFamily="49" charset="-122"/>
            <a:ea typeface="黑体" pitchFamily="49" charset="-122"/>
          </a:endParaRPr>
        </a:p>
      </dgm:t>
    </dgm:pt>
    <dgm:pt modelId="{01BBD621-5645-4F3C-8620-671C9EA9EFDD}">
      <dgm:prSet phldrT="[Text]" custT="1"/>
      <dgm:spPr/>
      <dgm:t>
        <a:bodyPr/>
        <a:lstStyle/>
        <a:p>
          <a:r>
            <a:rPr lang="zh-CN" altLang="en-US" sz="1800" dirty="0" smtClean="0">
              <a:latin typeface="黑体" pitchFamily="49" charset="-122"/>
              <a:ea typeface="黑体" pitchFamily="49" charset="-122"/>
            </a:rPr>
            <a:t>萌发和休眠</a:t>
          </a:r>
          <a:endParaRPr lang="en-GB" sz="1800" dirty="0">
            <a:latin typeface="黑体" pitchFamily="49" charset="-122"/>
            <a:ea typeface="黑体" pitchFamily="49" charset="-122"/>
          </a:endParaRPr>
        </a:p>
      </dgm:t>
    </dgm:pt>
    <dgm:pt modelId="{172E96EA-C14F-4F16-847F-E9AD9278FB8B}" type="parTrans" cxnId="{DD17AB08-A07C-4214-AC13-8333B28E701E}">
      <dgm:prSet/>
      <dgm:spPr/>
      <dgm:t>
        <a:bodyPr/>
        <a:lstStyle/>
        <a:p>
          <a:endParaRPr lang="en-GB"/>
        </a:p>
      </dgm:t>
    </dgm:pt>
    <dgm:pt modelId="{8C8B7D7F-0624-42C5-8A69-51105B1C231B}" type="sibTrans" cxnId="{DD17AB08-A07C-4214-AC13-8333B28E701E}">
      <dgm:prSet/>
      <dgm:spPr/>
      <dgm:t>
        <a:bodyPr/>
        <a:lstStyle/>
        <a:p>
          <a:endParaRPr lang="en-GB" sz="1800">
            <a:latin typeface="黑体" pitchFamily="49" charset="-122"/>
            <a:ea typeface="黑体" pitchFamily="49" charset="-122"/>
          </a:endParaRPr>
        </a:p>
      </dgm:t>
    </dgm:pt>
    <dgm:pt modelId="{8628CFDD-3A84-4477-91F4-E72E5AF09B77}">
      <dgm:prSet phldrT="[Text]" custT="1"/>
      <dgm:spPr/>
      <dgm:t>
        <a:bodyPr/>
        <a:lstStyle/>
        <a:p>
          <a:r>
            <a:rPr lang="zh-CN" altLang="en-US" sz="1800" dirty="0" smtClean="0">
              <a:latin typeface="黑体" pitchFamily="49" charset="-122"/>
              <a:ea typeface="黑体" pitchFamily="49" charset="-122"/>
            </a:rPr>
            <a:t>修复</a:t>
          </a:r>
          <a:endParaRPr lang="en-GB" sz="1800" dirty="0" smtClean="0">
            <a:latin typeface="黑体" pitchFamily="49" charset="-122"/>
            <a:ea typeface="黑体" pitchFamily="49" charset="-122"/>
          </a:endParaRPr>
        </a:p>
      </dgm:t>
    </dgm:pt>
    <dgm:pt modelId="{D769D889-14D0-494A-B5A3-DF27133620FB}" type="parTrans" cxnId="{92D43383-FA9C-4527-92CF-6E454B41BB09}">
      <dgm:prSet/>
      <dgm:spPr/>
      <dgm:t>
        <a:bodyPr/>
        <a:lstStyle/>
        <a:p>
          <a:endParaRPr lang="en-GB"/>
        </a:p>
      </dgm:t>
    </dgm:pt>
    <dgm:pt modelId="{F9C8C30C-5B74-43F4-8263-6819C91D7E05}" type="sibTrans" cxnId="{92D43383-FA9C-4527-92CF-6E454B41BB09}">
      <dgm:prSet/>
      <dgm:spPr/>
      <dgm:t>
        <a:bodyPr/>
        <a:lstStyle/>
        <a:p>
          <a:endParaRPr lang="en-GB" sz="1800">
            <a:latin typeface="黑体" pitchFamily="49" charset="-122"/>
            <a:ea typeface="黑体" pitchFamily="49" charset="-122"/>
          </a:endParaRPr>
        </a:p>
      </dgm:t>
    </dgm:pt>
    <dgm:pt modelId="{A62C3AE4-3BF0-499E-BA26-1A7298FE08C6}">
      <dgm:prSet phldrT="[Text]" custT="1"/>
      <dgm:spPr/>
      <dgm:t>
        <a:bodyPr/>
        <a:lstStyle/>
        <a:p>
          <a:r>
            <a:rPr lang="zh-CN" altLang="en-US" sz="1800" dirty="0" smtClean="0">
              <a:latin typeface="黑体" pitchFamily="49" charset="-122"/>
              <a:ea typeface="黑体" pitchFamily="49" charset="-122"/>
            </a:rPr>
            <a:t>野外收集</a:t>
          </a:r>
          <a:endParaRPr lang="en-GB" sz="1800" dirty="0">
            <a:latin typeface="黑体" pitchFamily="49" charset="-122"/>
            <a:ea typeface="黑体" pitchFamily="49" charset="-122"/>
          </a:endParaRPr>
        </a:p>
      </dgm:t>
    </dgm:pt>
    <dgm:pt modelId="{420C4CCA-CF54-49D7-9D32-22C70E83614A}" type="parTrans" cxnId="{3ABB172A-67C2-405D-9350-DD087650E071}">
      <dgm:prSet/>
      <dgm:spPr/>
      <dgm:t>
        <a:bodyPr/>
        <a:lstStyle/>
        <a:p>
          <a:endParaRPr lang="en-GB"/>
        </a:p>
      </dgm:t>
    </dgm:pt>
    <dgm:pt modelId="{D30D3A26-C1F7-4C2E-B292-BB529EEFB530}" type="sibTrans" cxnId="{3ABB172A-67C2-405D-9350-DD087650E071}">
      <dgm:prSet/>
      <dgm:spPr/>
      <dgm:t>
        <a:bodyPr/>
        <a:lstStyle/>
        <a:p>
          <a:endParaRPr lang="en-GB" sz="1800">
            <a:latin typeface="黑体" pitchFamily="49" charset="-122"/>
            <a:ea typeface="黑体" pitchFamily="49" charset="-122"/>
          </a:endParaRPr>
        </a:p>
      </dgm:t>
    </dgm:pt>
    <dgm:pt modelId="{0A09D493-597C-490C-A219-131ADF693840}" type="pres">
      <dgm:prSet presAssocID="{B8EB2108-F57D-409C-B75F-CE57C653B9C8}" presName="cycle" presStyleCnt="0">
        <dgm:presLayoutVars>
          <dgm:dir/>
          <dgm:resizeHandles val="exact"/>
        </dgm:presLayoutVars>
      </dgm:prSet>
      <dgm:spPr/>
      <dgm:t>
        <a:bodyPr/>
        <a:lstStyle/>
        <a:p>
          <a:endParaRPr lang="en-GB"/>
        </a:p>
      </dgm:t>
    </dgm:pt>
    <dgm:pt modelId="{83898A63-2166-4D78-A451-A1D9CD854036}" type="pres">
      <dgm:prSet presAssocID="{5271D446-4BB9-46F7-ADEA-1348F9A4B7F8}" presName="dummy" presStyleCnt="0"/>
      <dgm:spPr/>
    </dgm:pt>
    <dgm:pt modelId="{A79A017B-5C44-4319-97D2-F3F6FF13852E}" type="pres">
      <dgm:prSet presAssocID="{5271D446-4BB9-46F7-ADEA-1348F9A4B7F8}" presName="node" presStyleLbl="revTx" presStyleIdx="0" presStyleCnt="5">
        <dgm:presLayoutVars>
          <dgm:bulletEnabled val="1"/>
        </dgm:presLayoutVars>
      </dgm:prSet>
      <dgm:spPr/>
      <dgm:t>
        <a:bodyPr/>
        <a:lstStyle/>
        <a:p>
          <a:endParaRPr lang="en-GB"/>
        </a:p>
      </dgm:t>
    </dgm:pt>
    <dgm:pt modelId="{5A5F4798-CC39-410F-9970-8BCD5D2BA17E}" type="pres">
      <dgm:prSet presAssocID="{383EAF4B-0D7F-45AF-B8B5-76E0FD89607E}" presName="sibTrans" presStyleLbl="node1" presStyleIdx="0" presStyleCnt="5"/>
      <dgm:spPr/>
      <dgm:t>
        <a:bodyPr/>
        <a:lstStyle/>
        <a:p>
          <a:endParaRPr lang="en-GB"/>
        </a:p>
      </dgm:t>
    </dgm:pt>
    <dgm:pt modelId="{30095AA2-7C18-4AB1-818B-E1C654F7AE36}" type="pres">
      <dgm:prSet presAssocID="{C83A4632-D771-429E-AB90-33495CFFE1C2}" presName="dummy" presStyleCnt="0"/>
      <dgm:spPr/>
    </dgm:pt>
    <dgm:pt modelId="{E6418254-EFC7-44DD-AD0F-2A0CA3C22163}" type="pres">
      <dgm:prSet presAssocID="{C83A4632-D771-429E-AB90-33495CFFE1C2}" presName="node" presStyleLbl="revTx" presStyleIdx="1" presStyleCnt="5">
        <dgm:presLayoutVars>
          <dgm:bulletEnabled val="1"/>
        </dgm:presLayoutVars>
      </dgm:prSet>
      <dgm:spPr/>
      <dgm:t>
        <a:bodyPr/>
        <a:lstStyle/>
        <a:p>
          <a:endParaRPr lang="en-GB"/>
        </a:p>
      </dgm:t>
    </dgm:pt>
    <dgm:pt modelId="{E996D5CC-73E7-4B23-92FC-3F6403C0AFAA}" type="pres">
      <dgm:prSet presAssocID="{9F4C794A-92E2-4656-981F-A7EFA42B6A18}" presName="sibTrans" presStyleLbl="node1" presStyleIdx="1" presStyleCnt="5" custLinFactNeighborX="2270" custLinFactNeighborY="-3408"/>
      <dgm:spPr/>
      <dgm:t>
        <a:bodyPr/>
        <a:lstStyle/>
        <a:p>
          <a:endParaRPr lang="en-GB"/>
        </a:p>
      </dgm:t>
    </dgm:pt>
    <dgm:pt modelId="{D452C879-6F67-44EB-8F25-1300E4C10866}" type="pres">
      <dgm:prSet presAssocID="{01BBD621-5645-4F3C-8620-671C9EA9EFDD}" presName="dummy" presStyleCnt="0"/>
      <dgm:spPr/>
    </dgm:pt>
    <dgm:pt modelId="{819078D4-40D4-4363-AEA9-5B0132206931}" type="pres">
      <dgm:prSet presAssocID="{01BBD621-5645-4F3C-8620-671C9EA9EFDD}" presName="node" presStyleLbl="revTx" presStyleIdx="2" presStyleCnt="5">
        <dgm:presLayoutVars>
          <dgm:bulletEnabled val="1"/>
        </dgm:presLayoutVars>
      </dgm:prSet>
      <dgm:spPr/>
      <dgm:t>
        <a:bodyPr/>
        <a:lstStyle/>
        <a:p>
          <a:endParaRPr lang="en-GB"/>
        </a:p>
      </dgm:t>
    </dgm:pt>
    <dgm:pt modelId="{01403DEA-8611-43B3-8ADC-DC2027488264}" type="pres">
      <dgm:prSet presAssocID="{8C8B7D7F-0624-42C5-8A69-51105B1C231B}" presName="sibTrans" presStyleLbl="node1" presStyleIdx="2" presStyleCnt="5" custLinFactNeighborX="-3457" custLinFactNeighborY="107"/>
      <dgm:spPr/>
      <dgm:t>
        <a:bodyPr/>
        <a:lstStyle/>
        <a:p>
          <a:endParaRPr lang="en-GB"/>
        </a:p>
      </dgm:t>
    </dgm:pt>
    <dgm:pt modelId="{D11DF442-61BB-49C9-BE56-9D93525E8A53}" type="pres">
      <dgm:prSet presAssocID="{8628CFDD-3A84-4477-91F4-E72E5AF09B77}" presName="dummy" presStyleCnt="0"/>
      <dgm:spPr/>
    </dgm:pt>
    <dgm:pt modelId="{0906DC00-9FD4-4BD0-B514-1CB5F1B74127}" type="pres">
      <dgm:prSet presAssocID="{8628CFDD-3A84-4477-91F4-E72E5AF09B77}" presName="node" presStyleLbl="revTx" presStyleIdx="3" presStyleCnt="5">
        <dgm:presLayoutVars>
          <dgm:bulletEnabled val="1"/>
        </dgm:presLayoutVars>
      </dgm:prSet>
      <dgm:spPr/>
      <dgm:t>
        <a:bodyPr/>
        <a:lstStyle/>
        <a:p>
          <a:endParaRPr lang="en-GB"/>
        </a:p>
      </dgm:t>
    </dgm:pt>
    <dgm:pt modelId="{6C0C70FA-5810-4626-AE72-E63C512DC682}" type="pres">
      <dgm:prSet presAssocID="{F9C8C30C-5B74-43F4-8263-6819C91D7E05}" presName="sibTrans" presStyleLbl="node1" presStyleIdx="3" presStyleCnt="5" custFlipVert="1" custFlipHor="1" custScaleX="69129" custScaleY="5299" custLinFactNeighborX="-26367" custLinFactNeighborY="411"/>
      <dgm:spPr/>
      <dgm:t>
        <a:bodyPr/>
        <a:lstStyle/>
        <a:p>
          <a:endParaRPr lang="en-GB"/>
        </a:p>
      </dgm:t>
    </dgm:pt>
    <dgm:pt modelId="{9D45C895-0F77-409D-A30C-618E391648F3}" type="pres">
      <dgm:prSet presAssocID="{A62C3AE4-3BF0-499E-BA26-1A7298FE08C6}" presName="dummy" presStyleCnt="0"/>
      <dgm:spPr/>
    </dgm:pt>
    <dgm:pt modelId="{843D228F-6000-421F-A661-78E0A8FA22B1}" type="pres">
      <dgm:prSet presAssocID="{A62C3AE4-3BF0-499E-BA26-1A7298FE08C6}" presName="node" presStyleLbl="revTx" presStyleIdx="4" presStyleCnt="5" custRadScaleRad="103641" custRadScaleInc="-23655">
        <dgm:presLayoutVars>
          <dgm:bulletEnabled val="1"/>
        </dgm:presLayoutVars>
      </dgm:prSet>
      <dgm:spPr/>
      <dgm:t>
        <a:bodyPr/>
        <a:lstStyle/>
        <a:p>
          <a:endParaRPr lang="en-GB"/>
        </a:p>
      </dgm:t>
    </dgm:pt>
    <dgm:pt modelId="{C3E6BF6C-0638-4E1E-9CDE-6B0A8EA4A984}" type="pres">
      <dgm:prSet presAssocID="{D30D3A26-C1F7-4C2E-B292-BB529EEFB530}" presName="sibTrans" presStyleLbl="node1" presStyleIdx="4" presStyleCnt="5" custLinFactNeighborX="255" custLinFactNeighborY="912"/>
      <dgm:spPr/>
      <dgm:t>
        <a:bodyPr/>
        <a:lstStyle/>
        <a:p>
          <a:endParaRPr lang="en-GB"/>
        </a:p>
      </dgm:t>
    </dgm:pt>
  </dgm:ptLst>
  <dgm:cxnLst>
    <dgm:cxn modelId="{D57F3740-8BC8-427D-9E35-283A65B8301A}" type="presOf" srcId="{8628CFDD-3A84-4477-91F4-E72E5AF09B77}" destId="{0906DC00-9FD4-4BD0-B514-1CB5F1B74127}" srcOrd="0" destOrd="0" presId="urn:microsoft.com/office/officeart/2005/8/layout/cycle1"/>
    <dgm:cxn modelId="{92D43383-FA9C-4527-92CF-6E454B41BB09}" srcId="{B8EB2108-F57D-409C-B75F-CE57C653B9C8}" destId="{8628CFDD-3A84-4477-91F4-E72E5AF09B77}" srcOrd="3" destOrd="0" parTransId="{D769D889-14D0-494A-B5A3-DF27133620FB}" sibTransId="{F9C8C30C-5B74-43F4-8263-6819C91D7E05}"/>
    <dgm:cxn modelId="{DD17AB08-A07C-4214-AC13-8333B28E701E}" srcId="{B8EB2108-F57D-409C-B75F-CE57C653B9C8}" destId="{01BBD621-5645-4F3C-8620-671C9EA9EFDD}" srcOrd="2" destOrd="0" parTransId="{172E96EA-C14F-4F16-847F-E9AD9278FB8B}" sibTransId="{8C8B7D7F-0624-42C5-8A69-51105B1C231B}"/>
    <dgm:cxn modelId="{88AC5E81-69EC-466E-AB86-2DDEB007E95D}" type="presOf" srcId="{383EAF4B-0D7F-45AF-B8B5-76E0FD89607E}" destId="{5A5F4798-CC39-410F-9970-8BCD5D2BA17E}" srcOrd="0" destOrd="0" presId="urn:microsoft.com/office/officeart/2005/8/layout/cycle1"/>
    <dgm:cxn modelId="{8A6F7D6F-7B54-41EC-A5C4-8FCC6048FFFC}" type="presOf" srcId="{C83A4632-D771-429E-AB90-33495CFFE1C2}" destId="{E6418254-EFC7-44DD-AD0F-2A0CA3C22163}" srcOrd="0" destOrd="0" presId="urn:microsoft.com/office/officeart/2005/8/layout/cycle1"/>
    <dgm:cxn modelId="{3C03309A-DD6A-4618-9372-AD70522B4D8D}" type="presOf" srcId="{F9C8C30C-5B74-43F4-8263-6819C91D7E05}" destId="{6C0C70FA-5810-4626-AE72-E63C512DC682}" srcOrd="0" destOrd="0" presId="urn:microsoft.com/office/officeart/2005/8/layout/cycle1"/>
    <dgm:cxn modelId="{2CEB5270-2885-410A-8B69-9D35A2083C37}" type="presOf" srcId="{9F4C794A-92E2-4656-981F-A7EFA42B6A18}" destId="{E996D5CC-73E7-4B23-92FC-3F6403C0AFAA}" srcOrd="0" destOrd="0" presId="urn:microsoft.com/office/officeart/2005/8/layout/cycle1"/>
    <dgm:cxn modelId="{3ABB172A-67C2-405D-9350-DD087650E071}" srcId="{B8EB2108-F57D-409C-B75F-CE57C653B9C8}" destId="{A62C3AE4-3BF0-499E-BA26-1A7298FE08C6}" srcOrd="4" destOrd="0" parTransId="{420C4CCA-CF54-49D7-9D32-22C70E83614A}" sibTransId="{D30D3A26-C1F7-4C2E-B292-BB529EEFB530}"/>
    <dgm:cxn modelId="{57C556F0-107A-4494-AF04-001309B99D9A}" type="presOf" srcId="{A62C3AE4-3BF0-499E-BA26-1A7298FE08C6}" destId="{843D228F-6000-421F-A661-78E0A8FA22B1}" srcOrd="0" destOrd="0" presId="urn:microsoft.com/office/officeart/2005/8/layout/cycle1"/>
    <dgm:cxn modelId="{D5D0FC4D-1C77-4F00-BDE2-55A1E51371AE}" srcId="{B8EB2108-F57D-409C-B75F-CE57C653B9C8}" destId="{5271D446-4BB9-46F7-ADEA-1348F9A4B7F8}" srcOrd="0" destOrd="0" parTransId="{6412CA82-8B1C-48B5-9EC8-E5FE48C2450B}" sibTransId="{383EAF4B-0D7F-45AF-B8B5-76E0FD89607E}"/>
    <dgm:cxn modelId="{2BB3F3EB-9F0C-47AF-845B-DD9D1FB01E1E}" type="presOf" srcId="{D30D3A26-C1F7-4C2E-B292-BB529EEFB530}" destId="{C3E6BF6C-0638-4E1E-9CDE-6B0A8EA4A984}" srcOrd="0" destOrd="0" presId="urn:microsoft.com/office/officeart/2005/8/layout/cycle1"/>
    <dgm:cxn modelId="{6B502C0E-3117-485E-B2D3-0B58A3D7040B}" type="presOf" srcId="{8C8B7D7F-0624-42C5-8A69-51105B1C231B}" destId="{01403DEA-8611-43B3-8ADC-DC2027488264}" srcOrd="0" destOrd="0" presId="urn:microsoft.com/office/officeart/2005/8/layout/cycle1"/>
    <dgm:cxn modelId="{2CDA83A7-398D-4DFD-971B-16C3AF309714}" srcId="{B8EB2108-F57D-409C-B75F-CE57C653B9C8}" destId="{C83A4632-D771-429E-AB90-33495CFFE1C2}" srcOrd="1" destOrd="0" parTransId="{376BD8EE-BF2D-4BC0-965D-22DEAF12A060}" sibTransId="{9F4C794A-92E2-4656-981F-A7EFA42B6A18}"/>
    <dgm:cxn modelId="{86C942E0-E064-4D76-99A2-F3DFBF4820EC}" type="presOf" srcId="{B8EB2108-F57D-409C-B75F-CE57C653B9C8}" destId="{0A09D493-597C-490C-A219-131ADF693840}" srcOrd="0" destOrd="0" presId="urn:microsoft.com/office/officeart/2005/8/layout/cycle1"/>
    <dgm:cxn modelId="{CDD36BBE-855B-49CD-B7AA-8FAAAAEA955B}" type="presOf" srcId="{5271D446-4BB9-46F7-ADEA-1348F9A4B7F8}" destId="{A79A017B-5C44-4319-97D2-F3F6FF13852E}" srcOrd="0" destOrd="0" presId="urn:microsoft.com/office/officeart/2005/8/layout/cycle1"/>
    <dgm:cxn modelId="{2CEFD045-DB8B-4615-9C0F-025EAE4DFF61}" type="presOf" srcId="{01BBD621-5645-4F3C-8620-671C9EA9EFDD}" destId="{819078D4-40D4-4363-AEA9-5B0132206931}" srcOrd="0" destOrd="0" presId="urn:microsoft.com/office/officeart/2005/8/layout/cycle1"/>
    <dgm:cxn modelId="{0C81C979-F8A4-4F95-8E8E-3FDC387BCE13}" type="presParOf" srcId="{0A09D493-597C-490C-A219-131ADF693840}" destId="{83898A63-2166-4D78-A451-A1D9CD854036}" srcOrd="0" destOrd="0" presId="urn:microsoft.com/office/officeart/2005/8/layout/cycle1"/>
    <dgm:cxn modelId="{60921A27-CE4C-4189-970C-5446C3E34BDF}" type="presParOf" srcId="{0A09D493-597C-490C-A219-131ADF693840}" destId="{A79A017B-5C44-4319-97D2-F3F6FF13852E}" srcOrd="1" destOrd="0" presId="urn:microsoft.com/office/officeart/2005/8/layout/cycle1"/>
    <dgm:cxn modelId="{EEBE8748-5B49-44AE-877D-07E94DF59693}" type="presParOf" srcId="{0A09D493-597C-490C-A219-131ADF693840}" destId="{5A5F4798-CC39-410F-9970-8BCD5D2BA17E}" srcOrd="2" destOrd="0" presId="urn:microsoft.com/office/officeart/2005/8/layout/cycle1"/>
    <dgm:cxn modelId="{C071D2CB-7D80-441C-9AFB-CB4B8FD374E6}" type="presParOf" srcId="{0A09D493-597C-490C-A219-131ADF693840}" destId="{30095AA2-7C18-4AB1-818B-E1C654F7AE36}" srcOrd="3" destOrd="0" presId="urn:microsoft.com/office/officeart/2005/8/layout/cycle1"/>
    <dgm:cxn modelId="{0C30D3AA-0366-4042-A783-67C3CB40BB97}" type="presParOf" srcId="{0A09D493-597C-490C-A219-131ADF693840}" destId="{E6418254-EFC7-44DD-AD0F-2A0CA3C22163}" srcOrd="4" destOrd="0" presId="urn:microsoft.com/office/officeart/2005/8/layout/cycle1"/>
    <dgm:cxn modelId="{2F509709-262A-49E9-A973-DCD8AFB268B0}" type="presParOf" srcId="{0A09D493-597C-490C-A219-131ADF693840}" destId="{E996D5CC-73E7-4B23-92FC-3F6403C0AFAA}" srcOrd="5" destOrd="0" presId="urn:microsoft.com/office/officeart/2005/8/layout/cycle1"/>
    <dgm:cxn modelId="{FC33760A-CE5F-4714-B03C-3FF4F40805FB}" type="presParOf" srcId="{0A09D493-597C-490C-A219-131ADF693840}" destId="{D452C879-6F67-44EB-8F25-1300E4C10866}" srcOrd="6" destOrd="0" presId="urn:microsoft.com/office/officeart/2005/8/layout/cycle1"/>
    <dgm:cxn modelId="{6BC6D35B-87E9-4D59-A39D-26FC120F00D6}" type="presParOf" srcId="{0A09D493-597C-490C-A219-131ADF693840}" destId="{819078D4-40D4-4363-AEA9-5B0132206931}" srcOrd="7" destOrd="0" presId="urn:microsoft.com/office/officeart/2005/8/layout/cycle1"/>
    <dgm:cxn modelId="{3B54C8BA-0671-4028-907F-24610E4BE234}" type="presParOf" srcId="{0A09D493-597C-490C-A219-131ADF693840}" destId="{01403DEA-8611-43B3-8ADC-DC2027488264}" srcOrd="8" destOrd="0" presId="urn:microsoft.com/office/officeart/2005/8/layout/cycle1"/>
    <dgm:cxn modelId="{915CDABE-F11B-4501-ADC1-2738CD5A338E}" type="presParOf" srcId="{0A09D493-597C-490C-A219-131ADF693840}" destId="{D11DF442-61BB-49C9-BE56-9D93525E8A53}" srcOrd="9" destOrd="0" presId="urn:microsoft.com/office/officeart/2005/8/layout/cycle1"/>
    <dgm:cxn modelId="{D38A8DC6-8DD3-4763-8DC4-A2D2D02B9C75}" type="presParOf" srcId="{0A09D493-597C-490C-A219-131ADF693840}" destId="{0906DC00-9FD4-4BD0-B514-1CB5F1B74127}" srcOrd="10" destOrd="0" presId="urn:microsoft.com/office/officeart/2005/8/layout/cycle1"/>
    <dgm:cxn modelId="{8D92C966-838C-4310-A44E-5D29D705500F}" type="presParOf" srcId="{0A09D493-597C-490C-A219-131ADF693840}" destId="{6C0C70FA-5810-4626-AE72-E63C512DC682}" srcOrd="11" destOrd="0" presId="urn:microsoft.com/office/officeart/2005/8/layout/cycle1"/>
    <dgm:cxn modelId="{4BA19E4E-2C27-4604-814E-48FB5A35CD7C}" type="presParOf" srcId="{0A09D493-597C-490C-A219-131ADF693840}" destId="{9D45C895-0F77-409D-A30C-618E391648F3}" srcOrd="12" destOrd="0" presId="urn:microsoft.com/office/officeart/2005/8/layout/cycle1"/>
    <dgm:cxn modelId="{11418D92-AC06-4994-9BA1-B471C8FB8157}" type="presParOf" srcId="{0A09D493-597C-490C-A219-131ADF693840}" destId="{843D228F-6000-421F-A661-78E0A8FA22B1}" srcOrd="13" destOrd="0" presId="urn:microsoft.com/office/officeart/2005/8/layout/cycle1"/>
    <dgm:cxn modelId="{FD514DEF-F77D-467B-905B-64C24EF5DD26}" type="presParOf" srcId="{0A09D493-597C-490C-A219-131ADF693840}" destId="{C3E6BF6C-0638-4E1E-9CDE-6B0A8EA4A98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A017B-5C44-4319-97D2-F3F6FF13852E}">
      <dsp:nvSpPr>
        <dsp:cNvPr id="0" name=""/>
        <dsp:cNvSpPr/>
      </dsp:nvSpPr>
      <dsp:spPr>
        <a:xfrm>
          <a:off x="3830329" y="33628"/>
          <a:ext cx="1158245" cy="115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49" charset="-122"/>
              <a:ea typeface="黑体" pitchFamily="49" charset="-122"/>
            </a:rPr>
            <a:t>清洁和干燥</a:t>
          </a:r>
          <a:endParaRPr lang="en-GB" sz="1800" kern="1200" dirty="0">
            <a:latin typeface="黑体" pitchFamily="49" charset="-122"/>
            <a:ea typeface="黑体" pitchFamily="49" charset="-122"/>
          </a:endParaRPr>
        </a:p>
      </dsp:txBody>
      <dsp:txXfrm>
        <a:off x="3830329" y="33628"/>
        <a:ext cx="1158245" cy="1158245"/>
      </dsp:txXfrm>
    </dsp:sp>
    <dsp:sp modelId="{5A5F4798-CC39-410F-9970-8BCD5D2BA17E}">
      <dsp:nvSpPr>
        <dsp:cNvPr id="0" name=""/>
        <dsp:cNvSpPr/>
      </dsp:nvSpPr>
      <dsp:spPr>
        <a:xfrm>
          <a:off x="1103959" y="-90"/>
          <a:ext cx="4344809" cy="4344809"/>
        </a:xfrm>
        <a:prstGeom prst="circularArrow">
          <a:avLst>
            <a:gd name="adj1" fmla="val 5198"/>
            <a:gd name="adj2" fmla="val 335781"/>
            <a:gd name="adj3" fmla="val 21293782"/>
            <a:gd name="adj4" fmla="val 1976576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418254-EFC7-44DD-AD0F-2A0CA3C22163}">
      <dsp:nvSpPr>
        <dsp:cNvPr id="0" name=""/>
        <dsp:cNvSpPr/>
      </dsp:nvSpPr>
      <dsp:spPr>
        <a:xfrm>
          <a:off x="4530616" y="2188891"/>
          <a:ext cx="1158245" cy="115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49" charset="-122"/>
              <a:ea typeface="黑体" pitchFamily="49" charset="-122"/>
            </a:rPr>
            <a:t>储存和寿命</a:t>
          </a:r>
          <a:endParaRPr lang="en-GB" sz="1800" kern="1200" dirty="0">
            <a:latin typeface="黑体" pitchFamily="49" charset="-122"/>
            <a:ea typeface="黑体" pitchFamily="49" charset="-122"/>
          </a:endParaRPr>
        </a:p>
      </dsp:txBody>
      <dsp:txXfrm>
        <a:off x="4530616" y="2188891"/>
        <a:ext cx="1158245" cy="1158245"/>
      </dsp:txXfrm>
    </dsp:sp>
    <dsp:sp modelId="{E996D5CC-73E7-4B23-92FC-3F6403C0AFAA}">
      <dsp:nvSpPr>
        <dsp:cNvPr id="0" name=""/>
        <dsp:cNvSpPr/>
      </dsp:nvSpPr>
      <dsp:spPr>
        <a:xfrm>
          <a:off x="1202586" y="-148161"/>
          <a:ext cx="4344809" cy="4344809"/>
        </a:xfrm>
        <a:prstGeom prst="circularArrow">
          <a:avLst>
            <a:gd name="adj1" fmla="val 5198"/>
            <a:gd name="adj2" fmla="val 335781"/>
            <a:gd name="adj3" fmla="val 4015258"/>
            <a:gd name="adj4" fmla="val 2252919"/>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9078D4-40D4-4363-AEA9-5B0132206931}">
      <dsp:nvSpPr>
        <dsp:cNvPr id="0" name=""/>
        <dsp:cNvSpPr/>
      </dsp:nvSpPr>
      <dsp:spPr>
        <a:xfrm>
          <a:off x="2697241" y="3520916"/>
          <a:ext cx="1158245" cy="115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49" charset="-122"/>
              <a:ea typeface="黑体" pitchFamily="49" charset="-122"/>
            </a:rPr>
            <a:t>萌发和休眠</a:t>
          </a:r>
          <a:endParaRPr lang="en-GB" sz="1800" kern="1200" dirty="0">
            <a:latin typeface="黑体" pitchFamily="49" charset="-122"/>
            <a:ea typeface="黑体" pitchFamily="49" charset="-122"/>
          </a:endParaRPr>
        </a:p>
      </dsp:txBody>
      <dsp:txXfrm>
        <a:off x="2697241" y="3520916"/>
        <a:ext cx="1158245" cy="1158245"/>
      </dsp:txXfrm>
    </dsp:sp>
    <dsp:sp modelId="{01403DEA-8611-43B3-8ADC-DC2027488264}">
      <dsp:nvSpPr>
        <dsp:cNvPr id="0" name=""/>
        <dsp:cNvSpPr/>
      </dsp:nvSpPr>
      <dsp:spPr>
        <a:xfrm>
          <a:off x="953759" y="4558"/>
          <a:ext cx="4344809" cy="4344809"/>
        </a:xfrm>
        <a:prstGeom prst="circularArrow">
          <a:avLst>
            <a:gd name="adj1" fmla="val 5198"/>
            <a:gd name="adj2" fmla="val 335781"/>
            <a:gd name="adj3" fmla="val 8211301"/>
            <a:gd name="adj4" fmla="val 6448962"/>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6DC00-9FD4-4BD0-B514-1CB5F1B74127}">
      <dsp:nvSpPr>
        <dsp:cNvPr id="0" name=""/>
        <dsp:cNvSpPr/>
      </dsp:nvSpPr>
      <dsp:spPr>
        <a:xfrm>
          <a:off x="863865" y="2188891"/>
          <a:ext cx="1158245" cy="115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49" charset="-122"/>
              <a:ea typeface="黑体" pitchFamily="49" charset="-122"/>
            </a:rPr>
            <a:t>修复</a:t>
          </a:r>
          <a:endParaRPr lang="en-GB" sz="1800" kern="1200" dirty="0" smtClean="0">
            <a:latin typeface="黑体" pitchFamily="49" charset="-122"/>
            <a:ea typeface="黑体" pitchFamily="49" charset="-122"/>
          </a:endParaRPr>
        </a:p>
      </dsp:txBody>
      <dsp:txXfrm>
        <a:off x="863865" y="2188891"/>
        <a:ext cx="1158245" cy="1158245"/>
      </dsp:txXfrm>
    </dsp:sp>
    <dsp:sp modelId="{6C0C70FA-5810-4626-AE72-E63C512DC682}">
      <dsp:nvSpPr>
        <dsp:cNvPr id="0" name=""/>
        <dsp:cNvSpPr/>
      </dsp:nvSpPr>
      <dsp:spPr>
        <a:xfrm flipH="1" flipV="1">
          <a:off x="621924" y="1925724"/>
          <a:ext cx="3003523" cy="230231"/>
        </a:xfrm>
        <a:prstGeom prst="leftCircularArrow">
          <a:avLst>
            <a:gd name="adj1" fmla="val 5198"/>
            <a:gd name="adj2" fmla="val 335781"/>
            <a:gd name="adj3" fmla="val 11864724"/>
            <a:gd name="adj4" fmla="val 1050376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D228F-6000-421F-A661-78E0A8FA22B1}">
      <dsp:nvSpPr>
        <dsp:cNvPr id="0" name=""/>
        <dsp:cNvSpPr/>
      </dsp:nvSpPr>
      <dsp:spPr>
        <a:xfrm>
          <a:off x="1368761" y="100943"/>
          <a:ext cx="1158245" cy="1158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49" charset="-122"/>
              <a:ea typeface="黑体" pitchFamily="49" charset="-122"/>
            </a:rPr>
            <a:t>野外收集</a:t>
          </a:r>
          <a:endParaRPr lang="en-GB" sz="1800" kern="1200" dirty="0">
            <a:latin typeface="黑体" pitchFamily="49" charset="-122"/>
            <a:ea typeface="黑体" pitchFamily="49" charset="-122"/>
          </a:endParaRPr>
        </a:p>
      </dsp:txBody>
      <dsp:txXfrm>
        <a:off x="1368761" y="100943"/>
        <a:ext cx="1158245" cy="1158245"/>
      </dsp:txXfrm>
    </dsp:sp>
    <dsp:sp modelId="{C3E6BF6C-0638-4E1E-9CDE-6B0A8EA4A984}">
      <dsp:nvSpPr>
        <dsp:cNvPr id="0" name=""/>
        <dsp:cNvSpPr/>
      </dsp:nvSpPr>
      <dsp:spPr>
        <a:xfrm>
          <a:off x="1009485" y="4516"/>
          <a:ext cx="4344809" cy="4344809"/>
        </a:xfrm>
        <a:prstGeom prst="circularArrow">
          <a:avLst>
            <a:gd name="adj1" fmla="val 5198"/>
            <a:gd name="adj2" fmla="val 335781"/>
            <a:gd name="adj3" fmla="val 17064595"/>
            <a:gd name="adj4" fmla="val 15029404"/>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6DEE0-88F4-4710-82CC-16FCDB4322E9}" type="datetimeFigureOut">
              <a:rPr lang="en-GB" smtClean="0"/>
              <a:pPr/>
              <a:t>08/05/2017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32DDC-54C8-4ED0-AB5F-7593E6D77A4C}" type="slidenum">
              <a:rPr lang="en-GB" smtClean="0"/>
              <a:pPr/>
              <a:t>‹#›</a:t>
            </a:fld>
            <a:endParaRPr lang="en-GB"/>
          </a:p>
        </p:txBody>
      </p:sp>
    </p:spTree>
    <p:extLst>
      <p:ext uri="{BB962C8B-B14F-4D97-AF65-F5344CB8AC3E}">
        <p14:creationId xmlns:p14="http://schemas.microsoft.com/office/powerpoint/2010/main" val="324822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already touched</a:t>
            </a:r>
            <a:r>
              <a:rPr lang="en-GB" baseline="0" dirty="0"/>
              <a:t> on the first part of Target 8. </a:t>
            </a:r>
            <a:r>
              <a:rPr lang="en-GB" dirty="0"/>
              <a:t>The</a:t>
            </a:r>
            <a:r>
              <a:rPr lang="en-GB" baseline="0" dirty="0"/>
              <a:t> second part of the GSPC target calls for 20% of threatened species to be available for recovery and restoration programmes. </a:t>
            </a:r>
          </a:p>
          <a:p>
            <a:r>
              <a:rPr lang="en-GB" baseline="0" dirty="0"/>
              <a:t>Progress towards this part of the target remains challenging. However there is an increased understanding in the importance of linking in situ and ex situ conservation using collections for restoration activities. </a:t>
            </a:r>
            <a:endParaRPr lang="en-GB" dirty="0"/>
          </a:p>
        </p:txBody>
      </p:sp>
      <p:sp>
        <p:nvSpPr>
          <p:cNvPr id="4" name="Slide Number Placeholder 3"/>
          <p:cNvSpPr>
            <a:spLocks noGrp="1"/>
          </p:cNvSpPr>
          <p:nvPr>
            <p:ph type="sldNum" sz="quarter" idx="10"/>
          </p:nvPr>
        </p:nvSpPr>
        <p:spPr/>
        <p:txBody>
          <a:bodyPr/>
          <a:lstStyle/>
          <a:p>
            <a:fld id="{71916459-CC37-48FE-8966-79DE8C73A4F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26377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fo</a:t>
            </a:r>
            <a:r>
              <a:rPr lang="en-GB" baseline="0" dirty="0"/>
              <a:t>r seed to be useful for restoration it needs to be of conservation quality. Seed need to be collected and stored in a way that increases</a:t>
            </a:r>
          </a:p>
          <a:p>
            <a:r>
              <a:rPr lang="en-GB" baseline="0" dirty="0"/>
              <a:t>Genetic </a:t>
            </a:r>
            <a:r>
              <a:rPr lang="en-GB" baseline="0" dirty="0" smtClean="0"/>
              <a:t>Diversity</a:t>
            </a:r>
          </a:p>
          <a:p>
            <a:r>
              <a:rPr lang="en-GB" baseline="0" dirty="0" smtClean="0"/>
              <a:t>Viability </a:t>
            </a:r>
            <a:r>
              <a:rPr lang="en-GB" baseline="0" dirty="0"/>
              <a:t>and</a:t>
            </a:r>
          </a:p>
          <a:p>
            <a:r>
              <a:rPr lang="en-GB" baseline="0" dirty="0"/>
              <a:t>Longevity </a:t>
            </a:r>
          </a:p>
          <a:p>
            <a:r>
              <a:rPr lang="en-GB" baseline="0" dirty="0"/>
              <a:t> </a:t>
            </a:r>
            <a:endParaRPr lang="en-GB" dirty="0"/>
          </a:p>
        </p:txBody>
      </p:sp>
      <p:sp>
        <p:nvSpPr>
          <p:cNvPr id="4" name="Slide Number Placeholder 3"/>
          <p:cNvSpPr>
            <a:spLocks noGrp="1"/>
          </p:cNvSpPr>
          <p:nvPr>
            <p:ph type="sldNum" sz="quarter" idx="10"/>
          </p:nvPr>
        </p:nvSpPr>
        <p:spPr/>
        <p:txBody>
          <a:bodyPr/>
          <a:lstStyle/>
          <a:p>
            <a:fld id="{71916459-CC37-48FE-8966-79DE8C73A4FC}" type="slidenum">
              <a:rPr lang="en-GB" smtClean="0"/>
              <a:pPr/>
              <a:t>3</a:t>
            </a:fld>
            <a:endParaRPr lang="en-GB"/>
          </a:p>
        </p:txBody>
      </p:sp>
    </p:spTree>
    <p:extLst>
      <p:ext uri="{BB962C8B-B14F-4D97-AF65-F5344CB8AC3E}">
        <p14:creationId xmlns:p14="http://schemas.microsoft.com/office/powerpoint/2010/main" val="170061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this is the ERA.</a:t>
            </a:r>
            <a:r>
              <a:rPr lang="en-GB" baseline="0" dirty="0"/>
              <a:t>  An association of botanic gardens that are actively involved in ecological restoration which are coordinated by BGCI which aims to restore 50 degraded sites by 2020. </a:t>
            </a:r>
            <a:r>
              <a:rPr lang="en-GB" baseline="0" dirty="0" err="1"/>
              <a:t>Xishuagbanna</a:t>
            </a:r>
            <a:r>
              <a:rPr lang="en-GB" baseline="0" dirty="0"/>
              <a:t> BG is an example of a garden that is using expertise in ex situ conservation to implement restoration in tropical forest cleared for rubber plantations. Using the knowledge acquired from </a:t>
            </a:r>
            <a:r>
              <a:rPr lang="en-GB" baseline="0" dirty="0" err="1"/>
              <a:t>propogating</a:t>
            </a:r>
            <a:r>
              <a:rPr lang="en-GB" baseline="0" dirty="0"/>
              <a:t> species in the garden they are using historical records to </a:t>
            </a:r>
            <a:r>
              <a:rPr lang="en-GB" baseline="0" dirty="0" err="1"/>
              <a:t>deterine</a:t>
            </a:r>
            <a:r>
              <a:rPr lang="en-GB" baseline="0" dirty="0"/>
              <a:t> what has been lost and to put it back.  </a:t>
            </a:r>
            <a:endParaRPr lang="en-GB" dirty="0"/>
          </a:p>
        </p:txBody>
      </p:sp>
      <p:sp>
        <p:nvSpPr>
          <p:cNvPr id="4" name="Slide Number Placeholder 3"/>
          <p:cNvSpPr>
            <a:spLocks noGrp="1"/>
          </p:cNvSpPr>
          <p:nvPr>
            <p:ph type="sldNum" sz="quarter" idx="10"/>
          </p:nvPr>
        </p:nvSpPr>
        <p:spPr/>
        <p:txBody>
          <a:bodyPr/>
          <a:lstStyle/>
          <a:p>
            <a:fld id="{71916459-CC37-48FE-8966-79DE8C73A4F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1147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D72238-769D-4667-97E8-238E0A94918A}" type="slidenum">
              <a:rPr lang="en-GB" smtClean="0"/>
              <a:pPr/>
              <a:t>15</a:t>
            </a:fld>
            <a:endParaRPr lang="en-GB"/>
          </a:p>
        </p:txBody>
      </p:sp>
    </p:spTree>
    <p:extLst>
      <p:ext uri="{BB962C8B-B14F-4D97-AF65-F5344CB8AC3E}">
        <p14:creationId xmlns:p14="http://schemas.microsoft.com/office/powerpoint/2010/main" val="195626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a:solidFill>
                  <a:schemeClr val="bg1"/>
                </a:solidFill>
                <a:latin typeface="+mn-lt"/>
                <a:cs typeface="Arial" panose="020B0604020202020204" pitchFamily="34" charset="0"/>
              </a:rPr>
              <a:t>Botanic Gardens Conservation International</a:t>
            </a:r>
          </a:p>
          <a:p>
            <a:pPr algn="ctr"/>
            <a:r>
              <a:rPr lang="en-GB" sz="2800" b="1" i="1" dirty="0">
                <a:solidFill>
                  <a:schemeClr val="bg1"/>
                </a:solidFill>
                <a:latin typeface="+mn-lt"/>
                <a:cs typeface="Arial" panose="020B0604020202020204" pitchFamily="34" charset="0"/>
              </a:rPr>
              <a:t>The world’s largest plant conservation network </a:t>
            </a: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705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34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endParaRPr lang="en-GB"/>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119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a:solidFill>
                  <a:schemeClr val="bg1"/>
                </a:solidFill>
              </a:rPr>
              <a:t>Our Mission </a:t>
            </a:r>
            <a:r>
              <a:rPr lang="en-GB" sz="2000" dirty="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a:solidFill>
                  <a:schemeClr val="bg1"/>
                </a:solidFill>
              </a:rPr>
              <a:t>Connecting People   •   Sharing Knowledge   •   Saving Plants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a:solidFill>
                  <a:schemeClr val="bg1"/>
                </a:solidFill>
              </a:rPr>
              <a:t>Descanso House</a:t>
            </a:r>
            <a:r>
              <a:rPr lang="en-GB" sz="1600" i="1" dirty="0">
                <a:solidFill>
                  <a:schemeClr val="bg1"/>
                </a:solidFill>
              </a:rPr>
              <a:t>, </a:t>
            </a:r>
            <a:r>
              <a:rPr lang="en-US" sz="1600" i="1" dirty="0">
                <a:solidFill>
                  <a:schemeClr val="bg1"/>
                </a:solidFill>
              </a:rPr>
              <a:t>199 Kew Road</a:t>
            </a:r>
            <a:r>
              <a:rPr lang="en-GB" sz="1600" i="1" dirty="0">
                <a:solidFill>
                  <a:schemeClr val="bg1"/>
                </a:solidFill>
              </a:rPr>
              <a:t>, </a:t>
            </a:r>
            <a:r>
              <a:rPr lang="en-US" sz="1600" i="1" dirty="0">
                <a:solidFill>
                  <a:schemeClr val="bg1"/>
                </a:solidFill>
              </a:rPr>
              <a:t>Richmond, Surrey</a:t>
            </a:r>
            <a:r>
              <a:rPr lang="en-GB" sz="1600" i="1" dirty="0">
                <a:solidFill>
                  <a:schemeClr val="bg1"/>
                </a:solidFill>
              </a:rPr>
              <a:t>, </a:t>
            </a:r>
            <a:r>
              <a:rPr lang="en-US" sz="1600" i="1" dirty="0">
                <a:solidFill>
                  <a:schemeClr val="bg1"/>
                </a:solidFill>
              </a:rPr>
              <a:t>TW9 3BW, UK</a:t>
            </a:r>
            <a:endParaRPr lang="en-GB" sz="1600" i="1" u="sng" dirty="0">
              <a:solidFill>
                <a:schemeClr val="bg1"/>
              </a:solidFill>
            </a:endParaRPr>
          </a:p>
          <a:p>
            <a:pPr algn="ctr"/>
            <a:r>
              <a:rPr lang="en-GB" sz="1600" i="1" u="sng" dirty="0">
                <a:solidFill>
                  <a:schemeClr val="bg1"/>
                </a:solidFill>
              </a:rPr>
              <a:t>www.bgci.org</a:t>
            </a:r>
          </a:p>
          <a:p>
            <a:pPr algn="ctr"/>
            <a:r>
              <a:rPr lang="en-GB" sz="1600" i="1" u="none" dirty="0">
                <a:solidFill>
                  <a:schemeClr val="bg1"/>
                </a:solidFill>
              </a:rPr>
              <a:t>  @</a:t>
            </a:r>
            <a:r>
              <a:rPr lang="en-GB" sz="1600" i="1" u="none" dirty="0" err="1">
                <a:solidFill>
                  <a:schemeClr val="bg1"/>
                </a:solidFill>
              </a:rPr>
              <a:t>bgci</a:t>
            </a:r>
            <a:endParaRPr lang="en-GB" sz="1600" i="1" u="none" dirty="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C67C5-F705-41A0-B128-1039B787C60E}" type="datetimeFigureOut">
              <a:rPr lang="en-GB" smtClean="0"/>
              <a:pPr/>
              <a:t>08/05/2017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80565-E4FE-40DD-B52C-6AD7BBFB498F}" type="slidenum">
              <a:rPr lang="en-GB" smtClean="0"/>
              <a:pPr/>
              <a:t>‹#›</a:t>
            </a:fld>
            <a:endParaRPr lang="en-GB"/>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bgci.org/files/seedconservation/module6ch.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ata.kew.org/sid/"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348880"/>
            <a:ext cx="7772400" cy="1470025"/>
          </a:xfrm>
        </p:spPr>
        <p:txBody>
          <a:bodyPr>
            <a:noAutofit/>
          </a:bodyPr>
          <a:lstStyle/>
          <a:p>
            <a:r>
              <a:rPr lang="en-GB" sz="4800" dirty="0" smtClean="0">
                <a:latin typeface="Calibri Light" panose="020F0302020204030204" pitchFamily="34" charset="0"/>
              </a:rPr>
              <a:t/>
            </a:r>
            <a:br>
              <a:rPr lang="en-GB" sz="4800" dirty="0" smtClean="0">
                <a:latin typeface="Calibri Light" panose="020F0302020204030204" pitchFamily="34" charset="0"/>
              </a:rPr>
            </a:br>
            <a:r>
              <a:rPr lang="zh-CN" altLang="en-US" sz="5000" b="1" dirty="0" smtClean="0">
                <a:latin typeface="黑体" pitchFamily="49" charset="-122"/>
                <a:ea typeface="黑体" pitchFamily="49" charset="-122"/>
              </a:rPr>
              <a:t>模块</a:t>
            </a:r>
            <a:r>
              <a:rPr lang="en-US" altLang="zh-CN" sz="5000" b="1" dirty="0" smtClean="0">
                <a:latin typeface="黑体" pitchFamily="49" charset="-122"/>
                <a:ea typeface="黑体" pitchFamily="49" charset="-122"/>
              </a:rPr>
              <a:t>5</a:t>
            </a:r>
            <a:r>
              <a:rPr lang="zh-CN" altLang="en-US" sz="5000" b="1" dirty="0" smtClean="0">
                <a:latin typeface="黑体" pitchFamily="49" charset="-122"/>
                <a:ea typeface="黑体" pitchFamily="49" charset="-122"/>
              </a:rPr>
              <a:t>：萌发和休眠</a:t>
            </a:r>
            <a:endParaRPr lang="en-GB" sz="5000" b="1" dirty="0">
              <a:latin typeface="黑体" pitchFamily="49" charset="-122"/>
              <a:ea typeface="黑体" pitchFamily="49" charset="-122"/>
            </a:endParaRPr>
          </a:p>
        </p:txBody>
      </p:sp>
      <p:grpSp>
        <p:nvGrpSpPr>
          <p:cNvPr id="4" name="Group 3"/>
          <p:cNvGrpSpPr/>
          <p:nvPr/>
        </p:nvGrpSpPr>
        <p:grpSpPr>
          <a:xfrm>
            <a:off x="-1" y="5167399"/>
            <a:ext cx="9144002" cy="1690601"/>
            <a:chOff x="10371" y="5167399"/>
            <a:chExt cx="9144002" cy="1690601"/>
          </a:xfrm>
          <a:noFill/>
        </p:grpSpPr>
        <p:sp>
          <p:nvSpPr>
            <p:cNvPr id="5" name="TextBox 4"/>
            <p:cNvSpPr txBox="1"/>
            <p:nvPr/>
          </p:nvSpPr>
          <p:spPr>
            <a:xfrm>
              <a:off x="7137913" y="5687523"/>
              <a:ext cx="1746919" cy="369332"/>
            </a:xfrm>
            <a:prstGeom prst="rect">
              <a:avLst/>
            </a:prstGeom>
            <a:grpFill/>
          </p:spPr>
          <p:txBody>
            <a:bodyPr wrap="square" rtlCol="0">
              <a:spAutoFit/>
            </a:bodyPr>
            <a:lstStyle/>
            <a:p>
              <a:pPr algn="ctr"/>
              <a:r>
                <a:rPr lang="en-GB" dirty="0">
                  <a:solidFill>
                    <a:srgbClr val="008080"/>
                  </a:solidFill>
                </a:rPr>
                <a:t>Science</a:t>
              </a:r>
            </a:p>
          </p:txBody>
        </p:sp>
        <p:sp>
          <p:nvSpPr>
            <p:cNvPr id="6" name="TextBox 5"/>
            <p:cNvSpPr txBox="1"/>
            <p:nvPr/>
          </p:nvSpPr>
          <p:spPr>
            <a:xfrm>
              <a:off x="4932040" y="5658819"/>
              <a:ext cx="1746919" cy="369332"/>
            </a:xfrm>
            <a:prstGeom prst="rect">
              <a:avLst/>
            </a:prstGeom>
            <a:grpFill/>
          </p:spPr>
          <p:txBody>
            <a:bodyPr wrap="square" rtlCol="0">
              <a:spAutoFit/>
            </a:bodyPr>
            <a:lstStyle/>
            <a:p>
              <a:pPr algn="ctr"/>
              <a:r>
                <a:rPr lang="en-GB" dirty="0">
                  <a:solidFill>
                    <a:srgbClr val="008080"/>
                  </a:solidFill>
                </a:rPr>
                <a:t>Places</a:t>
              </a:r>
            </a:p>
          </p:txBody>
        </p:sp>
        <p:sp>
          <p:nvSpPr>
            <p:cNvPr id="7" name="TextBox 6"/>
            <p:cNvSpPr txBox="1"/>
            <p:nvPr/>
          </p:nvSpPr>
          <p:spPr>
            <a:xfrm>
              <a:off x="2590801" y="5687523"/>
              <a:ext cx="1746919" cy="369332"/>
            </a:xfrm>
            <a:prstGeom prst="rect">
              <a:avLst/>
            </a:prstGeom>
            <a:grpFill/>
          </p:spPr>
          <p:txBody>
            <a:bodyPr wrap="square" rtlCol="0">
              <a:spAutoFit/>
            </a:bodyPr>
            <a:lstStyle/>
            <a:p>
              <a:pPr algn="ctr"/>
              <a:r>
                <a:rPr lang="en-GB" dirty="0">
                  <a:solidFill>
                    <a:srgbClr val="008080"/>
                  </a:solidFill>
                </a:rPr>
                <a:t>Plants</a:t>
              </a:r>
            </a:p>
          </p:txBody>
        </p:sp>
        <p:sp>
          <p:nvSpPr>
            <p:cNvPr id="8" name="TextBox 7"/>
            <p:cNvSpPr txBox="1"/>
            <p:nvPr/>
          </p:nvSpPr>
          <p:spPr>
            <a:xfrm>
              <a:off x="304801" y="5643366"/>
              <a:ext cx="1746919" cy="369332"/>
            </a:xfrm>
            <a:prstGeom prst="rect">
              <a:avLst/>
            </a:prstGeom>
            <a:grpFill/>
          </p:spPr>
          <p:txBody>
            <a:bodyPr wrap="square" rtlCol="0">
              <a:spAutoFit/>
            </a:bodyPr>
            <a:lstStyle/>
            <a:p>
              <a:pPr algn="ctr"/>
              <a:r>
                <a:rPr lang="en-GB" dirty="0">
                  <a:solidFill>
                    <a:srgbClr val="008080"/>
                  </a:solidFill>
                </a:rPr>
                <a:t>People</a:t>
              </a:r>
            </a:p>
          </p:txBody>
        </p:sp>
        <p:grpSp>
          <p:nvGrpSpPr>
            <p:cNvPr id="9" name="Group 8"/>
            <p:cNvGrpSpPr/>
            <p:nvPr/>
          </p:nvGrpSpPr>
          <p:grpSpPr>
            <a:xfrm>
              <a:off x="10371" y="5167399"/>
              <a:ext cx="9144002" cy="1690601"/>
              <a:chOff x="10371" y="5167399"/>
              <a:chExt cx="9144002" cy="1690601"/>
            </a:xfrm>
            <a:grpFill/>
          </p:grpSpPr>
          <p:sp>
            <p:nvSpPr>
              <p:cNvPr id="10" name="Rectangle 9"/>
              <p:cNvSpPr/>
              <p:nvPr/>
            </p:nvSpPr>
            <p:spPr>
              <a:xfrm>
                <a:off x="6868373" y="5167401"/>
                <a:ext cx="2286000" cy="1690599"/>
              </a:xfrm>
              <a:prstGeom prst="rect">
                <a:avLst/>
              </a:pr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4590256" y="5167401"/>
                <a:ext cx="2296372" cy="1690599"/>
              </a:xfrm>
              <a:prstGeom prst="rect">
                <a:avLst/>
              </a:prstGeom>
              <a:blipFill>
                <a:blip r:embed="rId3"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2279968" y="5167399"/>
                <a:ext cx="2310287" cy="1690599"/>
              </a:xfrm>
              <a:prstGeom prst="rect">
                <a:avLst/>
              </a:prstGeom>
              <a:blipFill>
                <a:blip r:embed="rId4"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10371" y="5167400"/>
                <a:ext cx="2269597" cy="1690598"/>
              </a:xfrm>
              <a:prstGeom prst="rect">
                <a:avLst/>
              </a:prstGeom>
              <a:blipFill>
                <a:blip r:embed="rId5"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grpSp>
    </p:spTree>
    <p:extLst>
      <p:ext uri="{BB962C8B-B14F-4D97-AF65-F5344CB8AC3E}">
        <p14:creationId xmlns:p14="http://schemas.microsoft.com/office/powerpoint/2010/main" val="2826081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zh-CN" altLang="en-US" sz="2400" b="1" dirty="0" smtClean="0">
                <a:solidFill>
                  <a:srgbClr val="00B050"/>
                </a:solidFill>
                <a:latin typeface="黑体" pitchFamily="49" charset="-122"/>
                <a:ea typeface="黑体" pitchFamily="49" charset="-122"/>
              </a:rPr>
              <a:t>在自然生境中的生活史是怎样的呢？</a:t>
            </a:r>
            <a:endParaRPr lang="en-GB" sz="2400" b="1" dirty="0">
              <a:solidFill>
                <a:srgbClr val="00B050"/>
              </a:solidFill>
              <a:latin typeface="黑体" pitchFamily="49" charset="-122"/>
              <a:ea typeface="黑体" pitchFamily="49" charset="-122"/>
            </a:endParaRPr>
          </a:p>
        </p:txBody>
      </p:sp>
      <p:pic>
        <p:nvPicPr>
          <p:cNvPr id="6" name="Picture 5" descr="http://ww2.valdosta.edu/~ckbeck/lifecycle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132856"/>
            <a:ext cx="4594400" cy="4237612"/>
          </a:xfrm>
          <a:prstGeom prst="rect">
            <a:avLst/>
          </a:prstGeom>
          <a:noFill/>
          <a:ln>
            <a:noFill/>
          </a:ln>
        </p:spPr>
      </p:pic>
      <p:sp>
        <p:nvSpPr>
          <p:cNvPr id="5" name="Oval 4"/>
          <p:cNvSpPr/>
          <p:nvPr/>
        </p:nvSpPr>
        <p:spPr>
          <a:xfrm>
            <a:off x="5004048" y="2118673"/>
            <a:ext cx="792088" cy="792088"/>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sp>
        <p:nvSpPr>
          <p:cNvPr id="8" name="Oval 7"/>
          <p:cNvSpPr/>
          <p:nvPr/>
        </p:nvSpPr>
        <p:spPr>
          <a:xfrm>
            <a:off x="2267744" y="3933056"/>
            <a:ext cx="1440160" cy="108012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cxnSp>
        <p:nvCxnSpPr>
          <p:cNvPr id="9" name="Straight Arrow Connector 8"/>
          <p:cNvCxnSpPr/>
          <p:nvPr/>
        </p:nvCxnSpPr>
        <p:spPr>
          <a:xfrm>
            <a:off x="1547664" y="4365104"/>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536" y="3933056"/>
            <a:ext cx="1152128" cy="1754326"/>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当这一过程发生时周围是什么样的环境条件？</a:t>
            </a:r>
            <a:endParaRPr lang="en-GB" altLang="zh-CN" dirty="0" smtClean="0">
              <a:solidFill>
                <a:srgbClr val="175125"/>
              </a:solidFill>
              <a:latin typeface="黑体" pitchFamily="49" charset="-122"/>
              <a:ea typeface="黑体" pitchFamily="49" charset="-122"/>
            </a:endParaRPr>
          </a:p>
          <a:p>
            <a:r>
              <a:rPr lang="zh-CN" altLang="en-US" dirty="0" smtClean="0">
                <a:solidFill>
                  <a:srgbClr val="175125"/>
                </a:solidFill>
                <a:latin typeface="黑体" pitchFamily="49" charset="-122"/>
                <a:ea typeface="黑体" pitchFamily="49" charset="-122"/>
              </a:rPr>
              <a:t>？</a:t>
            </a:r>
            <a:endParaRPr lang="en-GB" dirty="0">
              <a:solidFill>
                <a:srgbClr val="175125"/>
              </a:solidFill>
              <a:latin typeface="黑体" pitchFamily="49" charset="-122"/>
              <a:ea typeface="黑体" pitchFamily="49" charset="-122"/>
            </a:endParaRPr>
          </a:p>
        </p:txBody>
      </p:sp>
      <p:cxnSp>
        <p:nvCxnSpPr>
          <p:cNvPr id="13" name="Straight Arrow Connector 12"/>
          <p:cNvCxnSpPr/>
          <p:nvPr/>
        </p:nvCxnSpPr>
        <p:spPr>
          <a:xfrm flipH="1">
            <a:off x="5940152" y="2348880"/>
            <a:ext cx="6396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2240" y="2118673"/>
            <a:ext cx="1152128" cy="1477328"/>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当这一过程发生时周围是什么样的环境条件？</a:t>
            </a:r>
            <a:endParaRPr lang="en-GB" altLang="zh-CN" dirty="0">
              <a:solidFill>
                <a:srgbClr val="175125"/>
              </a:solidFill>
              <a:latin typeface="黑体" pitchFamily="49" charset="-122"/>
              <a:ea typeface="黑体" pitchFamily="49" charset="-122"/>
            </a:endParaRPr>
          </a:p>
        </p:txBody>
      </p:sp>
      <p:sp>
        <p:nvSpPr>
          <p:cNvPr id="12" name="TextBox 14"/>
          <p:cNvSpPr txBox="1"/>
          <p:nvPr/>
        </p:nvSpPr>
        <p:spPr>
          <a:xfrm>
            <a:off x="4628538" y="2811170"/>
            <a:ext cx="1152128" cy="369332"/>
          </a:xfrm>
          <a:prstGeom prst="rect">
            <a:avLst/>
          </a:prstGeom>
          <a:noFill/>
        </p:spPr>
        <p:txBody>
          <a:bodyPr wrap="square" rtlCol="0">
            <a:spAutoFit/>
          </a:bodyPr>
          <a:lstStyle/>
          <a:p>
            <a:r>
              <a:rPr lang="zh-CN" altLang="en-US" dirty="0">
                <a:solidFill>
                  <a:srgbClr val="175125"/>
                </a:solidFill>
                <a:latin typeface="黑体" pitchFamily="49" charset="-122"/>
                <a:ea typeface="黑体" pitchFamily="49" charset="-122"/>
              </a:rPr>
              <a:t>种子萌发</a:t>
            </a:r>
            <a:endParaRPr lang="en-GB" dirty="0" smtClean="0">
              <a:solidFill>
                <a:srgbClr val="175125"/>
              </a:solidFill>
              <a:latin typeface="黑体" pitchFamily="49" charset="-122"/>
              <a:ea typeface="黑体" pitchFamily="49" charset="-122"/>
            </a:endParaRPr>
          </a:p>
        </p:txBody>
      </p:sp>
      <p:sp>
        <p:nvSpPr>
          <p:cNvPr id="17" name="TextBox 14"/>
          <p:cNvSpPr txBox="1"/>
          <p:nvPr/>
        </p:nvSpPr>
        <p:spPr>
          <a:xfrm>
            <a:off x="5409902" y="3858816"/>
            <a:ext cx="1152128" cy="369332"/>
          </a:xfrm>
          <a:prstGeom prst="rect">
            <a:avLst/>
          </a:prstGeom>
          <a:noFill/>
        </p:spPr>
        <p:txBody>
          <a:bodyPr wrap="square" rtlCol="0">
            <a:spAutoFit/>
          </a:bodyPr>
          <a:lstStyle/>
          <a:p>
            <a:r>
              <a:rPr lang="zh-CN" altLang="en-US" dirty="0">
                <a:solidFill>
                  <a:srgbClr val="175125"/>
                </a:solidFill>
                <a:latin typeface="黑体" pitchFamily="49" charset="-122"/>
                <a:ea typeface="黑体" pitchFamily="49" charset="-122"/>
              </a:rPr>
              <a:t>植株生长</a:t>
            </a:r>
            <a:endParaRPr lang="en-GB" dirty="0" smtClean="0">
              <a:solidFill>
                <a:srgbClr val="175125"/>
              </a:solidFill>
              <a:latin typeface="黑体" pitchFamily="49" charset="-122"/>
              <a:ea typeface="黑体" pitchFamily="49" charset="-122"/>
            </a:endParaRPr>
          </a:p>
        </p:txBody>
      </p:sp>
      <p:sp>
        <p:nvSpPr>
          <p:cNvPr id="18" name="TextBox 14"/>
          <p:cNvSpPr txBox="1"/>
          <p:nvPr/>
        </p:nvSpPr>
        <p:spPr>
          <a:xfrm>
            <a:off x="5107868" y="5013176"/>
            <a:ext cx="115212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a:t>
            </a:r>
            <a:r>
              <a:rPr lang="zh-CN" altLang="en-US" dirty="0">
                <a:solidFill>
                  <a:srgbClr val="175125"/>
                </a:solidFill>
                <a:latin typeface="黑体" pitchFamily="49" charset="-122"/>
                <a:ea typeface="黑体" pitchFamily="49" charset="-122"/>
              </a:rPr>
              <a:t>开花</a:t>
            </a:r>
            <a:endParaRPr lang="en-GB" dirty="0" smtClean="0">
              <a:solidFill>
                <a:srgbClr val="175125"/>
              </a:solidFill>
              <a:latin typeface="黑体" pitchFamily="49" charset="-122"/>
              <a:ea typeface="黑体" pitchFamily="49" charset="-122"/>
            </a:endParaRPr>
          </a:p>
        </p:txBody>
      </p:sp>
      <p:sp>
        <p:nvSpPr>
          <p:cNvPr id="21" name="TextBox 14"/>
          <p:cNvSpPr txBox="1"/>
          <p:nvPr/>
        </p:nvSpPr>
        <p:spPr>
          <a:xfrm>
            <a:off x="3476410" y="5444108"/>
            <a:ext cx="115212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a:t>
            </a:r>
            <a:r>
              <a:rPr lang="zh-CN" altLang="en-US" dirty="0">
                <a:solidFill>
                  <a:srgbClr val="175125"/>
                </a:solidFill>
                <a:latin typeface="黑体" pitchFamily="49" charset="-122"/>
                <a:ea typeface="黑体" pitchFamily="49" charset="-122"/>
              </a:rPr>
              <a:t>结果</a:t>
            </a:r>
            <a:endParaRPr lang="en-GB" dirty="0" smtClean="0">
              <a:solidFill>
                <a:srgbClr val="175125"/>
              </a:solidFill>
              <a:latin typeface="黑体" pitchFamily="49" charset="-122"/>
              <a:ea typeface="黑体" pitchFamily="49" charset="-122"/>
            </a:endParaRPr>
          </a:p>
        </p:txBody>
      </p:sp>
      <p:sp>
        <p:nvSpPr>
          <p:cNvPr id="22" name="TextBox 14"/>
          <p:cNvSpPr txBox="1"/>
          <p:nvPr/>
        </p:nvSpPr>
        <p:spPr>
          <a:xfrm>
            <a:off x="3131840" y="4365104"/>
            <a:ext cx="168799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植株散播种子</a:t>
            </a:r>
            <a:endParaRPr lang="en-GB" dirty="0" smtClean="0">
              <a:solidFill>
                <a:srgbClr val="175125"/>
              </a:solidFill>
              <a:latin typeface="黑体" pitchFamily="49" charset="-122"/>
              <a:ea typeface="黑体" pitchFamily="49" charset="-122"/>
            </a:endParaRPr>
          </a:p>
        </p:txBody>
      </p:sp>
      <p:sp>
        <p:nvSpPr>
          <p:cNvPr id="29" name="TextBox 14"/>
          <p:cNvSpPr txBox="1"/>
          <p:nvPr/>
        </p:nvSpPr>
        <p:spPr>
          <a:xfrm>
            <a:off x="3203848" y="3180502"/>
            <a:ext cx="115212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a:t>
            </a:r>
            <a:r>
              <a:rPr lang="zh-CN" altLang="en-US" dirty="0">
                <a:solidFill>
                  <a:srgbClr val="175125"/>
                </a:solidFill>
                <a:latin typeface="黑体" pitchFamily="49" charset="-122"/>
                <a:ea typeface="黑体" pitchFamily="49" charset="-122"/>
              </a:rPr>
              <a:t>死亡</a:t>
            </a:r>
            <a:endParaRPr lang="en-GB" dirty="0" smtClean="0">
              <a:solidFill>
                <a:srgbClr val="175125"/>
              </a:solidFill>
              <a:latin typeface="黑体" pitchFamily="49" charset="-122"/>
              <a:ea typeface="黑体" pitchFamily="49" charset="-122"/>
            </a:endParaRPr>
          </a:p>
        </p:txBody>
      </p:sp>
      <p:sp>
        <p:nvSpPr>
          <p:cNvPr id="20" name="Title 1"/>
          <p:cNvSpPr>
            <a:spLocks noGrp="1"/>
          </p:cNvSpPr>
          <p:nvPr>
            <p:ph type="title"/>
          </p:nvPr>
        </p:nvSpPr>
        <p:spPr>
          <a:xfrm>
            <a:off x="2555776" y="0"/>
            <a:ext cx="4104456" cy="1196751"/>
          </a:xfrm>
        </p:spPr>
        <p:txBody>
          <a:bodyPr>
            <a:normAutofit/>
          </a:bodyPr>
          <a:lstStyle/>
          <a:p>
            <a:r>
              <a:rPr lang="zh-CN" altLang="en-US" sz="3600" b="1" dirty="0" smtClean="0">
                <a:latin typeface="黑体" pitchFamily="49" charset="-122"/>
                <a:ea typeface="黑体" pitchFamily="49" charset="-122"/>
              </a:rPr>
              <a:t>生活史</a:t>
            </a:r>
            <a:endParaRPr lang="en-GB" sz="3600" b="1" dirty="0">
              <a:latin typeface="黑体" pitchFamily="49" charset="-122"/>
              <a:ea typeface="黑体" pitchFamily="49" charset="-122"/>
            </a:endParaRPr>
          </a:p>
        </p:txBody>
      </p:sp>
    </p:spTree>
    <p:extLst>
      <p:ext uri="{BB962C8B-B14F-4D97-AF65-F5344CB8AC3E}">
        <p14:creationId xmlns:p14="http://schemas.microsoft.com/office/powerpoint/2010/main" val="3216094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3312368" cy="1008111"/>
          </a:xfrm>
        </p:spPr>
        <p:txBody>
          <a:bodyPr>
            <a:normAutofit/>
          </a:bodyPr>
          <a:lstStyle/>
          <a:p>
            <a:r>
              <a:rPr lang="zh-CN" altLang="en-US" sz="3600" b="1" dirty="0" smtClean="0">
                <a:latin typeface="黑体" pitchFamily="49" charset="-122"/>
                <a:ea typeface="黑体" pitchFamily="49" charset="-122"/>
              </a:rPr>
              <a:t>气 候</a:t>
            </a:r>
            <a:endParaRPr lang="en-GB" sz="3600" b="1" dirty="0">
              <a:latin typeface="黑体" pitchFamily="49" charset="-122"/>
              <a:ea typeface="黑体" pitchFamily="49" charset="-122"/>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708920"/>
            <a:ext cx="23812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1700809"/>
            <a:ext cx="2088232" cy="461665"/>
          </a:xfrm>
          <a:prstGeom prst="rect">
            <a:avLst/>
          </a:prstGeom>
          <a:noFill/>
        </p:spPr>
        <p:txBody>
          <a:bodyPr wrap="square" rtlCol="0">
            <a:spAutoFit/>
          </a:bodyPr>
          <a:lstStyle/>
          <a:p>
            <a:r>
              <a:rPr lang="zh-CN" altLang="en-US" sz="2400" b="1" dirty="0" smtClean="0">
                <a:solidFill>
                  <a:srgbClr val="175125"/>
                </a:solidFill>
                <a:latin typeface="黑体" pitchFamily="49" charset="-122"/>
                <a:ea typeface="黑体" pitchFamily="49" charset="-122"/>
              </a:rPr>
              <a:t>种子的传播</a:t>
            </a:r>
            <a:endParaRPr lang="en-GB" sz="2400" b="1" dirty="0">
              <a:solidFill>
                <a:srgbClr val="175125"/>
              </a:solidFill>
              <a:latin typeface="黑体" pitchFamily="49" charset="-122"/>
              <a:ea typeface="黑体" pitchFamily="49" charset="-122"/>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902" y="2051390"/>
            <a:ext cx="5865570" cy="60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8113" y="2852936"/>
            <a:ext cx="552235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365104"/>
            <a:ext cx="2880320" cy="10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55976" y="2852936"/>
            <a:ext cx="792088" cy="369332"/>
          </a:xfrm>
          <a:prstGeom prst="rect">
            <a:avLst/>
          </a:prstGeom>
          <a:noFill/>
        </p:spPr>
        <p:txBody>
          <a:bodyPr wrap="square" rtlCol="0">
            <a:spAutoFit/>
          </a:bodyPr>
          <a:lstStyle/>
          <a:p>
            <a:r>
              <a:rPr lang="zh-CN" altLang="en-US" b="1" dirty="0" smtClean="0">
                <a:solidFill>
                  <a:srgbClr val="175125"/>
                </a:solidFill>
                <a:latin typeface="黑体" pitchFamily="49" charset="-122"/>
                <a:ea typeface="黑体" pitchFamily="49" charset="-122"/>
              </a:rPr>
              <a:t>最大</a:t>
            </a:r>
            <a:endParaRPr lang="en-GB" b="1" dirty="0">
              <a:solidFill>
                <a:srgbClr val="175125"/>
              </a:solidFill>
              <a:latin typeface="黑体" pitchFamily="49" charset="-122"/>
              <a:ea typeface="黑体" pitchFamily="49" charset="-122"/>
            </a:endParaRPr>
          </a:p>
        </p:txBody>
      </p:sp>
      <p:sp>
        <p:nvSpPr>
          <p:cNvPr id="11" name="TextBox 10"/>
          <p:cNvSpPr txBox="1"/>
          <p:nvPr/>
        </p:nvSpPr>
        <p:spPr>
          <a:xfrm>
            <a:off x="7161423" y="2852936"/>
            <a:ext cx="79208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最小</a:t>
            </a:r>
            <a:endParaRPr lang="en-GB" dirty="0">
              <a:solidFill>
                <a:srgbClr val="175125"/>
              </a:solidFill>
              <a:latin typeface="黑体" pitchFamily="49" charset="-122"/>
              <a:ea typeface="黑体" pitchFamily="49" charset="-122"/>
            </a:endParaRPr>
          </a:p>
        </p:txBody>
      </p:sp>
      <p:sp>
        <p:nvSpPr>
          <p:cNvPr id="12" name="TextBox 11"/>
          <p:cNvSpPr txBox="1"/>
          <p:nvPr/>
        </p:nvSpPr>
        <p:spPr>
          <a:xfrm>
            <a:off x="5868144" y="4221088"/>
            <a:ext cx="877496" cy="369332"/>
          </a:xfrm>
          <a:prstGeom prst="rect">
            <a:avLst/>
          </a:prstGeom>
          <a:noFill/>
        </p:spPr>
        <p:txBody>
          <a:bodyPr wrap="square" rtlCol="0">
            <a:spAutoFit/>
          </a:bodyPr>
          <a:lstStyle/>
          <a:p>
            <a:r>
              <a:rPr lang="zh-CN" altLang="en-US" b="1" dirty="0" smtClean="0">
                <a:solidFill>
                  <a:srgbClr val="175125"/>
                </a:solidFill>
                <a:latin typeface="黑体" pitchFamily="49" charset="-122"/>
                <a:ea typeface="黑体" pitchFamily="49" charset="-122"/>
              </a:rPr>
              <a:t>平均</a:t>
            </a:r>
            <a:endParaRPr lang="en-GB" b="1" dirty="0">
              <a:solidFill>
                <a:srgbClr val="175125"/>
              </a:solidFill>
              <a:latin typeface="黑体" pitchFamily="49" charset="-122"/>
              <a:ea typeface="黑体" pitchFamily="49" charset="-122"/>
            </a:endParaRPr>
          </a:p>
        </p:txBody>
      </p:sp>
      <p:sp>
        <p:nvSpPr>
          <p:cNvPr id="6" name="Oval 5"/>
          <p:cNvSpPr/>
          <p:nvPr/>
        </p:nvSpPr>
        <p:spPr>
          <a:xfrm>
            <a:off x="4463988" y="3356992"/>
            <a:ext cx="252028" cy="64807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161423" y="3429000"/>
            <a:ext cx="252028" cy="64807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724128" y="4509120"/>
            <a:ext cx="252028" cy="64807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372200" y="2204864"/>
            <a:ext cx="503082" cy="288032"/>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948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5656" y="1484784"/>
            <a:ext cx="5403089" cy="461665"/>
          </a:xfrm>
          <a:prstGeom prst="rect">
            <a:avLst/>
          </a:prstGeom>
          <a:noFill/>
        </p:spPr>
        <p:txBody>
          <a:bodyPr wrap="square" rtlCol="0">
            <a:spAutoFit/>
          </a:bodyPr>
          <a:lstStyle/>
          <a:p>
            <a:r>
              <a:rPr lang="zh-CN" altLang="en-US" sz="2400" b="1" dirty="0" smtClean="0">
                <a:solidFill>
                  <a:srgbClr val="175125"/>
                </a:solidFill>
                <a:latin typeface="黑体" pitchFamily="49" charset="-122"/>
                <a:ea typeface="黑体" pitchFamily="49" charset="-122"/>
              </a:rPr>
              <a:t>例如：温带地区夏季一年生植物</a:t>
            </a:r>
            <a:endParaRPr lang="en-GB" sz="2400" b="1" dirty="0">
              <a:solidFill>
                <a:srgbClr val="175125"/>
              </a:solidFill>
              <a:latin typeface="黑体" pitchFamily="49" charset="-122"/>
              <a:ea typeface="黑体" pitchFamily="49" charset="-122"/>
            </a:endParaRPr>
          </a:p>
        </p:txBody>
      </p:sp>
      <p:cxnSp>
        <p:nvCxnSpPr>
          <p:cNvPr id="7" name="Straight Arrow Connector 6"/>
          <p:cNvCxnSpPr/>
          <p:nvPr/>
        </p:nvCxnSpPr>
        <p:spPr>
          <a:xfrm>
            <a:off x="5508104" y="2636912"/>
            <a:ext cx="0" cy="4526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99792" y="2708920"/>
            <a:ext cx="0" cy="390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35696" y="2204864"/>
            <a:ext cx="1440160" cy="400110"/>
          </a:xfrm>
          <a:prstGeom prst="rect">
            <a:avLst/>
          </a:prstGeom>
          <a:noFill/>
        </p:spPr>
        <p:txBody>
          <a:bodyPr wrap="square" rtlCol="0">
            <a:spAutoFit/>
          </a:bodyPr>
          <a:lstStyle/>
          <a:p>
            <a:r>
              <a:rPr lang="zh-CN" altLang="en-US" sz="2000" dirty="0" smtClean="0">
                <a:solidFill>
                  <a:srgbClr val="175125"/>
                </a:solidFill>
                <a:latin typeface="黑体" pitchFamily="49" charset="-122"/>
                <a:ea typeface="黑体" pitchFamily="49" charset="-122"/>
              </a:rPr>
              <a:t>种子萌发</a:t>
            </a:r>
            <a:endParaRPr lang="en-GB" sz="2000" dirty="0">
              <a:solidFill>
                <a:srgbClr val="175125"/>
              </a:solidFill>
              <a:latin typeface="黑体" pitchFamily="49" charset="-122"/>
              <a:ea typeface="黑体" pitchFamily="49" charset="-122"/>
            </a:endParaRPr>
          </a:p>
        </p:txBody>
      </p:sp>
      <p:sp>
        <p:nvSpPr>
          <p:cNvPr id="12" name="TextBox 11"/>
          <p:cNvSpPr txBox="1"/>
          <p:nvPr/>
        </p:nvSpPr>
        <p:spPr>
          <a:xfrm>
            <a:off x="4788024" y="2154274"/>
            <a:ext cx="1440160" cy="400110"/>
          </a:xfrm>
          <a:prstGeom prst="rect">
            <a:avLst/>
          </a:prstGeom>
          <a:noFill/>
        </p:spPr>
        <p:txBody>
          <a:bodyPr wrap="square" rtlCol="0">
            <a:spAutoFit/>
          </a:bodyPr>
          <a:lstStyle/>
          <a:p>
            <a:r>
              <a:rPr lang="zh-CN" altLang="en-US" sz="2000" dirty="0" smtClean="0">
                <a:solidFill>
                  <a:srgbClr val="175125"/>
                </a:solidFill>
                <a:latin typeface="黑体" pitchFamily="49" charset="-122"/>
                <a:ea typeface="黑体" pitchFamily="49" charset="-122"/>
              </a:rPr>
              <a:t>种子传播</a:t>
            </a:r>
            <a:endParaRPr lang="en-GB" sz="2000" dirty="0">
              <a:solidFill>
                <a:srgbClr val="175125"/>
              </a:solidFill>
              <a:latin typeface="黑体" pitchFamily="49" charset="-122"/>
              <a:ea typeface="黑体" pitchFamily="49"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140968"/>
            <a:ext cx="4915432" cy="179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587" b="4474"/>
          <a:stretch/>
        </p:blipFill>
        <p:spPr bwMode="auto">
          <a:xfrm>
            <a:off x="1619672" y="4653136"/>
            <a:ext cx="5259073" cy="165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a:spLocks noGrp="1"/>
          </p:cNvSpPr>
          <p:nvPr>
            <p:ph type="title"/>
          </p:nvPr>
        </p:nvSpPr>
        <p:spPr>
          <a:xfrm>
            <a:off x="2771800" y="188640"/>
            <a:ext cx="3312368" cy="1008111"/>
          </a:xfrm>
        </p:spPr>
        <p:txBody>
          <a:bodyPr>
            <a:normAutofit/>
          </a:bodyPr>
          <a:lstStyle/>
          <a:p>
            <a:r>
              <a:rPr lang="zh-CN" altLang="en-US" sz="3600" b="1" dirty="0" smtClean="0">
                <a:latin typeface="黑体" pitchFamily="49" charset="-122"/>
                <a:ea typeface="黑体" pitchFamily="49" charset="-122"/>
              </a:rPr>
              <a:t>气 候</a:t>
            </a:r>
            <a:endParaRPr lang="en-GB" sz="3600" b="1" dirty="0">
              <a:latin typeface="黑体" pitchFamily="49" charset="-122"/>
              <a:ea typeface="黑体" pitchFamily="49" charset="-122"/>
            </a:endParaRPr>
          </a:p>
        </p:txBody>
      </p:sp>
    </p:spTree>
    <p:extLst>
      <p:ext uri="{BB962C8B-B14F-4D97-AF65-F5344CB8AC3E}">
        <p14:creationId xmlns:p14="http://schemas.microsoft.com/office/powerpoint/2010/main" val="269317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88640"/>
            <a:ext cx="3312368" cy="864096"/>
          </a:xfrm>
        </p:spPr>
        <p:txBody>
          <a:bodyPr>
            <a:normAutofit/>
          </a:bodyPr>
          <a:lstStyle/>
          <a:p>
            <a:r>
              <a:rPr lang="zh-CN" altLang="en-US" sz="3600" b="1" dirty="0" smtClean="0">
                <a:latin typeface="黑体" pitchFamily="49" charset="-122"/>
                <a:ea typeface="黑体" pitchFamily="49" charset="-122"/>
              </a:rPr>
              <a:t>休  眠</a:t>
            </a:r>
            <a:endParaRPr lang="en-GB" sz="3600" b="1" dirty="0">
              <a:latin typeface="黑体" pitchFamily="49" charset="-122"/>
              <a:ea typeface="黑体" pitchFamily="49" charset="-122"/>
            </a:endParaRPr>
          </a:p>
        </p:txBody>
      </p:sp>
      <p:sp>
        <p:nvSpPr>
          <p:cNvPr id="3" name="Content Placeholder 2"/>
          <p:cNvSpPr>
            <a:spLocks noGrp="1"/>
          </p:cNvSpPr>
          <p:nvPr>
            <p:ph idx="1"/>
          </p:nvPr>
        </p:nvSpPr>
        <p:spPr>
          <a:xfrm>
            <a:off x="395536" y="1484785"/>
            <a:ext cx="8229600" cy="1152128"/>
          </a:xfrm>
        </p:spPr>
        <p:txBody>
          <a:bodyPr>
            <a:normAutofit lnSpcReduction="10000"/>
          </a:bodyPr>
          <a:lstStyle/>
          <a:p>
            <a:pPr>
              <a:lnSpc>
                <a:spcPct val="150000"/>
              </a:lnSpc>
            </a:pPr>
            <a:r>
              <a:rPr lang="zh-CN" altLang="en-US" sz="2400" dirty="0" smtClean="0">
                <a:solidFill>
                  <a:srgbClr val="175125"/>
                </a:solidFill>
                <a:latin typeface="黑体" pitchFamily="49" charset="-122"/>
                <a:ea typeface="黑体" pitchFamily="49" charset="-122"/>
              </a:rPr>
              <a:t>植物经过进化，可以推迟萌发，直到适宜其生长的环境出现才开始发芽</a:t>
            </a:r>
            <a:endParaRPr lang="en-GB" sz="2400" dirty="0">
              <a:solidFill>
                <a:srgbClr val="175125"/>
              </a:solidFill>
              <a:latin typeface="黑体" pitchFamily="49" charset="-122"/>
              <a:ea typeface="黑体" pitchFamily="49" charset="-122"/>
            </a:endParaRPr>
          </a:p>
        </p:txBody>
      </p:sp>
      <p:sp>
        <p:nvSpPr>
          <p:cNvPr id="5" name="AutoShape 4" descr="Image result for daffodil seed po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7" descr="Image result for frost gra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Image result for daffodil germination in wild bu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组合 11"/>
          <p:cNvGrpSpPr/>
          <p:nvPr/>
        </p:nvGrpSpPr>
        <p:grpSpPr>
          <a:xfrm>
            <a:off x="503040" y="4005064"/>
            <a:ext cx="8640960" cy="1728192"/>
            <a:chOff x="611560" y="3717032"/>
            <a:chExt cx="7704856" cy="1296144"/>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717032"/>
              <a:ext cx="194775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543" y="3717033"/>
              <a:ext cx="1730417"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8" t="3719" r="3263" b="7838"/>
            <a:stretch/>
          </p:blipFill>
          <p:spPr bwMode="auto">
            <a:xfrm>
              <a:off x="4767651" y="3717032"/>
              <a:ext cx="2180613"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Image result for daffodil germin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6" y="3717032"/>
              <a:ext cx="1296142"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7848" y="3717032"/>
              <a:ext cx="161856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98303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175125"/>
                </a:solidFill>
                <a:latin typeface="黑体" pitchFamily="49" charset="-122"/>
                <a:ea typeface="黑体" pitchFamily="49" charset="-122"/>
              </a:rPr>
              <a:t> </a:t>
            </a:r>
          </a:p>
        </p:txBody>
      </p:sp>
      <p:cxnSp>
        <p:nvCxnSpPr>
          <p:cNvPr id="6" name="Straight Arrow Connector 5"/>
          <p:cNvCxnSpPr/>
          <p:nvPr/>
        </p:nvCxnSpPr>
        <p:spPr>
          <a:xfrm flipH="1">
            <a:off x="2502194" y="2994279"/>
            <a:ext cx="7016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60412" y="2509977"/>
            <a:ext cx="2304256" cy="1200329"/>
          </a:xfrm>
          <a:prstGeom prst="rect">
            <a:avLst/>
          </a:prstGeom>
          <a:noFill/>
        </p:spPr>
        <p:txBody>
          <a:bodyPr wrap="square" rtlCol="0">
            <a:spAutoFit/>
          </a:bodyPr>
          <a:lstStyle/>
          <a:p>
            <a:endParaRPr lang="en-GB" dirty="0" smtClean="0">
              <a:solidFill>
                <a:srgbClr val="175125"/>
              </a:solidFill>
              <a:latin typeface="黑体" pitchFamily="49" charset="-122"/>
              <a:ea typeface="黑体" pitchFamily="49" charset="-122"/>
            </a:endParaRPr>
          </a:p>
          <a:p>
            <a:r>
              <a:rPr lang="zh-CN" altLang="en-US" dirty="0" smtClean="0">
                <a:solidFill>
                  <a:srgbClr val="175125"/>
                </a:solidFill>
                <a:latin typeface="黑体" pitchFamily="49" charset="-122"/>
                <a:ea typeface="黑体" pitchFamily="49" charset="-122"/>
              </a:rPr>
              <a:t>坚硬的种皮</a:t>
            </a:r>
            <a:endParaRPr lang="en-GB" dirty="0">
              <a:solidFill>
                <a:srgbClr val="175125"/>
              </a:solidFill>
              <a:latin typeface="黑体" pitchFamily="49" charset="-122"/>
              <a:ea typeface="黑体" pitchFamily="49" charset="-122"/>
            </a:endParaRPr>
          </a:p>
          <a:p>
            <a:r>
              <a:rPr lang="zh-CN" altLang="en-US" dirty="0" smtClean="0">
                <a:solidFill>
                  <a:srgbClr val="175125"/>
                </a:solidFill>
                <a:latin typeface="黑体" pitchFamily="49" charset="-122"/>
                <a:ea typeface="黑体" pitchFamily="49" charset="-122"/>
              </a:rPr>
              <a:t>大火产生的高温打破坚硬的种皮</a:t>
            </a:r>
            <a:endParaRPr lang="en-GB" dirty="0">
              <a:solidFill>
                <a:srgbClr val="175125"/>
              </a:solidFill>
              <a:latin typeface="黑体" pitchFamily="49" charset="-122"/>
              <a:ea typeface="黑体" pitchFamily="49" charset="-122"/>
            </a:endParaRPr>
          </a:p>
        </p:txBody>
      </p:sp>
      <p:sp>
        <p:nvSpPr>
          <p:cNvPr id="10" name="AutoShape 7" descr="Image result for tomato s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175125"/>
              </a:solidFill>
              <a:latin typeface="黑体" pitchFamily="49" charset="-122"/>
              <a:ea typeface="黑体" pitchFamily="49" charset="-122"/>
            </a:endParaRPr>
          </a:p>
        </p:txBody>
      </p:sp>
      <p:sp>
        <p:nvSpPr>
          <p:cNvPr id="15" name="TextBox 14"/>
          <p:cNvSpPr txBox="1"/>
          <p:nvPr/>
        </p:nvSpPr>
        <p:spPr>
          <a:xfrm>
            <a:off x="3275856" y="4101672"/>
            <a:ext cx="2304256" cy="646331"/>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动物的消化道打破植物的物理性休眠</a:t>
            </a:r>
            <a:endParaRPr lang="en-GB" dirty="0">
              <a:solidFill>
                <a:srgbClr val="175125"/>
              </a:solidFill>
              <a:latin typeface="黑体" pitchFamily="49" charset="-122"/>
              <a:ea typeface="黑体" pitchFamily="49" charset="-122"/>
            </a:endParaRPr>
          </a:p>
        </p:txBody>
      </p:sp>
      <p:sp>
        <p:nvSpPr>
          <p:cNvPr id="13" name="TextBox 12"/>
          <p:cNvSpPr txBox="1"/>
          <p:nvPr/>
        </p:nvSpPr>
        <p:spPr>
          <a:xfrm>
            <a:off x="632452" y="1874272"/>
            <a:ext cx="149127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物理性休眠</a:t>
            </a:r>
            <a:endParaRPr lang="en-GB" dirty="0">
              <a:solidFill>
                <a:srgbClr val="175125"/>
              </a:solidFill>
              <a:latin typeface="黑体" pitchFamily="49" charset="-122"/>
              <a:ea typeface="黑体" pitchFamily="49" charset="-122"/>
            </a:endParaRPr>
          </a:p>
        </p:txBody>
      </p:sp>
      <p:cxnSp>
        <p:nvCxnSpPr>
          <p:cNvPr id="19" name="Straight Arrow Connector 18"/>
          <p:cNvCxnSpPr/>
          <p:nvPr/>
        </p:nvCxnSpPr>
        <p:spPr>
          <a:xfrm flipH="1">
            <a:off x="2502195" y="4626533"/>
            <a:ext cx="7016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00372" y="1874271"/>
            <a:ext cx="266429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野外环境中打破休眠</a:t>
            </a:r>
            <a:endParaRPr lang="en-GB" dirty="0">
              <a:solidFill>
                <a:srgbClr val="175125"/>
              </a:solidFill>
              <a:latin typeface="黑体" pitchFamily="49" charset="-122"/>
              <a:ea typeface="黑体" pitchFamily="49" charset="-122"/>
            </a:endParaRPr>
          </a:p>
        </p:txBody>
      </p:sp>
      <p:sp>
        <p:nvSpPr>
          <p:cNvPr id="22" name="TextBox 21"/>
          <p:cNvSpPr txBox="1"/>
          <p:nvPr/>
        </p:nvSpPr>
        <p:spPr>
          <a:xfrm>
            <a:off x="5937297" y="1874272"/>
            <a:ext cx="266429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实验室中打破休眠</a:t>
            </a:r>
            <a:endParaRPr lang="en-GB" dirty="0">
              <a:solidFill>
                <a:srgbClr val="175125"/>
              </a:solidFill>
              <a:latin typeface="黑体" pitchFamily="49" charset="-122"/>
              <a:ea typeface="黑体" pitchFamily="49" charset="-122"/>
            </a:endParaRPr>
          </a:p>
        </p:txBody>
      </p:sp>
      <p:pic>
        <p:nvPicPr>
          <p:cNvPr id="4107"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74"/>
          <a:stretch/>
        </p:blipFill>
        <p:spPr bwMode="auto">
          <a:xfrm>
            <a:off x="598389" y="2454676"/>
            <a:ext cx="1474223" cy="107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172" y="2420888"/>
            <a:ext cx="945828" cy="124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6228184" y="2663334"/>
            <a:ext cx="1800200" cy="646331"/>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刺开种皮，让</a:t>
            </a:r>
            <a:endParaRPr lang="en-US" altLang="zh-CN" dirty="0" smtClean="0">
              <a:solidFill>
                <a:srgbClr val="175125"/>
              </a:solidFill>
              <a:latin typeface="黑体" pitchFamily="49" charset="-122"/>
              <a:ea typeface="黑体" pitchFamily="49" charset="-122"/>
            </a:endParaRPr>
          </a:p>
          <a:p>
            <a:r>
              <a:rPr lang="zh-CN" altLang="en-US" dirty="0" smtClean="0">
                <a:solidFill>
                  <a:srgbClr val="175125"/>
                </a:solidFill>
                <a:latin typeface="黑体" pitchFamily="49" charset="-122"/>
                <a:ea typeface="黑体" pitchFamily="49" charset="-122"/>
              </a:rPr>
              <a:t>种子吸收水分</a:t>
            </a:r>
            <a:endParaRPr lang="en-GB" dirty="0">
              <a:solidFill>
                <a:srgbClr val="175125"/>
              </a:solidFill>
              <a:latin typeface="黑体" pitchFamily="49" charset="-122"/>
              <a:ea typeface="黑体" pitchFamily="49" charset="-122"/>
            </a:endParaRPr>
          </a:p>
        </p:txBody>
      </p:sp>
      <p:sp>
        <p:nvSpPr>
          <p:cNvPr id="17" name="TextBox 16"/>
          <p:cNvSpPr txBox="1"/>
          <p:nvPr/>
        </p:nvSpPr>
        <p:spPr>
          <a:xfrm>
            <a:off x="3347864" y="332656"/>
            <a:ext cx="2270173" cy="646331"/>
          </a:xfrm>
          <a:prstGeom prst="rect">
            <a:avLst/>
          </a:prstGeom>
          <a:noFill/>
        </p:spPr>
        <p:txBody>
          <a:bodyPr wrap="none" rtlCol="0">
            <a:spAutoFit/>
          </a:bodyPr>
          <a:lstStyle/>
          <a:p>
            <a:r>
              <a:rPr lang="zh-CN" altLang="en-US" sz="3600" b="1" dirty="0" smtClean="0">
                <a:solidFill>
                  <a:schemeClr val="bg1"/>
                </a:solidFill>
                <a:latin typeface="黑体" pitchFamily="49" charset="-122"/>
                <a:ea typeface="黑体" pitchFamily="49" charset="-122"/>
              </a:rPr>
              <a:t>外源休眠</a:t>
            </a:r>
            <a:r>
              <a:rPr lang="en-GB" sz="3600" b="1" dirty="0" smtClean="0">
                <a:solidFill>
                  <a:schemeClr val="bg1"/>
                </a:solidFill>
                <a:latin typeface="黑体" pitchFamily="49" charset="-122"/>
                <a:ea typeface="黑体" pitchFamily="49" charset="-122"/>
              </a:rPr>
              <a:t> </a:t>
            </a:r>
            <a:endParaRPr lang="en-GB" sz="3600" b="1" dirty="0">
              <a:solidFill>
                <a:schemeClr val="bg1"/>
              </a:solidFill>
              <a:latin typeface="黑体" pitchFamily="49" charset="-122"/>
              <a:ea typeface="黑体" pitchFamily="49" charset="-122"/>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066" y="3673570"/>
            <a:ext cx="1594867" cy="159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6228184" y="4149080"/>
            <a:ext cx="1800200" cy="646331"/>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使用硫酸来打破休眠</a:t>
            </a:r>
            <a:endParaRPr lang="en-GB" dirty="0">
              <a:solidFill>
                <a:srgbClr val="175125"/>
              </a:solidFill>
              <a:latin typeface="黑体" pitchFamily="49" charset="-122"/>
              <a:ea typeface="黑体" pitchFamily="49" charset="-122"/>
            </a:endParaRPr>
          </a:p>
        </p:txBody>
      </p:sp>
    </p:spTree>
    <p:extLst>
      <p:ext uri="{BB962C8B-B14F-4D97-AF65-F5344CB8AC3E}">
        <p14:creationId xmlns:p14="http://schemas.microsoft.com/office/powerpoint/2010/main" val="336869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030571" y="2831741"/>
            <a:ext cx="5832648" cy="362159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sp>
        <p:nvSpPr>
          <p:cNvPr id="26" name="TextBox 25"/>
          <p:cNvSpPr txBox="1"/>
          <p:nvPr/>
        </p:nvSpPr>
        <p:spPr>
          <a:xfrm>
            <a:off x="5665351" y="6072403"/>
            <a:ext cx="540060" cy="584775"/>
          </a:xfrm>
          <a:prstGeom prst="rect">
            <a:avLst/>
          </a:prstGeom>
          <a:noFill/>
        </p:spPr>
        <p:txBody>
          <a:bodyPr wrap="square" rtlCol="0">
            <a:spAutoFit/>
          </a:bodyPr>
          <a:lstStyle/>
          <a:p>
            <a:r>
              <a:rPr lang="en-GB" sz="1600" b="1" dirty="0">
                <a:solidFill>
                  <a:srgbClr val="175125"/>
                </a:solidFill>
                <a:latin typeface="黑体" pitchFamily="49" charset="-122"/>
                <a:ea typeface="黑体" pitchFamily="49" charset="-122"/>
              </a:rPr>
              <a:t>20/10C</a:t>
            </a:r>
          </a:p>
        </p:txBody>
      </p:sp>
      <p:sp>
        <p:nvSpPr>
          <p:cNvPr id="4" name="Content Placeholder 5"/>
          <p:cNvSpPr txBox="1">
            <a:spLocks noGrp="1"/>
          </p:cNvSpPr>
          <p:nvPr>
            <p:ph idx="1"/>
          </p:nvPr>
        </p:nvSpPr>
        <p:spPr>
          <a:xfrm>
            <a:off x="432773" y="1340313"/>
            <a:ext cx="2843083" cy="461665"/>
          </a:xfrm>
          <a:prstGeom prst="rect">
            <a:avLst/>
          </a:prstGeom>
          <a:noFill/>
        </p:spPr>
        <p:txBody>
          <a:bodyPr wrap="square" rtlCol="0">
            <a:spAutoFit/>
          </a:bodyPr>
          <a:lstStyle/>
          <a:p>
            <a:pPr marL="0" indent="0">
              <a:buNone/>
            </a:pPr>
            <a:r>
              <a:rPr lang="zh-CN" altLang="en-US" sz="2400" b="1" dirty="0" smtClean="0">
                <a:solidFill>
                  <a:srgbClr val="00B050"/>
                </a:solidFill>
                <a:latin typeface="黑体" pitchFamily="49" charset="-122"/>
                <a:ea typeface="黑体" pitchFamily="49" charset="-122"/>
              </a:rPr>
              <a:t>形态休眠</a:t>
            </a:r>
            <a:endParaRPr lang="en-GB" sz="2400" b="1" dirty="0">
              <a:solidFill>
                <a:srgbClr val="00B050"/>
              </a:solidFill>
              <a:latin typeface="黑体" pitchFamily="49" charset="-122"/>
              <a:ea typeface="黑体" pitchFamily="49" charset="-122"/>
            </a:endParaRPr>
          </a:p>
        </p:txBody>
      </p:sp>
      <p:sp>
        <p:nvSpPr>
          <p:cNvPr id="5" name="TextBox 4"/>
          <p:cNvSpPr txBox="1"/>
          <p:nvPr/>
        </p:nvSpPr>
        <p:spPr>
          <a:xfrm>
            <a:off x="3275856" y="1556792"/>
            <a:ext cx="266429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野外打破休眠</a:t>
            </a:r>
            <a:endParaRPr lang="en-GB" dirty="0">
              <a:solidFill>
                <a:srgbClr val="175125"/>
              </a:solidFill>
              <a:latin typeface="黑体" pitchFamily="49" charset="-122"/>
              <a:ea typeface="黑体" pitchFamily="49" charset="-122"/>
            </a:endParaRPr>
          </a:p>
        </p:txBody>
      </p:sp>
      <p:sp>
        <p:nvSpPr>
          <p:cNvPr id="6" name="TextBox 5"/>
          <p:cNvSpPr txBox="1"/>
          <p:nvPr/>
        </p:nvSpPr>
        <p:spPr>
          <a:xfrm>
            <a:off x="6156176" y="1484784"/>
            <a:ext cx="223224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实验室中打破休眠</a:t>
            </a:r>
            <a:endParaRPr lang="en-GB" dirty="0">
              <a:solidFill>
                <a:srgbClr val="175125"/>
              </a:solidFill>
              <a:latin typeface="黑体" pitchFamily="49" charset="-122"/>
              <a:ea typeface="黑体" pitchFamily="49" charset="-122"/>
            </a:endParaRPr>
          </a:p>
        </p:txBody>
      </p:sp>
      <p:sp>
        <p:nvSpPr>
          <p:cNvPr id="7" name="TextBox 6"/>
          <p:cNvSpPr txBox="1"/>
          <p:nvPr/>
        </p:nvSpPr>
        <p:spPr>
          <a:xfrm>
            <a:off x="3563888" y="2132856"/>
            <a:ext cx="2304256" cy="646331"/>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未充分发育的胚芽</a:t>
            </a:r>
            <a:endParaRPr lang="en-US" altLang="zh-CN" dirty="0" smtClean="0">
              <a:solidFill>
                <a:srgbClr val="175125"/>
              </a:solidFill>
              <a:latin typeface="黑体" pitchFamily="49" charset="-122"/>
              <a:ea typeface="黑体" pitchFamily="49" charset="-122"/>
            </a:endParaRPr>
          </a:p>
          <a:p>
            <a:r>
              <a:rPr lang="zh-CN" altLang="en-US" dirty="0" smtClean="0">
                <a:solidFill>
                  <a:srgbClr val="175125"/>
                </a:solidFill>
                <a:latin typeface="黑体" pitchFamily="49" charset="-122"/>
                <a:ea typeface="黑体" pitchFamily="49" charset="-122"/>
              </a:rPr>
              <a:t>需要在萌发前生长</a:t>
            </a:r>
            <a:endParaRPr lang="en-GB" dirty="0">
              <a:solidFill>
                <a:srgbClr val="175125"/>
              </a:solidFill>
              <a:latin typeface="黑体" pitchFamily="49" charset="-122"/>
              <a:ea typeface="黑体" pitchFamily="49" charset="-122"/>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844825"/>
            <a:ext cx="2664296" cy="197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300192" y="2051069"/>
            <a:ext cx="1569660" cy="369332"/>
          </a:xfrm>
          <a:prstGeom prst="rect">
            <a:avLst/>
          </a:prstGeom>
          <a:noFill/>
        </p:spPr>
        <p:txBody>
          <a:bodyPr wrap="none" rtlCol="0">
            <a:spAutoFit/>
          </a:bodyPr>
          <a:lstStyle/>
          <a:p>
            <a:r>
              <a:rPr lang="zh-CN" altLang="en-US" dirty="0" smtClean="0">
                <a:solidFill>
                  <a:srgbClr val="175125"/>
                </a:solidFill>
                <a:latin typeface="黑体" pitchFamily="49" charset="-122"/>
                <a:ea typeface="黑体" pitchFamily="49" charset="-122"/>
              </a:rPr>
              <a:t>冷或热的分层</a:t>
            </a:r>
            <a:endParaRPr lang="en-GB" dirty="0">
              <a:solidFill>
                <a:srgbClr val="175125"/>
              </a:solidFill>
              <a:latin typeface="黑体" pitchFamily="49" charset="-122"/>
              <a:ea typeface="黑体" pitchFamily="49" charset="-122"/>
            </a:endParaRPr>
          </a:p>
        </p:txBody>
      </p:sp>
      <p:cxnSp>
        <p:nvCxnSpPr>
          <p:cNvPr id="10" name="Straight Arrow Connector 9"/>
          <p:cNvCxnSpPr/>
          <p:nvPr/>
        </p:nvCxnSpPr>
        <p:spPr>
          <a:xfrm flipH="1">
            <a:off x="2843808" y="2420401"/>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4115347" y="4797152"/>
            <a:ext cx="276117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a:off x="4752020" y="3738602"/>
            <a:ext cx="0" cy="3346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55976" y="3356992"/>
            <a:ext cx="1720534"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种子的传播</a:t>
            </a:r>
            <a:endParaRPr lang="en-GB" dirty="0">
              <a:solidFill>
                <a:srgbClr val="175125"/>
              </a:solidFill>
              <a:latin typeface="黑体" pitchFamily="49" charset="-122"/>
              <a:ea typeface="黑体" pitchFamily="49" charset="-122"/>
            </a:endParaRPr>
          </a:p>
        </p:txBody>
      </p:sp>
      <p:sp>
        <p:nvSpPr>
          <p:cNvPr id="18" name="Rectangle 17"/>
          <p:cNvSpPr/>
          <p:nvPr/>
        </p:nvSpPr>
        <p:spPr>
          <a:xfrm>
            <a:off x="3599706" y="2924944"/>
            <a:ext cx="3647152" cy="369332"/>
          </a:xfrm>
          <a:prstGeom prst="rect">
            <a:avLst/>
          </a:prstGeom>
        </p:spPr>
        <p:txBody>
          <a:bodyPr wrap="none">
            <a:spAutoFit/>
          </a:bodyPr>
          <a:lstStyle/>
          <a:p>
            <a:r>
              <a:rPr lang="zh-CN" altLang="en-US" dirty="0" smtClean="0">
                <a:solidFill>
                  <a:srgbClr val="175125"/>
                </a:solidFill>
                <a:latin typeface="黑体" pitchFamily="49" charset="-122"/>
                <a:ea typeface="黑体" pitchFamily="49" charset="-122"/>
              </a:rPr>
              <a:t>冷</a:t>
            </a:r>
            <a:r>
              <a:rPr lang="zh-CN" altLang="en-US" dirty="0">
                <a:solidFill>
                  <a:srgbClr val="175125"/>
                </a:solidFill>
                <a:latin typeface="黑体" pitchFamily="49" charset="-122"/>
                <a:ea typeface="黑体" pitchFamily="49" charset="-122"/>
              </a:rPr>
              <a:t>或</a:t>
            </a:r>
            <a:r>
              <a:rPr lang="zh-CN" altLang="en-US" dirty="0" smtClean="0">
                <a:solidFill>
                  <a:srgbClr val="175125"/>
                </a:solidFill>
                <a:latin typeface="黑体" pitchFamily="49" charset="-122"/>
                <a:ea typeface="黑体" pitchFamily="49" charset="-122"/>
              </a:rPr>
              <a:t>热的分层</a:t>
            </a:r>
            <a:r>
              <a:rPr lang="en-US" altLang="zh-CN" dirty="0" smtClean="0">
                <a:solidFill>
                  <a:srgbClr val="175125"/>
                </a:solidFill>
                <a:latin typeface="黑体" pitchFamily="49" charset="-122"/>
                <a:ea typeface="黑体" pitchFamily="49" charset="-122"/>
              </a:rPr>
              <a:t>--</a:t>
            </a:r>
            <a:r>
              <a:rPr lang="zh-CN" altLang="en-US" dirty="0" smtClean="0">
                <a:solidFill>
                  <a:srgbClr val="175125"/>
                </a:solidFill>
                <a:latin typeface="黑体" pitchFamily="49" charset="-122"/>
                <a:ea typeface="黑体" pitchFamily="49" charset="-122"/>
              </a:rPr>
              <a:t>伴随着实验的进行</a:t>
            </a:r>
            <a:endParaRPr lang="en-GB" dirty="0">
              <a:solidFill>
                <a:srgbClr val="175125"/>
              </a:solidFill>
              <a:latin typeface="黑体" pitchFamily="49" charset="-122"/>
              <a:ea typeface="黑体" pitchFamily="49" charset="-122"/>
            </a:endParaRPr>
          </a:p>
        </p:txBody>
      </p:sp>
      <p:sp>
        <p:nvSpPr>
          <p:cNvPr id="19" name="TextBox 18"/>
          <p:cNvSpPr txBox="1"/>
          <p:nvPr/>
        </p:nvSpPr>
        <p:spPr>
          <a:xfrm>
            <a:off x="4806026" y="6075413"/>
            <a:ext cx="540060" cy="584775"/>
          </a:xfrm>
          <a:prstGeom prst="rect">
            <a:avLst/>
          </a:prstGeom>
          <a:noFill/>
        </p:spPr>
        <p:txBody>
          <a:bodyPr wrap="square" rtlCol="0">
            <a:spAutoFit/>
          </a:bodyPr>
          <a:lstStyle/>
          <a:p>
            <a:r>
              <a:rPr lang="en-GB" sz="1600" b="1" dirty="0">
                <a:solidFill>
                  <a:srgbClr val="175125"/>
                </a:solidFill>
                <a:latin typeface="黑体" pitchFamily="49" charset="-122"/>
                <a:ea typeface="黑体" pitchFamily="49" charset="-122"/>
              </a:rPr>
              <a:t>20/10C</a:t>
            </a:r>
          </a:p>
        </p:txBody>
      </p:sp>
      <p:sp>
        <p:nvSpPr>
          <p:cNvPr id="25" name="TextBox 24"/>
          <p:cNvSpPr txBox="1"/>
          <p:nvPr/>
        </p:nvSpPr>
        <p:spPr>
          <a:xfrm>
            <a:off x="5292080" y="6074976"/>
            <a:ext cx="540060" cy="584775"/>
          </a:xfrm>
          <a:prstGeom prst="rect">
            <a:avLst/>
          </a:prstGeom>
          <a:noFill/>
        </p:spPr>
        <p:txBody>
          <a:bodyPr wrap="square" rtlCol="0">
            <a:spAutoFit/>
          </a:bodyPr>
          <a:lstStyle/>
          <a:p>
            <a:r>
              <a:rPr lang="en-GB" sz="1600" b="1" dirty="0">
                <a:solidFill>
                  <a:srgbClr val="175125"/>
                </a:solidFill>
                <a:latin typeface="黑体" pitchFamily="49" charset="-122"/>
                <a:ea typeface="黑体" pitchFamily="49" charset="-122"/>
              </a:rPr>
              <a:t>15/5C</a:t>
            </a:r>
          </a:p>
        </p:txBody>
      </p:sp>
      <p:pic>
        <p:nvPicPr>
          <p:cNvPr id="2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5474" b="4321"/>
          <a:stretch/>
        </p:blipFill>
        <p:spPr bwMode="auto">
          <a:xfrm>
            <a:off x="4139952" y="4073236"/>
            <a:ext cx="2761179" cy="7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860032" y="4221088"/>
            <a:ext cx="432048" cy="1872208"/>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sp>
        <p:nvSpPr>
          <p:cNvPr id="31" name="Rectangle 30"/>
          <p:cNvSpPr/>
          <p:nvPr/>
        </p:nvSpPr>
        <p:spPr>
          <a:xfrm>
            <a:off x="5724128" y="4221946"/>
            <a:ext cx="396044" cy="2069490"/>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sp>
        <p:nvSpPr>
          <p:cNvPr id="30" name="Rectangle 29"/>
          <p:cNvSpPr/>
          <p:nvPr/>
        </p:nvSpPr>
        <p:spPr>
          <a:xfrm>
            <a:off x="5292080" y="4221946"/>
            <a:ext cx="432048" cy="2069489"/>
          </a:xfrm>
          <a:prstGeom prst="rect">
            <a:avLst/>
          </a:prstGeom>
          <a:solidFill>
            <a:schemeClr val="accent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pic>
        <p:nvPicPr>
          <p:cNvPr id="3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320" y="4642539"/>
            <a:ext cx="1710892" cy="181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a:off x="6228184" y="6180415"/>
            <a:ext cx="747700" cy="30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itle 13"/>
          <p:cNvSpPr txBox="1">
            <a:spLocks noGrp="1"/>
          </p:cNvSpPr>
          <p:nvPr>
            <p:ph type="title"/>
          </p:nvPr>
        </p:nvSpPr>
        <p:spPr>
          <a:xfrm>
            <a:off x="3376571" y="302085"/>
            <a:ext cx="2262158" cy="646331"/>
          </a:xfrm>
          <a:prstGeom prst="rect">
            <a:avLst/>
          </a:prstGeom>
          <a:noFill/>
        </p:spPr>
        <p:txBody>
          <a:bodyPr wrap="none" rtlCol="0">
            <a:spAutoFit/>
          </a:bodyPr>
          <a:lstStyle/>
          <a:p>
            <a:r>
              <a:rPr lang="zh-CN" altLang="en-US" sz="3600" dirty="0" smtClean="0">
                <a:latin typeface="黑体" pitchFamily="49" charset="-122"/>
                <a:ea typeface="黑体" pitchFamily="49" charset="-122"/>
              </a:rPr>
              <a:t>內源休眠</a:t>
            </a:r>
            <a:r>
              <a:rPr lang="en-GB" sz="3600" dirty="0" smtClean="0">
                <a:latin typeface="黑体" pitchFamily="49" charset="-122"/>
                <a:ea typeface="黑体" pitchFamily="49" charset="-122"/>
              </a:rPr>
              <a:t> </a:t>
            </a:r>
            <a:endParaRPr lang="en-GB" sz="3600" dirty="0">
              <a:latin typeface="黑体" pitchFamily="49" charset="-122"/>
              <a:ea typeface="黑体" pitchFamily="49" charset="-122"/>
            </a:endParaRPr>
          </a:p>
        </p:txBody>
      </p:sp>
    </p:spTree>
    <p:extLst>
      <p:ext uri="{BB962C8B-B14F-4D97-AF65-F5344CB8AC3E}">
        <p14:creationId xmlns:p14="http://schemas.microsoft.com/office/powerpoint/2010/main" val="2958283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6192688" cy="720079"/>
          </a:xfrm>
        </p:spPr>
        <p:txBody>
          <a:bodyPr>
            <a:normAutofit/>
          </a:bodyPr>
          <a:lstStyle/>
          <a:p>
            <a:r>
              <a:rPr lang="zh-CN" altLang="en-US" sz="3600" b="1" dirty="0" smtClean="0">
                <a:latin typeface="黑体" pitchFamily="49" charset="-122"/>
                <a:ea typeface="黑体" pitchFamily="49" charset="-122"/>
              </a:rPr>
              <a:t>休眠</a:t>
            </a:r>
            <a:r>
              <a:rPr lang="en-GB" sz="3600" b="1" dirty="0" smtClean="0">
                <a:latin typeface="黑体" pitchFamily="49" charset="-122"/>
                <a:ea typeface="黑体" pitchFamily="49" charset="-122"/>
              </a:rPr>
              <a:t> </a:t>
            </a:r>
            <a:r>
              <a:rPr lang="en-GB" sz="3600" b="1" dirty="0">
                <a:latin typeface="黑体" pitchFamily="49" charset="-122"/>
                <a:ea typeface="黑体" pitchFamily="49" charset="-122"/>
              </a:rPr>
              <a:t>– </a:t>
            </a:r>
            <a:r>
              <a:rPr lang="zh-CN" altLang="en-US" sz="3600" b="1" dirty="0" smtClean="0">
                <a:latin typeface="黑体" pitchFamily="49" charset="-122"/>
                <a:ea typeface="黑体" pitchFamily="49" charset="-122"/>
              </a:rPr>
              <a:t>植物分级</a:t>
            </a:r>
            <a:endParaRPr lang="en-GB" sz="3600" b="1" dirty="0">
              <a:latin typeface="黑体" pitchFamily="49" charset="-122"/>
              <a:ea typeface="黑体" pitchFamily="49" charset="-122"/>
            </a:endParaRPr>
          </a:p>
        </p:txBody>
      </p:sp>
      <p:pic>
        <p:nvPicPr>
          <p:cNvPr id="5124" name="Picture 4" descr="http://www.seedbiology.de/html2images/dormancy06-fig4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59495"/>
            <a:ext cx="5688632" cy="476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71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6192688" cy="936103"/>
          </a:xfrm>
        </p:spPr>
        <p:txBody>
          <a:bodyPr>
            <a:normAutofit/>
          </a:bodyPr>
          <a:lstStyle/>
          <a:p>
            <a:r>
              <a:rPr lang="zh-CN" altLang="en-US" sz="3600" b="1" dirty="0" smtClean="0">
                <a:latin typeface="黑体" pitchFamily="49" charset="-122"/>
                <a:ea typeface="黑体" pitchFamily="49" charset="-122"/>
              </a:rPr>
              <a:t>在实验室和野外的萌发</a:t>
            </a:r>
            <a:endParaRPr lang="en-GB" sz="3600" b="1" dirty="0">
              <a:latin typeface="黑体" pitchFamily="49" charset="-122"/>
              <a:ea typeface="黑体" pitchFamily="49" charset="-122"/>
            </a:endParaRPr>
          </a:p>
        </p:txBody>
      </p:sp>
      <p:sp>
        <p:nvSpPr>
          <p:cNvPr id="3" name="Content Placeholder 2"/>
          <p:cNvSpPr>
            <a:spLocks noGrp="1"/>
          </p:cNvSpPr>
          <p:nvPr>
            <p:ph idx="1"/>
          </p:nvPr>
        </p:nvSpPr>
        <p:spPr>
          <a:xfrm>
            <a:off x="395536" y="1628800"/>
            <a:ext cx="8229600" cy="4525963"/>
          </a:xfrm>
        </p:spPr>
        <p:txBody>
          <a:bodyPr/>
          <a:lstStyle/>
          <a:p>
            <a:pPr marL="0" indent="0">
              <a:buNone/>
            </a:pPr>
            <a:endParaRPr lang="en-GB" dirty="0"/>
          </a:p>
          <a:p>
            <a:endParaRPr lang="en-GB"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615" y="1628800"/>
            <a:ext cx="136216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5536" y="1484784"/>
            <a:ext cx="7056784" cy="5909310"/>
          </a:xfrm>
          <a:prstGeom prst="rect">
            <a:avLst/>
          </a:prstGeom>
        </p:spPr>
        <p:txBody>
          <a:bodyPr wrap="square">
            <a:spAutoFit/>
          </a:bodyPr>
          <a:lstStyle/>
          <a:p>
            <a:pPr>
              <a:lnSpc>
                <a:spcPct val="150000"/>
              </a:lnSpc>
            </a:pPr>
            <a:r>
              <a:rPr lang="zh-CN" altLang="en-US" sz="2400" dirty="0" smtClean="0">
                <a:solidFill>
                  <a:srgbClr val="175125"/>
                </a:solidFill>
                <a:latin typeface="黑体" pitchFamily="49" charset="-122"/>
                <a:ea typeface="黑体" pitchFamily="49" charset="-122"/>
              </a:rPr>
              <a:t>分类学</a:t>
            </a:r>
            <a:r>
              <a:rPr lang="en-US" altLang="zh-CN" sz="2400" dirty="0" smtClean="0">
                <a:solidFill>
                  <a:srgbClr val="175125"/>
                </a:solidFill>
                <a:latin typeface="黑体" pitchFamily="49" charset="-122"/>
                <a:ea typeface="黑体" pitchFamily="49" charset="-122"/>
              </a:rPr>
              <a:t>-</a:t>
            </a:r>
            <a:r>
              <a:rPr lang="zh-CN" altLang="en-US" sz="2400" dirty="0" smtClean="0">
                <a:solidFill>
                  <a:srgbClr val="175125"/>
                </a:solidFill>
                <a:latin typeface="黑体" pitchFamily="49" charset="-122"/>
                <a:ea typeface="黑体" pitchFamily="49" charset="-122"/>
              </a:rPr>
              <a:t>  睡莲</a:t>
            </a:r>
            <a:r>
              <a:rPr lang="en-GB" altLang="zh-CN" sz="2400" i="1" dirty="0" err="1" smtClean="0">
                <a:solidFill>
                  <a:srgbClr val="175125"/>
                </a:solidFill>
                <a:latin typeface="+mj-lt"/>
                <a:ea typeface="黑体" pitchFamily="49" charset="-122"/>
              </a:rPr>
              <a:t>Nymphaeae</a:t>
            </a:r>
            <a:r>
              <a:rPr lang="en-GB" altLang="zh-CN" sz="2400" i="1" dirty="0" smtClean="0">
                <a:solidFill>
                  <a:srgbClr val="175125"/>
                </a:solidFill>
                <a:latin typeface="+mj-lt"/>
                <a:ea typeface="黑体" pitchFamily="49" charset="-122"/>
              </a:rPr>
              <a:t> </a:t>
            </a:r>
            <a:r>
              <a:rPr lang="en-GB" altLang="zh-CN" sz="2400" i="1" dirty="0" err="1" smtClean="0">
                <a:solidFill>
                  <a:srgbClr val="175125"/>
                </a:solidFill>
                <a:latin typeface="+mj-lt"/>
                <a:ea typeface="黑体" pitchFamily="49" charset="-122"/>
              </a:rPr>
              <a:t>caerulea</a:t>
            </a:r>
            <a:endParaRPr lang="en-GB" sz="2400" dirty="0">
              <a:solidFill>
                <a:srgbClr val="175125"/>
              </a:solidFill>
              <a:latin typeface="+mj-lt"/>
              <a:ea typeface="黑体" pitchFamily="49" charset="-122"/>
            </a:endParaRPr>
          </a:p>
          <a:p>
            <a:pPr>
              <a:lnSpc>
                <a:spcPct val="150000"/>
              </a:lnSpc>
            </a:pPr>
            <a:r>
              <a:rPr lang="zh-CN" altLang="en-US" sz="2400" dirty="0" smtClean="0">
                <a:solidFill>
                  <a:srgbClr val="175125"/>
                </a:solidFill>
                <a:latin typeface="黑体" pitchFamily="49" charset="-122"/>
                <a:ea typeface="黑体" pitchFamily="49" charset="-122"/>
              </a:rPr>
              <a:t>生境</a:t>
            </a:r>
            <a:r>
              <a:rPr lang="en-US" altLang="zh-CN" sz="2400" dirty="0" smtClean="0">
                <a:solidFill>
                  <a:srgbClr val="175125"/>
                </a:solidFill>
                <a:latin typeface="黑体" pitchFamily="49" charset="-122"/>
                <a:ea typeface="黑体" pitchFamily="49" charset="-122"/>
              </a:rPr>
              <a:t>-</a:t>
            </a:r>
            <a:r>
              <a:rPr lang="zh-CN" altLang="en-US" sz="2400" dirty="0" smtClean="0">
                <a:solidFill>
                  <a:srgbClr val="175125"/>
                </a:solidFill>
                <a:latin typeface="黑体" pitchFamily="49" charset="-122"/>
                <a:ea typeface="黑体" pitchFamily="49" charset="-122"/>
              </a:rPr>
              <a:t> 水生环境。  在水中萌发</a:t>
            </a:r>
            <a:endParaRPr lang="en-GB" sz="2400" dirty="0">
              <a:solidFill>
                <a:srgbClr val="175125"/>
              </a:solidFill>
              <a:latin typeface="黑体" pitchFamily="49" charset="-122"/>
              <a:ea typeface="黑体" pitchFamily="49" charset="-122"/>
            </a:endParaRPr>
          </a:p>
          <a:p>
            <a:pPr>
              <a:lnSpc>
                <a:spcPct val="150000"/>
              </a:lnSpc>
            </a:pPr>
            <a:r>
              <a:rPr lang="zh-CN" altLang="en-US" sz="2400" dirty="0" smtClean="0">
                <a:solidFill>
                  <a:srgbClr val="175125"/>
                </a:solidFill>
                <a:latin typeface="黑体" pitchFamily="49" charset="-122"/>
                <a:ea typeface="黑体" pitchFamily="49" charset="-122"/>
              </a:rPr>
              <a:t>气候 </a:t>
            </a:r>
            <a:r>
              <a:rPr lang="en-US" altLang="zh-CN" sz="2400" dirty="0" smtClean="0">
                <a:solidFill>
                  <a:srgbClr val="175125"/>
                </a:solidFill>
                <a:latin typeface="黑体" pitchFamily="49" charset="-122"/>
                <a:ea typeface="黑体" pitchFamily="49" charset="-122"/>
              </a:rPr>
              <a:t>-</a:t>
            </a:r>
            <a:r>
              <a:rPr lang="zh-CN" altLang="en-US" sz="2400" dirty="0" smtClean="0">
                <a:solidFill>
                  <a:srgbClr val="175125"/>
                </a:solidFill>
                <a:latin typeface="黑体" pitchFamily="49" charset="-122"/>
                <a:ea typeface="黑体" pitchFamily="49" charset="-122"/>
              </a:rPr>
              <a:t> 分布 。 非洲东部尼罗河温暖的水域中</a:t>
            </a:r>
            <a:endParaRPr lang="en-GB" sz="2400" dirty="0">
              <a:solidFill>
                <a:srgbClr val="175125"/>
              </a:solidFill>
              <a:latin typeface="黑体" pitchFamily="49" charset="-122"/>
              <a:ea typeface="黑体" pitchFamily="49" charset="-122"/>
            </a:endParaRPr>
          </a:p>
          <a:p>
            <a:pPr>
              <a:lnSpc>
                <a:spcPct val="150000"/>
              </a:lnSpc>
            </a:pPr>
            <a:r>
              <a:rPr lang="zh-CN" altLang="en-US" sz="2400" dirty="0" smtClean="0">
                <a:solidFill>
                  <a:srgbClr val="175125"/>
                </a:solidFill>
                <a:latin typeface="黑体" pitchFamily="49" charset="-122"/>
                <a:ea typeface="黑体" pitchFamily="49" charset="-122"/>
              </a:rPr>
              <a:t>休眠 </a:t>
            </a:r>
            <a:r>
              <a:rPr lang="en-US" altLang="zh-CN" sz="2400" dirty="0" smtClean="0">
                <a:solidFill>
                  <a:srgbClr val="175125"/>
                </a:solidFill>
                <a:latin typeface="黑体" pitchFamily="49" charset="-122"/>
                <a:ea typeface="黑体" pitchFamily="49" charset="-122"/>
              </a:rPr>
              <a:t>-</a:t>
            </a:r>
            <a:r>
              <a:rPr lang="zh-CN" altLang="en-US" sz="2400" dirty="0" smtClean="0">
                <a:solidFill>
                  <a:srgbClr val="175125"/>
                </a:solidFill>
                <a:latin typeface="黑体" pitchFamily="49" charset="-122"/>
                <a:ea typeface="黑体" pitchFamily="49" charset="-122"/>
              </a:rPr>
              <a:t> 物理性休眠  打破休眠需要划开种皮</a:t>
            </a:r>
            <a:r>
              <a:rPr lang="en-GB" sz="2400" dirty="0" smtClean="0">
                <a:solidFill>
                  <a:srgbClr val="175125"/>
                </a:solidFill>
                <a:latin typeface="黑体" pitchFamily="49" charset="-122"/>
                <a:ea typeface="黑体" pitchFamily="49" charset="-122"/>
              </a:rPr>
              <a:t>                                                         </a:t>
            </a:r>
            <a:endParaRPr lang="en-GB" sz="2400" dirty="0">
              <a:solidFill>
                <a:srgbClr val="175125"/>
              </a:solidFill>
              <a:latin typeface="黑体" pitchFamily="49" charset="-122"/>
              <a:ea typeface="黑体" pitchFamily="49" charset="-122"/>
            </a:endParaRPr>
          </a:p>
          <a:p>
            <a:endParaRPr lang="en-GB" dirty="0"/>
          </a:p>
          <a:p>
            <a:endParaRPr lang="en-GB" dirty="0"/>
          </a:p>
          <a:p>
            <a:pPr algn="ctr"/>
            <a:endParaRPr lang="en-GB" dirty="0"/>
          </a:p>
          <a:p>
            <a:pPr algn="ctr"/>
            <a:endParaRPr lang="en-GB" dirty="0">
              <a:solidFill>
                <a:schemeClr val="tx2"/>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6" name="Picture 4" descr="http://www.seedbiology.de/html2images/dormancy06-fig4a.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4" t="81204" r="33904" b="9387"/>
          <a:stretch/>
        </p:blipFill>
        <p:spPr bwMode="auto">
          <a:xfrm>
            <a:off x="539552" y="4797152"/>
            <a:ext cx="6841140" cy="8276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seedbiology.de/html2images/dormancy06-fig4a.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20" r="84497" b="65480"/>
          <a:stretch/>
        </p:blipFill>
        <p:spPr bwMode="auto">
          <a:xfrm>
            <a:off x="7524328" y="4293096"/>
            <a:ext cx="1368151" cy="161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21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4968552" cy="936104"/>
          </a:xfrm>
        </p:spPr>
        <p:txBody>
          <a:bodyPr>
            <a:normAutofit/>
          </a:bodyPr>
          <a:lstStyle/>
          <a:p>
            <a:r>
              <a:rPr lang="zh-CN" altLang="en-US" sz="3600" b="1" dirty="0" smtClean="0">
                <a:latin typeface="黑体" pitchFamily="49" charset="-122"/>
                <a:ea typeface="黑体" pitchFamily="49" charset="-122"/>
              </a:rPr>
              <a:t>萌发</a:t>
            </a:r>
            <a:r>
              <a:rPr lang="en-US" altLang="zh-CN" sz="3600" b="1" dirty="0" smtClean="0">
                <a:latin typeface="黑体" pitchFamily="49" charset="-122"/>
                <a:ea typeface="黑体" pitchFamily="49" charset="-122"/>
              </a:rPr>
              <a:t>-</a:t>
            </a:r>
            <a:r>
              <a:rPr lang="zh-CN" altLang="en-US" sz="3600" b="1" dirty="0" smtClean="0">
                <a:latin typeface="黑体" pitchFamily="49" charset="-122"/>
                <a:ea typeface="黑体" pitchFamily="49" charset="-122"/>
              </a:rPr>
              <a:t>迁地</a:t>
            </a:r>
            <a:endParaRPr lang="en-GB" sz="3600" b="1" dirty="0">
              <a:latin typeface="黑体" pitchFamily="49" charset="-122"/>
              <a:ea typeface="黑体" pitchFamily="49" charset="-122"/>
            </a:endParaRPr>
          </a:p>
        </p:txBody>
      </p:sp>
      <p:pic>
        <p:nvPicPr>
          <p:cNvPr id="7" name="Picture 4" descr="http://i01.i.aliimg.com/img/pb/613/422/622/622422613_8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572" t="49828" r="1125" b="28756"/>
          <a:stretch/>
        </p:blipFill>
        <p:spPr bwMode="auto">
          <a:xfrm>
            <a:off x="395536" y="3212976"/>
            <a:ext cx="2604856" cy="20097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01.i.aliimg.com/img/pb/613/422/622/622422613_8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770" r="55696" b="3253"/>
          <a:stretch/>
        </p:blipFill>
        <p:spPr bwMode="auto">
          <a:xfrm>
            <a:off x="3347864" y="3284984"/>
            <a:ext cx="2665301" cy="20139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01.i.aliimg.com/img/pb/613/422/622/622422613_89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5314" t="75265" r="1" b="3700"/>
          <a:stretch/>
        </p:blipFill>
        <p:spPr bwMode="auto">
          <a:xfrm>
            <a:off x="6228184" y="3284984"/>
            <a:ext cx="2713015" cy="20382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2132856"/>
            <a:ext cx="2664296" cy="400110"/>
          </a:xfrm>
          <a:prstGeom prst="rect">
            <a:avLst/>
          </a:prstGeom>
          <a:noFill/>
        </p:spPr>
        <p:txBody>
          <a:bodyPr wrap="square" rtlCol="0">
            <a:spAutoFit/>
          </a:bodyPr>
          <a:lstStyle/>
          <a:p>
            <a:r>
              <a:rPr lang="zh-CN" altLang="en-US" sz="2000" dirty="0" smtClean="0">
                <a:solidFill>
                  <a:srgbClr val="175125"/>
                </a:solidFill>
                <a:latin typeface="黑体" pitchFamily="49" charset="-122"/>
                <a:ea typeface="黑体" pitchFamily="49" charset="-122"/>
              </a:rPr>
              <a:t>物理</a:t>
            </a:r>
            <a:r>
              <a:rPr lang="zh-CN" altLang="en-US" sz="2000" dirty="0">
                <a:solidFill>
                  <a:srgbClr val="175125"/>
                </a:solidFill>
                <a:latin typeface="黑体" pitchFamily="49" charset="-122"/>
                <a:ea typeface="黑体" pitchFamily="49" charset="-122"/>
              </a:rPr>
              <a:t>性</a:t>
            </a:r>
            <a:r>
              <a:rPr lang="zh-CN" altLang="en-US" sz="2000" dirty="0" smtClean="0">
                <a:solidFill>
                  <a:srgbClr val="175125"/>
                </a:solidFill>
                <a:latin typeface="黑体" pitchFamily="49" charset="-122"/>
                <a:ea typeface="黑体" pitchFamily="49" charset="-122"/>
              </a:rPr>
              <a:t>休眠</a:t>
            </a:r>
            <a:r>
              <a:rPr lang="en-US" altLang="zh-CN" sz="2000" dirty="0" smtClean="0">
                <a:solidFill>
                  <a:srgbClr val="175125"/>
                </a:solidFill>
                <a:latin typeface="黑体" pitchFamily="49" charset="-122"/>
                <a:ea typeface="黑体" pitchFamily="49" charset="-122"/>
              </a:rPr>
              <a:t>-</a:t>
            </a:r>
            <a:r>
              <a:rPr lang="zh-CN" altLang="en-US" sz="2000" dirty="0" smtClean="0">
                <a:solidFill>
                  <a:srgbClr val="175125"/>
                </a:solidFill>
                <a:latin typeface="黑体" pitchFamily="49" charset="-122"/>
                <a:ea typeface="黑体" pitchFamily="49" charset="-122"/>
              </a:rPr>
              <a:t>划开种皮</a:t>
            </a:r>
            <a:endParaRPr lang="en-GB" sz="2000" dirty="0">
              <a:solidFill>
                <a:srgbClr val="175125"/>
              </a:solidFill>
              <a:latin typeface="黑体" pitchFamily="49" charset="-122"/>
              <a:ea typeface="黑体" pitchFamily="49" charset="-122"/>
            </a:endParaRPr>
          </a:p>
        </p:txBody>
      </p:sp>
      <p:sp>
        <p:nvSpPr>
          <p:cNvPr id="11" name="TextBox 10"/>
          <p:cNvSpPr txBox="1"/>
          <p:nvPr/>
        </p:nvSpPr>
        <p:spPr>
          <a:xfrm>
            <a:off x="3203848" y="2132856"/>
            <a:ext cx="2933622" cy="707886"/>
          </a:xfrm>
          <a:prstGeom prst="rect">
            <a:avLst/>
          </a:prstGeom>
          <a:noFill/>
        </p:spPr>
        <p:txBody>
          <a:bodyPr wrap="square" rtlCol="0">
            <a:spAutoFit/>
          </a:bodyPr>
          <a:lstStyle/>
          <a:p>
            <a:r>
              <a:rPr lang="zh-CN" altLang="en-US" sz="2000" dirty="0" smtClean="0">
                <a:solidFill>
                  <a:srgbClr val="175125"/>
                </a:solidFill>
                <a:latin typeface="黑体" pitchFamily="49" charset="-122"/>
                <a:ea typeface="黑体" pitchFamily="49" charset="-122"/>
              </a:rPr>
              <a:t>让水分进入，而后开始萌发</a:t>
            </a:r>
            <a:endParaRPr lang="en-GB" sz="2000" dirty="0">
              <a:solidFill>
                <a:srgbClr val="175125"/>
              </a:solidFill>
              <a:latin typeface="黑体" pitchFamily="49" charset="-122"/>
              <a:ea typeface="黑体" pitchFamily="49" charset="-122"/>
            </a:endParaRPr>
          </a:p>
        </p:txBody>
      </p:sp>
      <p:sp>
        <p:nvSpPr>
          <p:cNvPr id="12" name="TextBox 11"/>
          <p:cNvSpPr txBox="1"/>
          <p:nvPr/>
        </p:nvSpPr>
        <p:spPr>
          <a:xfrm>
            <a:off x="6372200" y="2132856"/>
            <a:ext cx="2088232" cy="400110"/>
          </a:xfrm>
          <a:prstGeom prst="rect">
            <a:avLst/>
          </a:prstGeom>
          <a:noFill/>
        </p:spPr>
        <p:txBody>
          <a:bodyPr wrap="square" rtlCol="0">
            <a:spAutoFit/>
          </a:bodyPr>
          <a:lstStyle/>
          <a:p>
            <a:r>
              <a:rPr lang="zh-CN" altLang="en-US" sz="2000" dirty="0" smtClean="0">
                <a:solidFill>
                  <a:srgbClr val="175125"/>
                </a:solidFill>
                <a:latin typeface="黑体" pitchFamily="49" charset="-122"/>
                <a:ea typeface="黑体" pitchFamily="49" charset="-122"/>
              </a:rPr>
              <a:t>在水中发生萌发</a:t>
            </a:r>
            <a:endParaRPr lang="en-GB" sz="2000" dirty="0">
              <a:solidFill>
                <a:srgbClr val="175125"/>
              </a:solidFill>
              <a:latin typeface="黑体" pitchFamily="49" charset="-122"/>
              <a:ea typeface="黑体" pitchFamily="49" charset="-122"/>
            </a:endParaRPr>
          </a:p>
        </p:txBody>
      </p:sp>
    </p:spTree>
    <p:extLst>
      <p:ext uri="{BB962C8B-B14F-4D97-AF65-F5344CB8AC3E}">
        <p14:creationId xmlns:p14="http://schemas.microsoft.com/office/powerpoint/2010/main" val="2483541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60848"/>
            <a:ext cx="8229600" cy="3240360"/>
          </a:xfrm>
        </p:spPr>
        <p:txBody>
          <a:bodyPr>
            <a:normAutofit/>
          </a:bodyPr>
          <a:lstStyle/>
          <a:p>
            <a:pPr marL="0" indent="0" algn="ctr">
              <a:buNone/>
            </a:pPr>
            <a:r>
              <a:rPr lang="zh-CN" altLang="en-US" b="1" dirty="0" smtClean="0">
                <a:latin typeface="黑体" pitchFamily="49" charset="-122"/>
                <a:ea typeface="黑体" pitchFamily="49" charset="-122"/>
              </a:rPr>
              <a:t>模块</a:t>
            </a:r>
            <a:r>
              <a:rPr lang="en-US" altLang="zh-CN" b="1" dirty="0" smtClean="0">
                <a:latin typeface="黑体" pitchFamily="49" charset="-122"/>
                <a:ea typeface="黑体" pitchFamily="49" charset="-122"/>
              </a:rPr>
              <a:t>5</a:t>
            </a:r>
            <a:r>
              <a:rPr lang="zh-CN" altLang="en-US" b="1" dirty="0" smtClean="0">
                <a:latin typeface="黑体" pitchFamily="49" charset="-122"/>
                <a:ea typeface="黑体" pitchFamily="49" charset="-122"/>
              </a:rPr>
              <a:t>  萌发和休眠结束</a:t>
            </a:r>
            <a:endParaRPr lang="en-GB" b="1" dirty="0" smtClean="0">
              <a:latin typeface="黑体" pitchFamily="49" charset="-122"/>
              <a:ea typeface="黑体" pitchFamily="49" charset="-122"/>
            </a:endParaRPr>
          </a:p>
          <a:p>
            <a:pPr marL="0" indent="0" algn="ctr">
              <a:buNone/>
            </a:pPr>
            <a:endParaRPr lang="en-GB" b="1" dirty="0">
              <a:latin typeface="黑体" pitchFamily="49" charset="-122"/>
              <a:ea typeface="黑体" pitchFamily="49" charset="-122"/>
            </a:endParaRPr>
          </a:p>
          <a:p>
            <a:pPr marL="0" indent="0" algn="ctr">
              <a:buNone/>
            </a:pPr>
            <a:endParaRPr lang="en-GB" b="1" dirty="0" smtClean="0">
              <a:latin typeface="黑体" pitchFamily="49" charset="-122"/>
              <a:ea typeface="黑体" pitchFamily="49" charset="-122"/>
            </a:endParaRPr>
          </a:p>
          <a:p>
            <a:pPr marL="0" indent="0" algn="ctr">
              <a:buNone/>
            </a:pPr>
            <a:r>
              <a:rPr lang="zh-CN" altLang="en-US" b="1" dirty="0" smtClean="0">
                <a:latin typeface="黑体" pitchFamily="49" charset="-122"/>
                <a:ea typeface="黑体" pitchFamily="49" charset="-122"/>
              </a:rPr>
              <a:t>进入模块</a:t>
            </a:r>
            <a:r>
              <a:rPr lang="en-US" altLang="zh-CN" b="1" dirty="0" smtClean="0">
                <a:latin typeface="黑体" pitchFamily="49" charset="-122"/>
                <a:ea typeface="黑体" pitchFamily="49" charset="-122"/>
              </a:rPr>
              <a:t>6</a:t>
            </a:r>
            <a:r>
              <a:rPr lang="zh-CN" altLang="en-US" b="1" dirty="0" smtClean="0">
                <a:latin typeface="黑体" pitchFamily="49" charset="-122"/>
                <a:ea typeface="黑体" pitchFamily="49" charset="-122"/>
              </a:rPr>
              <a:t>  </a:t>
            </a:r>
            <a:r>
              <a:rPr lang="zh-CN" altLang="en-US" b="1" dirty="0" smtClean="0">
                <a:latin typeface="黑体" pitchFamily="49" charset="-122"/>
                <a:ea typeface="黑体" pitchFamily="49" charset="-122"/>
                <a:hlinkClick r:id="rId2"/>
              </a:rPr>
              <a:t>数据管理</a:t>
            </a:r>
            <a:endParaRPr lang="en-GB" b="1" dirty="0" smtClean="0">
              <a:latin typeface="黑体" pitchFamily="49" charset="-122"/>
              <a:ea typeface="黑体" pitchFamily="49" charset="-122"/>
            </a:endParaRPr>
          </a:p>
          <a:p>
            <a:pPr algn="ctr"/>
            <a:endParaRPr lang="en-GB" dirty="0">
              <a:latin typeface="黑体" pitchFamily="49" charset="-122"/>
              <a:ea typeface="黑体" pitchFamily="49" charset="-122"/>
            </a:endParaRPr>
          </a:p>
        </p:txBody>
      </p:sp>
    </p:spTree>
    <p:extLst>
      <p:ext uri="{BB962C8B-B14F-4D97-AF65-F5344CB8AC3E}">
        <p14:creationId xmlns:p14="http://schemas.microsoft.com/office/powerpoint/2010/main" val="3409233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2160240"/>
          </a:xfrm>
        </p:spPr>
        <p:txBody>
          <a:bodyPr>
            <a:normAutofit fontScale="92500" lnSpcReduction="10000"/>
          </a:bodyPr>
          <a:lstStyle/>
          <a:p>
            <a:pPr>
              <a:lnSpc>
                <a:spcPct val="150000"/>
              </a:lnSpc>
            </a:pP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全球植物保护战略</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a:t>
            </a:r>
            <a:r>
              <a:rPr lang="en-GB" altLang="zh-CN" sz="2400" b="1" dirty="0" smtClean="0">
                <a:latin typeface="黑体" pitchFamily="49" charset="-122"/>
                <a:ea typeface="黑体" pitchFamily="49" charset="-122"/>
              </a:rPr>
              <a:t> GSPC </a:t>
            </a:r>
            <a:r>
              <a:rPr lang="zh-CN" altLang="en-US" sz="2400" dirty="0" smtClean="0">
                <a:latin typeface="黑体" pitchFamily="49" charset="-122"/>
                <a:ea typeface="黑体" pitchFamily="49" charset="-122"/>
              </a:rPr>
              <a:t>）目标</a:t>
            </a:r>
            <a:r>
              <a:rPr lang="en-US" altLang="zh-CN" sz="2400" dirty="0" smtClean="0">
                <a:latin typeface="黑体" pitchFamily="49" charset="-122"/>
                <a:ea typeface="黑体" pitchFamily="49" charset="-122"/>
              </a:rPr>
              <a:t>8</a:t>
            </a:r>
            <a:r>
              <a:rPr lang="zh-CN" altLang="en-US" sz="2400" dirty="0" smtClean="0">
                <a:latin typeface="黑体" pitchFamily="49" charset="-122"/>
                <a:ea typeface="黑体" pitchFamily="49" charset="-122"/>
              </a:rPr>
              <a:t>：</a:t>
            </a:r>
            <a:r>
              <a:rPr lang="en-GB" altLang="zh-CN" sz="2400" dirty="0" smtClean="0">
                <a:latin typeface="黑体" pitchFamily="49" charset="-122"/>
                <a:ea typeface="黑体" pitchFamily="49" charset="-122"/>
              </a:rPr>
              <a:t>20%</a:t>
            </a:r>
            <a:r>
              <a:rPr lang="zh-CN" altLang="en-US" sz="2400" dirty="0" smtClean="0">
                <a:latin typeface="黑体" pitchFamily="49" charset="-122"/>
                <a:ea typeface="黑体" pitchFamily="49" charset="-122"/>
              </a:rPr>
              <a:t>的濒危物种被纳入恢复和重建计划</a:t>
            </a:r>
            <a:endParaRPr lang="en-GB" sz="2400" dirty="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联系就地和迁地保护</a:t>
            </a:r>
            <a:endParaRPr lang="en-GB" sz="2400" dirty="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种子收集用于恢复活动</a:t>
            </a:r>
            <a:endParaRPr lang="en-GB" sz="2400" dirty="0">
              <a:latin typeface="黑体" pitchFamily="49" charset="-122"/>
              <a:ea typeface="黑体" pitchFamily="49" charset="-122"/>
            </a:endParaRPr>
          </a:p>
        </p:txBody>
      </p:sp>
      <p:pic>
        <p:nvPicPr>
          <p:cNvPr id="2050" name="Picture 2" descr="https://farm8.staticflickr.com/7497/16054521098_d991eed342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84958"/>
            <a:ext cx="3312368" cy="2209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arm8.staticflickr.com/7538/16054668540_de09256e84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956966"/>
            <a:ext cx="3312368" cy="220932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4139952" y="4725144"/>
            <a:ext cx="504056"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2270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8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640"/>
            <a:ext cx="6048672" cy="936103"/>
          </a:xfrm>
        </p:spPr>
        <p:txBody>
          <a:bodyPr>
            <a:normAutofit/>
          </a:bodyPr>
          <a:lstStyle/>
          <a:p>
            <a:r>
              <a:rPr lang="zh-CN" altLang="en-US" sz="3600" b="1" dirty="0" smtClean="0">
                <a:latin typeface="黑体" pitchFamily="49" charset="-122"/>
                <a:ea typeface="黑体" pitchFamily="49" charset="-122"/>
              </a:rPr>
              <a:t>保护高质量的种子收集</a:t>
            </a:r>
            <a:endParaRPr lang="en-GB" sz="3600" b="1" dirty="0">
              <a:latin typeface="黑体" pitchFamily="49" charset="-122"/>
              <a:ea typeface="黑体" pitchFamily="49" charset="-122"/>
            </a:endParaRPr>
          </a:p>
        </p:txBody>
      </p:sp>
      <p:sp>
        <p:nvSpPr>
          <p:cNvPr id="3" name="Content Placeholder 2"/>
          <p:cNvSpPr>
            <a:spLocks noGrp="1"/>
          </p:cNvSpPr>
          <p:nvPr>
            <p:ph idx="1"/>
          </p:nvPr>
        </p:nvSpPr>
        <p:spPr/>
        <p:txBody>
          <a:bodyPr/>
          <a:lstStyle/>
          <a:p>
            <a:pPr marL="0" indent="0">
              <a:buNone/>
            </a:pPr>
            <a:r>
              <a:rPr lang="en-GB" dirty="0"/>
              <a:t> </a:t>
            </a:r>
          </a:p>
        </p:txBody>
      </p:sp>
      <p:graphicFrame>
        <p:nvGraphicFramePr>
          <p:cNvPr id="4" name="Diagram 3"/>
          <p:cNvGraphicFramePr/>
          <p:nvPr>
            <p:extLst>
              <p:ext uri="{D42A27DB-BD31-4B8C-83A1-F6EECF244321}">
                <p14:modId xmlns:p14="http://schemas.microsoft.com/office/powerpoint/2010/main" val="2167800529"/>
              </p:ext>
            </p:extLst>
          </p:nvPr>
        </p:nvGraphicFramePr>
        <p:xfrm>
          <a:off x="1187624" y="1700808"/>
          <a:ext cx="655272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96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260648"/>
            <a:ext cx="5400600" cy="864095"/>
          </a:xfrm>
        </p:spPr>
        <p:txBody>
          <a:bodyPr>
            <a:normAutofit/>
          </a:bodyPr>
          <a:lstStyle/>
          <a:p>
            <a:r>
              <a:rPr lang="zh-CN" altLang="en-US" sz="3600" b="1" dirty="0" smtClean="0">
                <a:latin typeface="黑体" pitchFamily="49" charset="-122"/>
                <a:ea typeface="黑体" pitchFamily="49" charset="-122"/>
              </a:rPr>
              <a:t>恢复</a:t>
            </a:r>
            <a:r>
              <a:rPr lang="en-US" altLang="zh-CN" sz="3600" b="1" dirty="0" smtClean="0">
                <a:latin typeface="黑体" pitchFamily="49" charset="-122"/>
                <a:ea typeface="黑体" pitchFamily="49" charset="-122"/>
              </a:rPr>
              <a:t>-</a:t>
            </a:r>
            <a:r>
              <a:rPr lang="zh-CN" altLang="en-US" sz="3600" b="1" dirty="0" smtClean="0">
                <a:latin typeface="黑体" pitchFamily="49" charset="-122"/>
                <a:ea typeface="黑体" pitchFamily="49" charset="-122"/>
              </a:rPr>
              <a:t>植物园</a:t>
            </a:r>
            <a:endParaRPr lang="en-GB" sz="3600" b="1" dirty="0">
              <a:latin typeface="黑体" pitchFamily="49" charset="-122"/>
              <a:ea typeface="黑体" pitchFamily="49" charset="-122"/>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4077072"/>
            <a:ext cx="2622665" cy="2344189"/>
          </a:xfrm>
          <a:prstGeom prst="rect">
            <a:avLst/>
          </a:prstGeom>
        </p:spPr>
      </p:pic>
      <p:pic>
        <p:nvPicPr>
          <p:cNvPr id="8" name="Picture 3" descr="I:\Ecological Restoration Alliance\ERA-China-0\Xishuangbanna-Tropical-Botanic-Gardens-ERA-Restoration_DSC82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861048"/>
            <a:ext cx="3679594" cy="24482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63437" y="1475630"/>
            <a:ext cx="6559914" cy="2308324"/>
          </a:xfrm>
          <a:prstGeom prst="rect">
            <a:avLst/>
          </a:prstGeom>
        </p:spPr>
        <p:txBody>
          <a:bodyPr wrap="square">
            <a:spAutoFit/>
          </a:bodyPr>
          <a:lstStyle/>
          <a:p>
            <a:pPr>
              <a:lnSpc>
                <a:spcPct val="150000"/>
              </a:lnSpc>
              <a:spcBef>
                <a:spcPct val="0"/>
              </a:spcBef>
            </a:pPr>
            <a:r>
              <a:rPr lang="zh-CN" altLang="en-US" sz="2400" b="1" dirty="0" smtClean="0">
                <a:solidFill>
                  <a:srgbClr val="00B050"/>
                </a:solidFill>
                <a:latin typeface="黑体" pitchFamily="49" charset="-122"/>
                <a:ea typeface="黑体" pitchFamily="49" charset="-122"/>
              </a:rPr>
              <a:t>中科院西双版纳热带植物园</a:t>
            </a:r>
            <a:r>
              <a:rPr lang="zh-CN" altLang="en-US" sz="2400" b="1" dirty="0" smtClean="0">
                <a:solidFill>
                  <a:srgbClr val="01655B"/>
                </a:solidFill>
                <a:latin typeface="黑体" pitchFamily="49" charset="-122"/>
                <a:ea typeface="黑体" pitchFamily="49" charset="-122"/>
              </a:rPr>
              <a:t>：</a:t>
            </a:r>
            <a:endParaRPr lang="en-GB" sz="2400" b="1" dirty="0">
              <a:solidFill>
                <a:srgbClr val="01655B"/>
              </a:solidFill>
              <a:latin typeface="黑体" pitchFamily="49" charset="-122"/>
              <a:ea typeface="黑体" pitchFamily="49" charset="-122"/>
            </a:endParaRPr>
          </a:p>
          <a:p>
            <a:pPr marL="285750" indent="-285750">
              <a:lnSpc>
                <a:spcPct val="150000"/>
              </a:lnSpc>
              <a:spcBef>
                <a:spcPct val="0"/>
              </a:spcBef>
              <a:buFontTx/>
              <a:buChar char="-"/>
            </a:pPr>
            <a:r>
              <a:rPr lang="zh-CN" altLang="en-US" sz="2400" dirty="0" smtClean="0">
                <a:solidFill>
                  <a:srgbClr val="01655B"/>
                </a:solidFill>
                <a:latin typeface="黑体" pitchFamily="49" charset="-122"/>
                <a:ea typeface="黑体" pitchFamily="49" charset="-122"/>
              </a:rPr>
              <a:t>恢复热带雨林剩余树种</a:t>
            </a:r>
            <a:endParaRPr lang="en-GB" sz="2400" dirty="0">
              <a:solidFill>
                <a:srgbClr val="01655B"/>
              </a:solidFill>
              <a:latin typeface="黑体" pitchFamily="49" charset="-122"/>
              <a:ea typeface="黑体" pitchFamily="49" charset="-122"/>
            </a:endParaRPr>
          </a:p>
          <a:p>
            <a:pPr>
              <a:lnSpc>
                <a:spcPct val="150000"/>
              </a:lnSpc>
              <a:buFontTx/>
              <a:buChar char="-"/>
            </a:pPr>
            <a:r>
              <a:rPr lang="en-GB" sz="2400" dirty="0">
                <a:solidFill>
                  <a:srgbClr val="01655B"/>
                </a:solidFill>
                <a:latin typeface="黑体" pitchFamily="49" charset="-122"/>
                <a:ea typeface="黑体" pitchFamily="49" charset="-122"/>
              </a:rPr>
              <a:t> </a:t>
            </a:r>
            <a:r>
              <a:rPr lang="zh-CN" altLang="en-US" sz="2400" dirty="0" smtClean="0">
                <a:solidFill>
                  <a:srgbClr val="01655B"/>
                </a:solidFill>
                <a:latin typeface="黑体" pitchFamily="49" charset="-122"/>
                <a:ea typeface="黑体" pitchFamily="49" charset="-122"/>
              </a:rPr>
              <a:t>野生植物因橡胶种植园而被清除</a:t>
            </a:r>
            <a:endParaRPr lang="en-GB" sz="2400" dirty="0">
              <a:solidFill>
                <a:srgbClr val="01655B"/>
              </a:solidFill>
              <a:latin typeface="黑体" pitchFamily="49" charset="-122"/>
              <a:ea typeface="黑体" pitchFamily="49" charset="-122"/>
            </a:endParaRPr>
          </a:p>
          <a:p>
            <a:pPr>
              <a:lnSpc>
                <a:spcPct val="150000"/>
              </a:lnSpc>
              <a:buFontTx/>
              <a:buChar char="-"/>
            </a:pPr>
            <a:r>
              <a:rPr lang="en-GB" sz="2400" dirty="0">
                <a:solidFill>
                  <a:srgbClr val="01655B"/>
                </a:solidFill>
                <a:latin typeface="黑体" pitchFamily="49" charset="-122"/>
                <a:ea typeface="黑体" pitchFamily="49" charset="-122"/>
              </a:rPr>
              <a:t> </a:t>
            </a:r>
            <a:r>
              <a:rPr lang="zh-CN" altLang="en-US" sz="2400" dirty="0" smtClean="0">
                <a:solidFill>
                  <a:srgbClr val="01655B"/>
                </a:solidFill>
                <a:latin typeface="黑体" pitchFamily="49" charset="-122"/>
                <a:ea typeface="黑体" pitchFamily="49" charset="-122"/>
              </a:rPr>
              <a:t>利用历史记录资料来确定哪些物种消失了</a:t>
            </a:r>
            <a:endParaRPr lang="en-GB" sz="2400" dirty="0">
              <a:solidFill>
                <a:srgbClr val="01655B"/>
              </a:solidFill>
              <a:latin typeface="黑体" pitchFamily="49" charset="-122"/>
              <a:ea typeface="黑体" pitchFamily="49" charset="-122"/>
            </a:endParaRPr>
          </a:p>
        </p:txBody>
      </p:sp>
    </p:spTree>
    <p:extLst>
      <p:ext uri="{BB962C8B-B14F-4D97-AF65-F5344CB8AC3E}">
        <p14:creationId xmlns:p14="http://schemas.microsoft.com/office/powerpoint/2010/main" val="1582420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4464496" cy="864095"/>
          </a:xfrm>
        </p:spPr>
        <p:txBody>
          <a:bodyPr>
            <a:normAutofit/>
          </a:bodyPr>
          <a:lstStyle/>
          <a:p>
            <a:r>
              <a:rPr lang="zh-CN" altLang="en-US" sz="3600" b="1" dirty="0" smtClean="0">
                <a:latin typeface="黑体" pitchFamily="49" charset="-122"/>
                <a:ea typeface="黑体" pitchFamily="49" charset="-122"/>
              </a:rPr>
              <a:t>萌 发</a:t>
            </a:r>
            <a:endParaRPr lang="en-GB" sz="3600" b="1" dirty="0">
              <a:latin typeface="黑体" pitchFamily="49" charset="-122"/>
              <a:ea typeface="黑体" pitchFamily="49" charset="-122"/>
            </a:endParaRPr>
          </a:p>
        </p:txBody>
      </p:sp>
      <p:sp>
        <p:nvSpPr>
          <p:cNvPr id="3" name="Content Placeholder 2"/>
          <p:cNvSpPr>
            <a:spLocks noGrp="1"/>
          </p:cNvSpPr>
          <p:nvPr>
            <p:ph idx="1"/>
          </p:nvPr>
        </p:nvSpPr>
        <p:spPr/>
        <p:txBody>
          <a:bodyPr>
            <a:normAutofit/>
          </a:bodyPr>
          <a:lstStyle/>
          <a:p>
            <a:pPr>
              <a:spcBef>
                <a:spcPts val="0"/>
              </a:spcBef>
            </a:pPr>
            <a:r>
              <a:rPr lang="zh-CN" altLang="en-US" sz="2800" dirty="0" smtClean="0">
                <a:solidFill>
                  <a:srgbClr val="175125"/>
                </a:solidFill>
                <a:latin typeface="黑体" pitchFamily="49" charset="-122"/>
                <a:ea typeface="黑体" pitchFamily="49" charset="-122"/>
              </a:rPr>
              <a:t>萌发的要求是因种而异的</a:t>
            </a:r>
            <a:endParaRPr lang="en-GB" sz="2800" dirty="0">
              <a:solidFill>
                <a:srgbClr val="175125"/>
              </a:solidFill>
              <a:latin typeface="黑体" pitchFamily="49" charset="-122"/>
              <a:ea typeface="黑体" pitchFamily="49" charset="-122"/>
            </a:endParaRPr>
          </a:p>
          <a:p>
            <a:pPr>
              <a:spcBef>
                <a:spcPts val="0"/>
              </a:spcBef>
            </a:pPr>
            <a:endParaRPr lang="en-GB" sz="2400" dirty="0">
              <a:latin typeface="黑体" pitchFamily="49" charset="-122"/>
              <a:ea typeface="黑体" pitchFamily="49" charset="-122"/>
            </a:endParaRPr>
          </a:p>
          <a:p>
            <a:pPr marL="0" indent="0" algn="ctr">
              <a:buNone/>
            </a:pPr>
            <a:endParaRPr lang="en-US" altLang="zh-CN" u="sng" dirty="0" smtClean="0">
              <a:solidFill>
                <a:srgbClr val="00B050"/>
              </a:solidFill>
              <a:latin typeface="黑体" pitchFamily="49" charset="-122"/>
              <a:ea typeface="黑体" pitchFamily="49" charset="-122"/>
            </a:endParaRPr>
          </a:p>
          <a:p>
            <a:pPr marL="0" indent="0" algn="ctr">
              <a:buNone/>
            </a:pPr>
            <a:r>
              <a:rPr lang="zh-CN" altLang="en-US" u="sng" dirty="0" smtClean="0">
                <a:solidFill>
                  <a:srgbClr val="00B050"/>
                </a:solidFill>
                <a:latin typeface="黑体" pitchFamily="49" charset="-122"/>
                <a:ea typeface="黑体" pitchFamily="49" charset="-122"/>
              </a:rPr>
              <a:t>考虑</a:t>
            </a:r>
            <a:endParaRPr lang="en-GB" u="sng" dirty="0">
              <a:solidFill>
                <a:srgbClr val="00B050"/>
              </a:solidFill>
              <a:latin typeface="黑体" pitchFamily="49" charset="-122"/>
              <a:ea typeface="黑体" pitchFamily="49" charset="-122"/>
            </a:endParaRPr>
          </a:p>
          <a:p>
            <a:pPr marL="0" indent="0">
              <a:buNone/>
            </a:pPr>
            <a:endParaRPr lang="en-GB" sz="2400" dirty="0" smtClean="0">
              <a:latin typeface="黑体" pitchFamily="49" charset="-122"/>
              <a:ea typeface="黑体" pitchFamily="49" charset="-122"/>
            </a:endParaRPr>
          </a:p>
          <a:p>
            <a:pPr marL="0" indent="0">
              <a:lnSpc>
                <a:spcPct val="150000"/>
              </a:lnSpc>
              <a:buNone/>
            </a:pPr>
            <a:r>
              <a:rPr lang="en-GB"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分类学</a:t>
            </a:r>
            <a:r>
              <a:rPr lang="en-GB" sz="2400" dirty="0" smtClean="0">
                <a:latin typeface="黑体" pitchFamily="49" charset="-122"/>
                <a:ea typeface="黑体" pitchFamily="49" charset="-122"/>
              </a:rPr>
              <a:t>                             - </a:t>
            </a:r>
            <a:r>
              <a:rPr lang="zh-CN" altLang="en-US" sz="2400" dirty="0" smtClean="0">
                <a:latin typeface="黑体" pitchFamily="49" charset="-122"/>
                <a:ea typeface="黑体" pitchFamily="49" charset="-122"/>
              </a:rPr>
              <a:t>生境</a:t>
            </a:r>
            <a:endParaRPr lang="en-GB" sz="2400" dirty="0">
              <a:latin typeface="黑体" pitchFamily="49" charset="-122"/>
              <a:ea typeface="黑体" pitchFamily="49" charset="-122"/>
            </a:endParaRPr>
          </a:p>
          <a:p>
            <a:pPr marL="0" indent="0">
              <a:lnSpc>
                <a:spcPct val="150000"/>
              </a:lnSpc>
              <a:buNone/>
            </a:pPr>
            <a:r>
              <a:rPr lang="en-GB"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植物的生活史</a:t>
            </a:r>
            <a:r>
              <a:rPr lang="en-GB" sz="2400" dirty="0" smtClean="0">
                <a:latin typeface="黑体" pitchFamily="49" charset="-122"/>
                <a:ea typeface="黑体" pitchFamily="49" charset="-122"/>
              </a:rPr>
              <a:t>                       - </a:t>
            </a:r>
            <a:r>
              <a:rPr lang="zh-CN" altLang="en-US" sz="2400" dirty="0" smtClean="0">
                <a:latin typeface="黑体" pitchFamily="49" charset="-122"/>
                <a:ea typeface="黑体" pitchFamily="49" charset="-122"/>
              </a:rPr>
              <a:t>气候</a:t>
            </a:r>
            <a:endParaRPr lang="en-GB" sz="2400" dirty="0">
              <a:latin typeface="黑体" pitchFamily="49" charset="-122"/>
              <a:ea typeface="黑体" pitchFamily="49" charset="-122"/>
            </a:endParaRPr>
          </a:p>
          <a:p>
            <a:pPr marL="0" indent="0">
              <a:lnSpc>
                <a:spcPct val="150000"/>
              </a:lnSpc>
              <a:buNone/>
            </a:pPr>
            <a:r>
              <a:rPr lang="en-GB"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休眠</a:t>
            </a:r>
            <a:endParaRPr lang="en-GB" sz="2400" dirty="0">
              <a:latin typeface="黑体" pitchFamily="49" charset="-122"/>
              <a:ea typeface="黑体" pitchFamily="49" charset="-122"/>
            </a:endParaRPr>
          </a:p>
          <a:p>
            <a:pPr marL="0" indent="0" algn="ctr">
              <a:spcBef>
                <a:spcPts val="0"/>
              </a:spcBef>
              <a:buNone/>
            </a:pPr>
            <a:endParaRPr lang="en-GB" sz="2400" u="sng" dirty="0">
              <a:latin typeface="黑体" pitchFamily="49" charset="-122"/>
              <a:ea typeface="黑体" pitchFamily="49" charset="-122"/>
            </a:endParaRPr>
          </a:p>
        </p:txBody>
      </p:sp>
    </p:spTree>
    <p:extLst>
      <p:ext uri="{BB962C8B-B14F-4D97-AF65-F5344CB8AC3E}">
        <p14:creationId xmlns:p14="http://schemas.microsoft.com/office/powerpoint/2010/main" val="243247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b="1" dirty="0" smtClean="0">
                <a:latin typeface="黑体" pitchFamily="49" charset="-122"/>
                <a:ea typeface="黑体" pitchFamily="49" charset="-122"/>
              </a:rPr>
              <a:t>分类学</a:t>
            </a:r>
            <a:endParaRPr lang="en-GB" sz="3600" b="1" dirty="0">
              <a:latin typeface="黑体" pitchFamily="49" charset="-122"/>
              <a:ea typeface="黑体" pitchFamily="49" charset="-122"/>
            </a:endParaRPr>
          </a:p>
        </p:txBody>
      </p:sp>
      <p:sp>
        <p:nvSpPr>
          <p:cNvPr id="3" name="Content Placeholder 2"/>
          <p:cNvSpPr>
            <a:spLocks noGrp="1"/>
          </p:cNvSpPr>
          <p:nvPr>
            <p:ph idx="1"/>
          </p:nvPr>
        </p:nvSpPr>
        <p:spPr/>
        <p:txBody>
          <a:bodyPr/>
          <a:lstStyle/>
          <a:p>
            <a:pPr marL="0" indent="0">
              <a:buNone/>
            </a:pPr>
            <a:endParaRPr lang="en-GB" dirty="0"/>
          </a:p>
        </p:txBody>
      </p:sp>
      <p:sp>
        <p:nvSpPr>
          <p:cNvPr id="4" name="TextBox 3"/>
          <p:cNvSpPr txBox="1"/>
          <p:nvPr/>
        </p:nvSpPr>
        <p:spPr>
          <a:xfrm>
            <a:off x="575549" y="3696511"/>
            <a:ext cx="3096344" cy="276999"/>
          </a:xfrm>
          <a:prstGeom prst="rect">
            <a:avLst/>
          </a:prstGeom>
          <a:noFill/>
        </p:spPr>
        <p:txBody>
          <a:bodyPr wrap="square" rtlCol="0">
            <a:spAutoFit/>
          </a:bodyPr>
          <a:lstStyle/>
          <a:p>
            <a:r>
              <a:rPr lang="en-GB" sz="1200" dirty="0">
                <a:hlinkClick r:id="rId2"/>
              </a:rPr>
              <a:t>http://data.kew.org/sid/</a:t>
            </a:r>
            <a:r>
              <a:rPr lang="en-GB" sz="1200" dirty="0"/>
              <a:t>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406" y="1628800"/>
            <a:ext cx="3443287" cy="270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95" t="36396" r="12092" b="4160"/>
          <a:stretch/>
        </p:blipFill>
        <p:spPr bwMode="auto">
          <a:xfrm>
            <a:off x="545400" y="1628800"/>
            <a:ext cx="3356044" cy="206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785441" y="2852936"/>
            <a:ext cx="37420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4797152"/>
            <a:ext cx="414811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5796136" y="4381176"/>
            <a:ext cx="0" cy="3439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11560" y="4509120"/>
            <a:ext cx="3025868" cy="923330"/>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如果出现的信息并非关于你所感兴趣的物种，那就查询关系最近的物种</a:t>
            </a:r>
            <a:endParaRPr lang="en-GB" dirty="0">
              <a:solidFill>
                <a:srgbClr val="175125"/>
              </a:solidFill>
              <a:latin typeface="黑体" pitchFamily="49" charset="-122"/>
              <a:ea typeface="黑体" pitchFamily="49" charset="-122"/>
            </a:endParaRPr>
          </a:p>
        </p:txBody>
      </p:sp>
      <p:sp>
        <p:nvSpPr>
          <p:cNvPr id="5" name="Oval 4"/>
          <p:cNvSpPr/>
          <p:nvPr/>
        </p:nvSpPr>
        <p:spPr>
          <a:xfrm>
            <a:off x="5652120" y="4221088"/>
            <a:ext cx="288032" cy="117574"/>
          </a:xfrm>
          <a:prstGeom prst="ellipse">
            <a:avLst/>
          </a:prstGeom>
          <a:solidFill>
            <a:schemeClr val="bg1">
              <a:alpha val="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7933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4032448" cy="1196752"/>
          </a:xfrm>
        </p:spPr>
        <p:txBody>
          <a:bodyPr>
            <a:normAutofit/>
          </a:bodyPr>
          <a:lstStyle/>
          <a:p>
            <a:r>
              <a:rPr lang="zh-CN" altLang="en-US" sz="3600" b="1" dirty="0" smtClean="0">
                <a:latin typeface="黑体" pitchFamily="49" charset="-122"/>
                <a:ea typeface="黑体" pitchFamily="49" charset="-122"/>
              </a:rPr>
              <a:t>生境类型</a:t>
            </a:r>
            <a:endParaRPr lang="en-GB" sz="3600" b="1" dirty="0">
              <a:latin typeface="黑体" pitchFamily="49" charset="-122"/>
              <a:ea typeface="黑体" pitchFamily="49" charset="-122"/>
            </a:endParaRPr>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0536" y="2060414"/>
            <a:ext cx="213831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19872" y="1628800"/>
            <a:ext cx="237626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175125"/>
              </a:solidFill>
              <a:latin typeface="黑体" pitchFamily="49" charset="-122"/>
              <a:ea typeface="黑体" pitchFamily="49" charset="-122"/>
            </a:endParaRPr>
          </a:p>
        </p:txBody>
      </p:sp>
      <p:sp>
        <p:nvSpPr>
          <p:cNvPr id="6" name="TextBox 5"/>
          <p:cNvSpPr txBox="1"/>
          <p:nvPr/>
        </p:nvSpPr>
        <p:spPr>
          <a:xfrm>
            <a:off x="971600" y="1700808"/>
            <a:ext cx="187220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水生环境</a:t>
            </a:r>
            <a:endParaRPr lang="en-GB" dirty="0">
              <a:solidFill>
                <a:srgbClr val="175125"/>
              </a:solidFill>
              <a:latin typeface="黑体" pitchFamily="49" charset="-122"/>
              <a:ea typeface="黑体" pitchFamily="49" charset="-122"/>
            </a:endParaRPr>
          </a:p>
        </p:txBody>
      </p:sp>
      <p:sp>
        <p:nvSpPr>
          <p:cNvPr id="7" name="Rectangle 6"/>
          <p:cNvSpPr/>
          <p:nvPr/>
        </p:nvSpPr>
        <p:spPr>
          <a:xfrm>
            <a:off x="611560" y="1628800"/>
            <a:ext cx="2376264"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175125"/>
              </a:solidFill>
              <a:latin typeface="黑体" pitchFamily="49" charset="-122"/>
              <a:ea typeface="黑体" pitchFamily="49" charset="-122"/>
            </a:endParaRPr>
          </a:p>
        </p:txBody>
      </p:sp>
      <p:sp>
        <p:nvSpPr>
          <p:cNvPr id="8" name="TextBox 7"/>
          <p:cNvSpPr txBox="1"/>
          <p:nvPr/>
        </p:nvSpPr>
        <p:spPr>
          <a:xfrm>
            <a:off x="3995936" y="1628800"/>
            <a:ext cx="86409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沙地</a:t>
            </a:r>
            <a:endParaRPr lang="en-GB" dirty="0">
              <a:solidFill>
                <a:srgbClr val="175125"/>
              </a:solidFill>
              <a:latin typeface="黑体" pitchFamily="49" charset="-122"/>
              <a:ea typeface="黑体" pitchFamily="49" charset="-122"/>
            </a:endParaRPr>
          </a:p>
        </p:txBody>
      </p:sp>
      <p:sp>
        <p:nvSpPr>
          <p:cNvPr id="9" name="AutoShape 2" descr="Image result for dune pl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175125"/>
              </a:solidFill>
              <a:latin typeface="黑体" pitchFamily="49" charset="-122"/>
              <a:ea typeface="黑体" pitchFamily="49" charset="-122"/>
            </a:endParaRPr>
          </a:p>
        </p:txBody>
      </p:sp>
      <p:sp>
        <p:nvSpPr>
          <p:cNvPr id="10" name="AutoShape 4" descr="Image result for dune pla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175125"/>
              </a:solidFill>
              <a:latin typeface="黑体" pitchFamily="49" charset="-122"/>
              <a:ea typeface="黑体" pitchFamily="49" charset="-122"/>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060414"/>
            <a:ext cx="2088232" cy="156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184776" y="1628800"/>
            <a:ext cx="2520280"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175125"/>
              </a:solidFill>
              <a:latin typeface="黑体" pitchFamily="49" charset="-122"/>
              <a:ea typeface="黑体" pitchFamily="49" charset="-122"/>
            </a:endParaRPr>
          </a:p>
        </p:txBody>
      </p:sp>
      <p:sp>
        <p:nvSpPr>
          <p:cNvPr id="13" name="TextBox 12"/>
          <p:cNvSpPr txBox="1"/>
          <p:nvPr/>
        </p:nvSpPr>
        <p:spPr>
          <a:xfrm>
            <a:off x="6732240" y="1628800"/>
            <a:ext cx="143981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温带森林</a:t>
            </a:r>
            <a:endParaRPr lang="en-GB" dirty="0">
              <a:solidFill>
                <a:srgbClr val="175125"/>
              </a:solidFill>
              <a:latin typeface="黑体" pitchFamily="49" charset="-122"/>
              <a:ea typeface="黑体" pitchFamily="49" charset="-122"/>
            </a:endParaRPr>
          </a:p>
        </p:txBody>
      </p:sp>
      <p:sp>
        <p:nvSpPr>
          <p:cNvPr id="14" name="Rectangle 13"/>
          <p:cNvSpPr/>
          <p:nvPr/>
        </p:nvSpPr>
        <p:spPr>
          <a:xfrm>
            <a:off x="1799692" y="4221088"/>
            <a:ext cx="2412268"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175125"/>
              </a:solidFill>
              <a:latin typeface="黑体" pitchFamily="49" charset="-122"/>
              <a:ea typeface="黑体" pitchFamily="49" charset="-122"/>
            </a:endParaRPr>
          </a:p>
        </p:txBody>
      </p:sp>
      <p:sp>
        <p:nvSpPr>
          <p:cNvPr id="15" name="TextBox 14"/>
          <p:cNvSpPr txBox="1"/>
          <p:nvPr/>
        </p:nvSpPr>
        <p:spPr>
          <a:xfrm>
            <a:off x="5436096" y="4221088"/>
            <a:ext cx="1080120"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草原</a:t>
            </a:r>
            <a:endParaRPr lang="en-GB" dirty="0">
              <a:solidFill>
                <a:srgbClr val="175125"/>
              </a:solidFill>
              <a:latin typeface="黑体" pitchFamily="49" charset="-122"/>
              <a:ea typeface="黑体" pitchFamily="49" charset="-122"/>
            </a:endParaRPr>
          </a:p>
        </p:txBody>
      </p:sp>
      <p:pic>
        <p:nvPicPr>
          <p:cNvPr id="3079" name="Picture 7" descr="https://encrypted-tbn2.gstatic.com/images?q=tbn:ANd9GcRAZLQM20tbhD1KVrKZxWhdYhGfjMPboHH7k8fiLhH3NDLkF4z0U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548" b="32795"/>
          <a:stretch/>
        </p:blipFill>
        <p:spPr bwMode="auto">
          <a:xfrm>
            <a:off x="6300191" y="2074551"/>
            <a:ext cx="2200141" cy="1550021"/>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Image result for tropical fore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02" r="5575"/>
          <a:stretch/>
        </p:blipFill>
        <p:spPr bwMode="auto">
          <a:xfrm>
            <a:off x="1979712" y="4641793"/>
            <a:ext cx="2020870" cy="17527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824028" y="4221088"/>
            <a:ext cx="2412268"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solidFill>
                <a:srgbClr val="175125"/>
              </a:solidFill>
              <a:latin typeface="黑体" pitchFamily="49" charset="-122"/>
              <a:ea typeface="黑体" pitchFamily="49" charset="-122"/>
            </a:endParaRPr>
          </a:p>
        </p:txBody>
      </p:sp>
      <p:sp>
        <p:nvSpPr>
          <p:cNvPr id="19" name="TextBox 18"/>
          <p:cNvSpPr txBox="1"/>
          <p:nvPr/>
        </p:nvSpPr>
        <p:spPr>
          <a:xfrm>
            <a:off x="2339752" y="4221088"/>
            <a:ext cx="1368152"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热带雨林</a:t>
            </a:r>
            <a:endParaRPr lang="en-GB" dirty="0">
              <a:solidFill>
                <a:srgbClr val="175125"/>
              </a:solidFill>
              <a:latin typeface="黑体" pitchFamily="49" charset="-122"/>
              <a:ea typeface="黑体" pitchFamily="49" charset="-122"/>
            </a:endParaRPr>
          </a:p>
        </p:txBody>
      </p:sp>
      <p:sp>
        <p:nvSpPr>
          <p:cNvPr id="11" name="AutoShape 11" descr="Image result for african grassla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175125"/>
              </a:solidFill>
              <a:latin typeface="黑体" pitchFamily="49" charset="-122"/>
              <a:ea typeface="黑体" pitchFamily="49" charset="-122"/>
            </a:endParaRPr>
          </a:p>
        </p:txBody>
      </p:sp>
      <p:pic>
        <p:nvPicPr>
          <p:cNvPr id="3084"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724" t="538" b="-538"/>
          <a:stretch/>
        </p:blipFill>
        <p:spPr bwMode="auto">
          <a:xfrm>
            <a:off x="4940723" y="4661033"/>
            <a:ext cx="222356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307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0"/>
            <a:ext cx="4104456" cy="1196751"/>
          </a:xfrm>
        </p:spPr>
        <p:txBody>
          <a:bodyPr>
            <a:normAutofit/>
          </a:bodyPr>
          <a:lstStyle/>
          <a:p>
            <a:r>
              <a:rPr lang="zh-CN" altLang="en-US" sz="3600" b="1" dirty="0" smtClean="0">
                <a:latin typeface="黑体" pitchFamily="49" charset="-122"/>
                <a:ea typeface="黑体" pitchFamily="49" charset="-122"/>
              </a:rPr>
              <a:t>生活史</a:t>
            </a:r>
            <a:endParaRPr lang="en-GB" sz="3600" b="1" dirty="0">
              <a:latin typeface="黑体" pitchFamily="49" charset="-122"/>
              <a:ea typeface="黑体" pitchFamily="49" charset="-122"/>
            </a:endParaRPr>
          </a:p>
        </p:txBody>
      </p:sp>
      <p:pic>
        <p:nvPicPr>
          <p:cNvPr id="2052"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204864"/>
            <a:ext cx="3528392" cy="1122972"/>
          </a:xfrm>
          <a:prstGeom prst="rect">
            <a:avLst/>
          </a:prstGeom>
          <a:noFill/>
          <a:ln w="9525">
            <a:solidFill>
              <a:schemeClr val="tx1">
                <a:alpha val="91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2566" y="2653369"/>
            <a:ext cx="3781028" cy="1534330"/>
          </a:xfrm>
          <a:prstGeom prst="rect">
            <a:avLst/>
          </a:prstGeom>
          <a:noFill/>
          <a:ln w="9525">
            <a:solidFill>
              <a:schemeClr val="tx1">
                <a:alpha val="93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1116"/>
          <a:stretch/>
        </p:blipFill>
        <p:spPr bwMode="auto">
          <a:xfrm>
            <a:off x="4211960" y="3196149"/>
            <a:ext cx="3977530" cy="1185781"/>
          </a:xfrm>
          <a:prstGeom prst="rect">
            <a:avLst/>
          </a:prstGeom>
          <a:noFill/>
          <a:ln w="9525">
            <a:solidFill>
              <a:schemeClr val="tx1">
                <a:alpha val="94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4836" y="3643286"/>
            <a:ext cx="3794654" cy="792088"/>
          </a:xfrm>
          <a:prstGeom prst="rect">
            <a:avLst/>
          </a:prstGeom>
          <a:noFill/>
          <a:ln w="9525">
            <a:solidFill>
              <a:schemeClr val="tx1">
                <a:alpha val="91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187624" y="1412776"/>
            <a:ext cx="1008112" cy="400110"/>
          </a:xfrm>
          <a:prstGeom prst="rect">
            <a:avLst/>
          </a:prstGeom>
          <a:noFill/>
        </p:spPr>
        <p:txBody>
          <a:bodyPr wrap="square" rtlCol="0">
            <a:spAutoFit/>
          </a:bodyPr>
          <a:lstStyle/>
          <a:p>
            <a:r>
              <a:rPr lang="zh-CN" altLang="en-US" sz="2000" b="1" dirty="0" smtClean="0">
                <a:solidFill>
                  <a:srgbClr val="175125"/>
                </a:solidFill>
                <a:latin typeface="黑体" pitchFamily="49" charset="-122"/>
                <a:ea typeface="黑体" pitchFamily="49" charset="-122"/>
              </a:rPr>
              <a:t>书籍</a:t>
            </a:r>
            <a:endParaRPr lang="en-GB" sz="2000" b="1" dirty="0">
              <a:solidFill>
                <a:srgbClr val="175125"/>
              </a:solidFill>
              <a:latin typeface="黑体" pitchFamily="49" charset="-122"/>
              <a:ea typeface="黑体" pitchFamily="49" charset="-122"/>
            </a:endParaRPr>
          </a:p>
        </p:txBody>
      </p:sp>
      <p:sp>
        <p:nvSpPr>
          <p:cNvPr id="11" name="TextBox 10"/>
          <p:cNvSpPr txBox="1"/>
          <p:nvPr/>
        </p:nvSpPr>
        <p:spPr>
          <a:xfrm>
            <a:off x="5148064" y="1556792"/>
            <a:ext cx="1692188" cy="400110"/>
          </a:xfrm>
          <a:prstGeom prst="rect">
            <a:avLst/>
          </a:prstGeom>
          <a:noFill/>
        </p:spPr>
        <p:txBody>
          <a:bodyPr wrap="square" rtlCol="0">
            <a:spAutoFit/>
          </a:bodyPr>
          <a:lstStyle/>
          <a:p>
            <a:r>
              <a:rPr lang="zh-CN" altLang="en-US" sz="2000" b="1" dirty="0" smtClean="0">
                <a:solidFill>
                  <a:srgbClr val="175125"/>
                </a:solidFill>
                <a:latin typeface="黑体" pitchFamily="49" charset="-122"/>
                <a:ea typeface="黑体" pitchFamily="49" charset="-122"/>
              </a:rPr>
              <a:t>文献期刊</a:t>
            </a:r>
            <a:endParaRPr lang="en-GB" sz="2000" b="1" dirty="0">
              <a:solidFill>
                <a:srgbClr val="175125"/>
              </a:solidFill>
              <a:latin typeface="黑体" pitchFamily="49" charset="-122"/>
              <a:ea typeface="黑体" pitchFamily="49" charset="-122"/>
            </a:endParaRPr>
          </a:p>
        </p:txBody>
      </p:sp>
      <p:pic>
        <p:nvPicPr>
          <p:cNvPr id="2056"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693"/>
          <a:stretch/>
        </p:blipFill>
        <p:spPr bwMode="auto">
          <a:xfrm>
            <a:off x="4679237" y="4039330"/>
            <a:ext cx="3995081" cy="688710"/>
          </a:xfrm>
          <a:prstGeom prst="rect">
            <a:avLst/>
          </a:prstGeom>
          <a:noFill/>
          <a:ln w="9525">
            <a:solidFill>
              <a:schemeClr val="tx1">
                <a:alpha val="91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4509120"/>
            <a:ext cx="4128693" cy="785963"/>
          </a:xfrm>
          <a:prstGeom prst="rect">
            <a:avLst/>
          </a:prstGeom>
          <a:noFill/>
          <a:ln w="9525">
            <a:solidFill>
              <a:schemeClr val="tx1">
                <a:alpha val="94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884" y="2132856"/>
            <a:ext cx="2285084" cy="345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4" y="3212976"/>
            <a:ext cx="235356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36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zh-CN" altLang="en-US" sz="2400" b="1" dirty="0" smtClean="0">
                <a:solidFill>
                  <a:srgbClr val="00B050"/>
                </a:solidFill>
                <a:latin typeface="黑体" pitchFamily="49" charset="-122"/>
                <a:ea typeface="黑体" pitchFamily="49" charset="-122"/>
              </a:rPr>
              <a:t>在自然生境中的生活史是怎样的呢？</a:t>
            </a:r>
            <a:endParaRPr lang="en-GB" sz="2400" b="1" dirty="0">
              <a:solidFill>
                <a:srgbClr val="00B050"/>
              </a:solidFill>
              <a:latin typeface="黑体" pitchFamily="49" charset="-122"/>
              <a:ea typeface="黑体" pitchFamily="49" charset="-122"/>
            </a:endParaRPr>
          </a:p>
        </p:txBody>
      </p:sp>
      <p:pic>
        <p:nvPicPr>
          <p:cNvPr id="6" name="Picture 5" descr="http://ww2.valdosta.edu/~ckbeck/lifecycle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132856"/>
            <a:ext cx="4594400" cy="4237612"/>
          </a:xfrm>
          <a:prstGeom prst="rect">
            <a:avLst/>
          </a:prstGeom>
          <a:noFill/>
          <a:ln>
            <a:noFill/>
          </a:ln>
        </p:spPr>
      </p:pic>
      <p:sp>
        <p:nvSpPr>
          <p:cNvPr id="5" name="Oval 4"/>
          <p:cNvSpPr/>
          <p:nvPr/>
        </p:nvSpPr>
        <p:spPr>
          <a:xfrm>
            <a:off x="5004048" y="2118673"/>
            <a:ext cx="792088" cy="792088"/>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sp>
        <p:nvSpPr>
          <p:cNvPr id="8" name="Oval 7"/>
          <p:cNvSpPr/>
          <p:nvPr/>
        </p:nvSpPr>
        <p:spPr>
          <a:xfrm>
            <a:off x="2267744" y="3933056"/>
            <a:ext cx="1440160" cy="108012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75125"/>
              </a:solidFill>
              <a:latin typeface="黑体" pitchFamily="49" charset="-122"/>
              <a:ea typeface="黑体" pitchFamily="49" charset="-122"/>
            </a:endParaRPr>
          </a:p>
        </p:txBody>
      </p:sp>
      <p:cxnSp>
        <p:nvCxnSpPr>
          <p:cNvPr id="9" name="Straight Arrow Connector 8"/>
          <p:cNvCxnSpPr/>
          <p:nvPr/>
        </p:nvCxnSpPr>
        <p:spPr>
          <a:xfrm>
            <a:off x="1547664" y="4365104"/>
            <a:ext cx="57606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5536" y="3933056"/>
            <a:ext cx="1152128" cy="923330"/>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这是什么时候发生的？</a:t>
            </a:r>
            <a:endParaRPr lang="en-GB" dirty="0">
              <a:solidFill>
                <a:srgbClr val="175125"/>
              </a:solidFill>
              <a:latin typeface="黑体" pitchFamily="49" charset="-122"/>
              <a:ea typeface="黑体" pitchFamily="49" charset="-122"/>
            </a:endParaRPr>
          </a:p>
        </p:txBody>
      </p:sp>
      <p:cxnSp>
        <p:nvCxnSpPr>
          <p:cNvPr id="13" name="Straight Arrow Connector 12"/>
          <p:cNvCxnSpPr/>
          <p:nvPr/>
        </p:nvCxnSpPr>
        <p:spPr>
          <a:xfrm flipH="1">
            <a:off x="5940152" y="2348880"/>
            <a:ext cx="6396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2240" y="2118673"/>
            <a:ext cx="1152128" cy="923330"/>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这是什么时候发生的？</a:t>
            </a:r>
            <a:endParaRPr lang="en-GB" dirty="0">
              <a:solidFill>
                <a:srgbClr val="175125"/>
              </a:solidFill>
              <a:latin typeface="黑体" pitchFamily="49" charset="-122"/>
              <a:ea typeface="黑体" pitchFamily="49" charset="-122"/>
            </a:endParaRPr>
          </a:p>
        </p:txBody>
      </p:sp>
      <p:sp>
        <p:nvSpPr>
          <p:cNvPr id="12" name="TextBox 14"/>
          <p:cNvSpPr txBox="1"/>
          <p:nvPr/>
        </p:nvSpPr>
        <p:spPr>
          <a:xfrm>
            <a:off x="4628538" y="2811170"/>
            <a:ext cx="1152128" cy="369332"/>
          </a:xfrm>
          <a:prstGeom prst="rect">
            <a:avLst/>
          </a:prstGeom>
          <a:noFill/>
        </p:spPr>
        <p:txBody>
          <a:bodyPr wrap="square" rtlCol="0">
            <a:spAutoFit/>
          </a:bodyPr>
          <a:lstStyle/>
          <a:p>
            <a:r>
              <a:rPr lang="zh-CN" altLang="en-US" dirty="0">
                <a:solidFill>
                  <a:srgbClr val="175125"/>
                </a:solidFill>
                <a:latin typeface="黑体" pitchFamily="49" charset="-122"/>
                <a:ea typeface="黑体" pitchFamily="49" charset="-122"/>
              </a:rPr>
              <a:t>种子萌发</a:t>
            </a:r>
            <a:endParaRPr lang="en-GB" dirty="0" smtClean="0">
              <a:solidFill>
                <a:srgbClr val="175125"/>
              </a:solidFill>
              <a:latin typeface="黑体" pitchFamily="49" charset="-122"/>
              <a:ea typeface="黑体" pitchFamily="49" charset="-122"/>
            </a:endParaRPr>
          </a:p>
        </p:txBody>
      </p:sp>
      <p:sp>
        <p:nvSpPr>
          <p:cNvPr id="17" name="TextBox 14"/>
          <p:cNvSpPr txBox="1"/>
          <p:nvPr/>
        </p:nvSpPr>
        <p:spPr>
          <a:xfrm>
            <a:off x="5409902" y="3858816"/>
            <a:ext cx="1152128" cy="369332"/>
          </a:xfrm>
          <a:prstGeom prst="rect">
            <a:avLst/>
          </a:prstGeom>
          <a:noFill/>
        </p:spPr>
        <p:txBody>
          <a:bodyPr wrap="square" rtlCol="0">
            <a:spAutoFit/>
          </a:bodyPr>
          <a:lstStyle/>
          <a:p>
            <a:r>
              <a:rPr lang="zh-CN" altLang="en-US" dirty="0">
                <a:solidFill>
                  <a:srgbClr val="175125"/>
                </a:solidFill>
                <a:latin typeface="黑体" pitchFamily="49" charset="-122"/>
                <a:ea typeface="黑体" pitchFamily="49" charset="-122"/>
              </a:rPr>
              <a:t>植株生长</a:t>
            </a:r>
            <a:endParaRPr lang="en-GB" dirty="0" smtClean="0">
              <a:solidFill>
                <a:srgbClr val="175125"/>
              </a:solidFill>
              <a:latin typeface="黑体" pitchFamily="49" charset="-122"/>
              <a:ea typeface="黑体" pitchFamily="49" charset="-122"/>
            </a:endParaRPr>
          </a:p>
        </p:txBody>
      </p:sp>
      <p:sp>
        <p:nvSpPr>
          <p:cNvPr id="18" name="TextBox 14"/>
          <p:cNvSpPr txBox="1"/>
          <p:nvPr/>
        </p:nvSpPr>
        <p:spPr>
          <a:xfrm>
            <a:off x="5107868" y="5013176"/>
            <a:ext cx="115212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a:t>
            </a:r>
            <a:r>
              <a:rPr lang="zh-CN" altLang="en-US" dirty="0">
                <a:solidFill>
                  <a:srgbClr val="175125"/>
                </a:solidFill>
                <a:latin typeface="黑体" pitchFamily="49" charset="-122"/>
                <a:ea typeface="黑体" pitchFamily="49" charset="-122"/>
              </a:rPr>
              <a:t>开花</a:t>
            </a:r>
            <a:endParaRPr lang="en-GB" dirty="0" smtClean="0">
              <a:solidFill>
                <a:srgbClr val="175125"/>
              </a:solidFill>
              <a:latin typeface="黑体" pitchFamily="49" charset="-122"/>
              <a:ea typeface="黑体" pitchFamily="49" charset="-122"/>
            </a:endParaRPr>
          </a:p>
        </p:txBody>
      </p:sp>
      <p:sp>
        <p:nvSpPr>
          <p:cNvPr id="21" name="TextBox 14"/>
          <p:cNvSpPr txBox="1"/>
          <p:nvPr/>
        </p:nvSpPr>
        <p:spPr>
          <a:xfrm>
            <a:off x="3476410" y="5444108"/>
            <a:ext cx="115212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a:t>
            </a:r>
            <a:r>
              <a:rPr lang="zh-CN" altLang="en-US" dirty="0">
                <a:solidFill>
                  <a:srgbClr val="175125"/>
                </a:solidFill>
                <a:latin typeface="黑体" pitchFamily="49" charset="-122"/>
                <a:ea typeface="黑体" pitchFamily="49" charset="-122"/>
              </a:rPr>
              <a:t>结果</a:t>
            </a:r>
            <a:endParaRPr lang="en-GB" dirty="0" smtClean="0">
              <a:solidFill>
                <a:srgbClr val="175125"/>
              </a:solidFill>
              <a:latin typeface="黑体" pitchFamily="49" charset="-122"/>
              <a:ea typeface="黑体" pitchFamily="49" charset="-122"/>
            </a:endParaRPr>
          </a:p>
        </p:txBody>
      </p:sp>
      <p:sp>
        <p:nvSpPr>
          <p:cNvPr id="22" name="TextBox 14"/>
          <p:cNvSpPr txBox="1"/>
          <p:nvPr/>
        </p:nvSpPr>
        <p:spPr>
          <a:xfrm>
            <a:off x="3131840" y="4365104"/>
            <a:ext cx="1687996"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植株散播种子</a:t>
            </a:r>
            <a:endParaRPr lang="en-GB" dirty="0" smtClean="0">
              <a:solidFill>
                <a:srgbClr val="175125"/>
              </a:solidFill>
              <a:latin typeface="黑体" pitchFamily="49" charset="-122"/>
              <a:ea typeface="黑体" pitchFamily="49" charset="-122"/>
            </a:endParaRPr>
          </a:p>
        </p:txBody>
      </p:sp>
      <p:sp>
        <p:nvSpPr>
          <p:cNvPr id="29" name="TextBox 14"/>
          <p:cNvSpPr txBox="1"/>
          <p:nvPr/>
        </p:nvSpPr>
        <p:spPr>
          <a:xfrm>
            <a:off x="3203848" y="3180502"/>
            <a:ext cx="1152128" cy="369332"/>
          </a:xfrm>
          <a:prstGeom prst="rect">
            <a:avLst/>
          </a:prstGeom>
          <a:noFill/>
        </p:spPr>
        <p:txBody>
          <a:bodyPr wrap="square" rtlCol="0">
            <a:spAutoFit/>
          </a:bodyPr>
          <a:lstStyle/>
          <a:p>
            <a:r>
              <a:rPr lang="zh-CN" altLang="en-US" dirty="0" smtClean="0">
                <a:solidFill>
                  <a:srgbClr val="175125"/>
                </a:solidFill>
                <a:latin typeface="黑体" pitchFamily="49" charset="-122"/>
                <a:ea typeface="黑体" pitchFamily="49" charset="-122"/>
              </a:rPr>
              <a:t>植株</a:t>
            </a:r>
            <a:r>
              <a:rPr lang="zh-CN" altLang="en-US" dirty="0">
                <a:solidFill>
                  <a:srgbClr val="175125"/>
                </a:solidFill>
                <a:latin typeface="黑体" pitchFamily="49" charset="-122"/>
                <a:ea typeface="黑体" pitchFamily="49" charset="-122"/>
              </a:rPr>
              <a:t>死亡</a:t>
            </a:r>
            <a:endParaRPr lang="en-GB" dirty="0" smtClean="0">
              <a:solidFill>
                <a:srgbClr val="175125"/>
              </a:solidFill>
              <a:latin typeface="黑体" pitchFamily="49" charset="-122"/>
              <a:ea typeface="黑体" pitchFamily="49" charset="-122"/>
            </a:endParaRPr>
          </a:p>
        </p:txBody>
      </p:sp>
      <p:sp>
        <p:nvSpPr>
          <p:cNvPr id="20" name="Title 1"/>
          <p:cNvSpPr>
            <a:spLocks noGrp="1"/>
          </p:cNvSpPr>
          <p:nvPr>
            <p:ph type="title"/>
          </p:nvPr>
        </p:nvSpPr>
        <p:spPr>
          <a:xfrm>
            <a:off x="2555776" y="0"/>
            <a:ext cx="4104456" cy="1196751"/>
          </a:xfrm>
        </p:spPr>
        <p:txBody>
          <a:bodyPr>
            <a:normAutofit/>
          </a:bodyPr>
          <a:lstStyle/>
          <a:p>
            <a:r>
              <a:rPr lang="zh-CN" altLang="en-US" sz="3600" b="1" dirty="0" smtClean="0">
                <a:latin typeface="黑体" pitchFamily="49" charset="-122"/>
                <a:ea typeface="黑体" pitchFamily="49" charset="-122"/>
              </a:rPr>
              <a:t>生活史</a:t>
            </a:r>
            <a:endParaRPr lang="en-GB" sz="3600" b="1" dirty="0">
              <a:latin typeface="黑体" pitchFamily="49" charset="-122"/>
              <a:ea typeface="黑体" pitchFamily="49" charset="-122"/>
            </a:endParaRPr>
          </a:p>
        </p:txBody>
      </p:sp>
    </p:spTree>
    <p:extLst>
      <p:ext uri="{BB962C8B-B14F-4D97-AF65-F5344CB8AC3E}">
        <p14:creationId xmlns:p14="http://schemas.microsoft.com/office/powerpoint/2010/main" val="321609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GCI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BGCI Training Template</Template>
  <TotalTime>745</TotalTime>
  <Words>949</Words>
  <Application>Microsoft Office PowerPoint</Application>
  <PresentationFormat>On-screen Show (4:3)</PresentationFormat>
  <Paragraphs>134</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BGCI Training Template</vt:lpstr>
      <vt:lpstr> 模块5：萌发和休眠</vt:lpstr>
      <vt:lpstr>PowerPoint Presentation</vt:lpstr>
      <vt:lpstr>保护高质量的种子收集</vt:lpstr>
      <vt:lpstr>恢复-植物园</vt:lpstr>
      <vt:lpstr>萌 发</vt:lpstr>
      <vt:lpstr>分类学</vt:lpstr>
      <vt:lpstr>生境类型</vt:lpstr>
      <vt:lpstr>生活史</vt:lpstr>
      <vt:lpstr>生活史</vt:lpstr>
      <vt:lpstr>生活史</vt:lpstr>
      <vt:lpstr>气 候</vt:lpstr>
      <vt:lpstr>气 候</vt:lpstr>
      <vt:lpstr>休  眠</vt:lpstr>
      <vt:lpstr> </vt:lpstr>
      <vt:lpstr>內源休眠 </vt:lpstr>
      <vt:lpstr>休眠 – 植物分级</vt:lpstr>
      <vt:lpstr>在实验室和野外的萌发</vt:lpstr>
      <vt:lpstr>萌发-迁地</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1</dc:creator>
  <cp:lastModifiedBy>Katherine O'Donnell</cp:lastModifiedBy>
  <cp:revision>46</cp:revision>
  <dcterms:created xsi:type="dcterms:W3CDTF">2016-09-08T17:04:02Z</dcterms:created>
  <dcterms:modified xsi:type="dcterms:W3CDTF">2017-05-08T14:28:07Z</dcterms:modified>
</cp:coreProperties>
</file>