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2" r:id="rId3"/>
    <p:sldId id="273" r:id="rId4"/>
    <p:sldId id="27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74"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B2108-F57D-409C-B75F-CE57C653B9C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5271D446-4BB9-46F7-ADEA-1348F9A4B7F8}">
      <dgm:prSet phldrT="[Text]"/>
      <dgm:spPr/>
      <dgm:t>
        <a:bodyPr/>
        <a:lstStyle/>
        <a:p>
          <a:r>
            <a:rPr lang="en-GB" dirty="0"/>
            <a:t>Cleaning and drying</a:t>
          </a:r>
        </a:p>
      </dgm:t>
    </dgm:pt>
    <dgm:pt modelId="{6412CA82-8B1C-48B5-9EC8-E5FE48C2450B}" type="parTrans" cxnId="{D5D0FC4D-1C77-4F00-BDE2-55A1E51371AE}">
      <dgm:prSet/>
      <dgm:spPr/>
      <dgm:t>
        <a:bodyPr/>
        <a:lstStyle/>
        <a:p>
          <a:endParaRPr lang="en-GB"/>
        </a:p>
      </dgm:t>
    </dgm:pt>
    <dgm:pt modelId="{383EAF4B-0D7F-45AF-B8B5-76E0FD89607E}" type="sibTrans" cxnId="{D5D0FC4D-1C77-4F00-BDE2-55A1E51371AE}">
      <dgm:prSet/>
      <dgm:spPr/>
      <dgm:t>
        <a:bodyPr/>
        <a:lstStyle/>
        <a:p>
          <a:endParaRPr lang="en-GB"/>
        </a:p>
      </dgm:t>
    </dgm:pt>
    <dgm:pt modelId="{C83A4632-D771-429E-AB90-33495CFFE1C2}">
      <dgm:prSet phldrT="[Text]"/>
      <dgm:spPr/>
      <dgm:t>
        <a:bodyPr/>
        <a:lstStyle/>
        <a:p>
          <a:r>
            <a:rPr lang="en-GB" dirty="0"/>
            <a:t>Storage and longevity</a:t>
          </a:r>
        </a:p>
      </dgm:t>
    </dgm:pt>
    <dgm:pt modelId="{376BD8EE-BF2D-4BC0-965D-22DEAF12A060}" type="parTrans" cxnId="{2CDA83A7-398D-4DFD-971B-16C3AF309714}">
      <dgm:prSet/>
      <dgm:spPr/>
      <dgm:t>
        <a:bodyPr/>
        <a:lstStyle/>
        <a:p>
          <a:endParaRPr lang="en-GB"/>
        </a:p>
      </dgm:t>
    </dgm:pt>
    <dgm:pt modelId="{9F4C794A-92E2-4656-981F-A7EFA42B6A18}" type="sibTrans" cxnId="{2CDA83A7-398D-4DFD-971B-16C3AF309714}">
      <dgm:prSet/>
      <dgm:spPr/>
      <dgm:t>
        <a:bodyPr/>
        <a:lstStyle/>
        <a:p>
          <a:endParaRPr lang="en-GB"/>
        </a:p>
      </dgm:t>
    </dgm:pt>
    <dgm:pt modelId="{01BBD621-5645-4F3C-8620-671C9EA9EFDD}">
      <dgm:prSet phldrT="[Text]"/>
      <dgm:spPr/>
      <dgm:t>
        <a:bodyPr/>
        <a:lstStyle/>
        <a:p>
          <a:r>
            <a:rPr lang="en-GB" dirty="0"/>
            <a:t>Germination and dormancy</a:t>
          </a:r>
        </a:p>
      </dgm:t>
    </dgm:pt>
    <dgm:pt modelId="{172E96EA-C14F-4F16-847F-E9AD9278FB8B}" type="parTrans" cxnId="{DD17AB08-A07C-4214-AC13-8333B28E701E}">
      <dgm:prSet/>
      <dgm:spPr/>
      <dgm:t>
        <a:bodyPr/>
        <a:lstStyle/>
        <a:p>
          <a:endParaRPr lang="en-GB"/>
        </a:p>
      </dgm:t>
    </dgm:pt>
    <dgm:pt modelId="{8C8B7D7F-0624-42C5-8A69-51105B1C231B}" type="sibTrans" cxnId="{DD17AB08-A07C-4214-AC13-8333B28E701E}">
      <dgm:prSet/>
      <dgm:spPr/>
      <dgm:t>
        <a:bodyPr/>
        <a:lstStyle/>
        <a:p>
          <a:endParaRPr lang="en-GB"/>
        </a:p>
      </dgm:t>
    </dgm:pt>
    <dgm:pt modelId="{8628CFDD-3A84-4477-91F4-E72E5AF09B77}">
      <dgm:prSet phldrT="[Text]"/>
      <dgm:spPr/>
      <dgm:t>
        <a:bodyPr/>
        <a:lstStyle/>
        <a:p>
          <a:r>
            <a:rPr lang="en-GB" dirty="0"/>
            <a:t>Restoration</a:t>
          </a:r>
        </a:p>
      </dgm:t>
    </dgm:pt>
    <dgm:pt modelId="{D769D889-14D0-494A-B5A3-DF27133620FB}" type="parTrans" cxnId="{92D43383-FA9C-4527-92CF-6E454B41BB09}">
      <dgm:prSet/>
      <dgm:spPr/>
      <dgm:t>
        <a:bodyPr/>
        <a:lstStyle/>
        <a:p>
          <a:endParaRPr lang="en-GB"/>
        </a:p>
      </dgm:t>
    </dgm:pt>
    <dgm:pt modelId="{F9C8C30C-5B74-43F4-8263-6819C91D7E05}" type="sibTrans" cxnId="{92D43383-FA9C-4527-92CF-6E454B41BB09}">
      <dgm:prSet/>
      <dgm:spPr/>
      <dgm:t>
        <a:bodyPr/>
        <a:lstStyle/>
        <a:p>
          <a:endParaRPr lang="en-GB"/>
        </a:p>
      </dgm:t>
    </dgm:pt>
    <dgm:pt modelId="{A62C3AE4-3BF0-499E-BA26-1A7298FE08C6}">
      <dgm:prSet phldrT="[Text]"/>
      <dgm:spPr/>
      <dgm:t>
        <a:bodyPr/>
        <a:lstStyle/>
        <a:p>
          <a:r>
            <a:rPr lang="en-GB" dirty="0"/>
            <a:t>Collection in the wild</a:t>
          </a:r>
        </a:p>
      </dgm:t>
    </dgm:pt>
    <dgm:pt modelId="{420C4CCA-CF54-49D7-9D32-22C70E83614A}" type="parTrans" cxnId="{3ABB172A-67C2-405D-9350-DD087650E071}">
      <dgm:prSet/>
      <dgm:spPr/>
      <dgm:t>
        <a:bodyPr/>
        <a:lstStyle/>
        <a:p>
          <a:endParaRPr lang="en-GB"/>
        </a:p>
      </dgm:t>
    </dgm:pt>
    <dgm:pt modelId="{D30D3A26-C1F7-4C2E-B292-BB529EEFB530}" type="sibTrans" cxnId="{3ABB172A-67C2-405D-9350-DD087650E071}">
      <dgm:prSet/>
      <dgm:spPr/>
      <dgm:t>
        <a:bodyPr/>
        <a:lstStyle/>
        <a:p>
          <a:endParaRPr lang="en-GB"/>
        </a:p>
      </dgm:t>
    </dgm:pt>
    <dgm:pt modelId="{0A09D493-597C-490C-A219-131ADF693840}" type="pres">
      <dgm:prSet presAssocID="{B8EB2108-F57D-409C-B75F-CE57C653B9C8}" presName="cycle" presStyleCnt="0">
        <dgm:presLayoutVars>
          <dgm:dir/>
          <dgm:resizeHandles val="exact"/>
        </dgm:presLayoutVars>
      </dgm:prSet>
      <dgm:spPr/>
      <dgm:t>
        <a:bodyPr/>
        <a:lstStyle/>
        <a:p>
          <a:endParaRPr lang="en-GB"/>
        </a:p>
      </dgm:t>
    </dgm:pt>
    <dgm:pt modelId="{83898A63-2166-4D78-A451-A1D9CD854036}" type="pres">
      <dgm:prSet presAssocID="{5271D446-4BB9-46F7-ADEA-1348F9A4B7F8}" presName="dummy" presStyleCnt="0"/>
      <dgm:spPr/>
    </dgm:pt>
    <dgm:pt modelId="{A79A017B-5C44-4319-97D2-F3F6FF13852E}" type="pres">
      <dgm:prSet presAssocID="{5271D446-4BB9-46F7-ADEA-1348F9A4B7F8}" presName="node" presStyleLbl="revTx" presStyleIdx="0" presStyleCnt="5">
        <dgm:presLayoutVars>
          <dgm:bulletEnabled val="1"/>
        </dgm:presLayoutVars>
      </dgm:prSet>
      <dgm:spPr/>
      <dgm:t>
        <a:bodyPr/>
        <a:lstStyle/>
        <a:p>
          <a:endParaRPr lang="en-GB"/>
        </a:p>
      </dgm:t>
    </dgm:pt>
    <dgm:pt modelId="{5A5F4798-CC39-410F-9970-8BCD5D2BA17E}" type="pres">
      <dgm:prSet presAssocID="{383EAF4B-0D7F-45AF-B8B5-76E0FD89607E}" presName="sibTrans" presStyleLbl="node1" presStyleIdx="0" presStyleCnt="5"/>
      <dgm:spPr/>
      <dgm:t>
        <a:bodyPr/>
        <a:lstStyle/>
        <a:p>
          <a:endParaRPr lang="en-GB"/>
        </a:p>
      </dgm:t>
    </dgm:pt>
    <dgm:pt modelId="{30095AA2-7C18-4AB1-818B-E1C654F7AE36}" type="pres">
      <dgm:prSet presAssocID="{C83A4632-D771-429E-AB90-33495CFFE1C2}" presName="dummy" presStyleCnt="0"/>
      <dgm:spPr/>
    </dgm:pt>
    <dgm:pt modelId="{E6418254-EFC7-44DD-AD0F-2A0CA3C22163}" type="pres">
      <dgm:prSet presAssocID="{C83A4632-D771-429E-AB90-33495CFFE1C2}" presName="node" presStyleLbl="revTx" presStyleIdx="1" presStyleCnt="5">
        <dgm:presLayoutVars>
          <dgm:bulletEnabled val="1"/>
        </dgm:presLayoutVars>
      </dgm:prSet>
      <dgm:spPr/>
      <dgm:t>
        <a:bodyPr/>
        <a:lstStyle/>
        <a:p>
          <a:endParaRPr lang="en-GB"/>
        </a:p>
      </dgm:t>
    </dgm:pt>
    <dgm:pt modelId="{E996D5CC-73E7-4B23-92FC-3F6403C0AFAA}" type="pres">
      <dgm:prSet presAssocID="{9F4C794A-92E2-4656-981F-A7EFA42B6A18}" presName="sibTrans" presStyleLbl="node1" presStyleIdx="1" presStyleCnt="5" custLinFactNeighborX="2270" custLinFactNeighborY="-3408"/>
      <dgm:spPr/>
      <dgm:t>
        <a:bodyPr/>
        <a:lstStyle/>
        <a:p>
          <a:endParaRPr lang="en-GB"/>
        </a:p>
      </dgm:t>
    </dgm:pt>
    <dgm:pt modelId="{D452C879-6F67-44EB-8F25-1300E4C10866}" type="pres">
      <dgm:prSet presAssocID="{01BBD621-5645-4F3C-8620-671C9EA9EFDD}" presName="dummy" presStyleCnt="0"/>
      <dgm:spPr/>
    </dgm:pt>
    <dgm:pt modelId="{819078D4-40D4-4363-AEA9-5B0132206931}" type="pres">
      <dgm:prSet presAssocID="{01BBD621-5645-4F3C-8620-671C9EA9EFDD}" presName="node" presStyleLbl="revTx" presStyleIdx="2" presStyleCnt="5">
        <dgm:presLayoutVars>
          <dgm:bulletEnabled val="1"/>
        </dgm:presLayoutVars>
      </dgm:prSet>
      <dgm:spPr/>
      <dgm:t>
        <a:bodyPr/>
        <a:lstStyle/>
        <a:p>
          <a:endParaRPr lang="en-GB"/>
        </a:p>
      </dgm:t>
    </dgm:pt>
    <dgm:pt modelId="{01403DEA-8611-43B3-8ADC-DC2027488264}" type="pres">
      <dgm:prSet presAssocID="{8C8B7D7F-0624-42C5-8A69-51105B1C231B}" presName="sibTrans" presStyleLbl="node1" presStyleIdx="2" presStyleCnt="5" custLinFactNeighborX="-3457" custLinFactNeighborY="107"/>
      <dgm:spPr/>
      <dgm:t>
        <a:bodyPr/>
        <a:lstStyle/>
        <a:p>
          <a:endParaRPr lang="en-GB"/>
        </a:p>
      </dgm:t>
    </dgm:pt>
    <dgm:pt modelId="{D11DF442-61BB-49C9-BE56-9D93525E8A53}" type="pres">
      <dgm:prSet presAssocID="{8628CFDD-3A84-4477-91F4-E72E5AF09B77}" presName="dummy" presStyleCnt="0"/>
      <dgm:spPr/>
    </dgm:pt>
    <dgm:pt modelId="{0906DC00-9FD4-4BD0-B514-1CB5F1B74127}" type="pres">
      <dgm:prSet presAssocID="{8628CFDD-3A84-4477-91F4-E72E5AF09B77}" presName="node" presStyleLbl="revTx" presStyleIdx="3" presStyleCnt="5">
        <dgm:presLayoutVars>
          <dgm:bulletEnabled val="1"/>
        </dgm:presLayoutVars>
      </dgm:prSet>
      <dgm:spPr/>
      <dgm:t>
        <a:bodyPr/>
        <a:lstStyle/>
        <a:p>
          <a:endParaRPr lang="en-GB"/>
        </a:p>
      </dgm:t>
    </dgm:pt>
    <dgm:pt modelId="{6C0C70FA-5810-4626-AE72-E63C512DC682}" type="pres">
      <dgm:prSet presAssocID="{F9C8C30C-5B74-43F4-8263-6819C91D7E05}" presName="sibTrans" presStyleLbl="node1" presStyleIdx="3" presStyleCnt="5" custFlipVert="1" custFlipHor="1" custScaleX="69129" custScaleY="5299" custLinFactNeighborX="-26367" custLinFactNeighborY="411"/>
      <dgm:spPr/>
      <dgm:t>
        <a:bodyPr/>
        <a:lstStyle/>
        <a:p>
          <a:endParaRPr lang="en-GB"/>
        </a:p>
      </dgm:t>
    </dgm:pt>
    <dgm:pt modelId="{9D45C895-0F77-409D-A30C-618E391648F3}" type="pres">
      <dgm:prSet presAssocID="{A62C3AE4-3BF0-499E-BA26-1A7298FE08C6}" presName="dummy" presStyleCnt="0"/>
      <dgm:spPr/>
    </dgm:pt>
    <dgm:pt modelId="{843D228F-6000-421F-A661-78E0A8FA22B1}" type="pres">
      <dgm:prSet presAssocID="{A62C3AE4-3BF0-499E-BA26-1A7298FE08C6}" presName="node" presStyleLbl="revTx" presStyleIdx="4" presStyleCnt="5" custRadScaleRad="103641" custRadScaleInc="-23655">
        <dgm:presLayoutVars>
          <dgm:bulletEnabled val="1"/>
        </dgm:presLayoutVars>
      </dgm:prSet>
      <dgm:spPr/>
      <dgm:t>
        <a:bodyPr/>
        <a:lstStyle/>
        <a:p>
          <a:endParaRPr lang="en-GB"/>
        </a:p>
      </dgm:t>
    </dgm:pt>
    <dgm:pt modelId="{C3E6BF6C-0638-4E1E-9CDE-6B0A8EA4A984}" type="pres">
      <dgm:prSet presAssocID="{D30D3A26-C1F7-4C2E-B292-BB529EEFB530}" presName="sibTrans" presStyleLbl="node1" presStyleIdx="4" presStyleCnt="5" custLinFactNeighborX="255" custLinFactNeighborY="912"/>
      <dgm:spPr/>
      <dgm:t>
        <a:bodyPr/>
        <a:lstStyle/>
        <a:p>
          <a:endParaRPr lang="en-GB"/>
        </a:p>
      </dgm:t>
    </dgm:pt>
  </dgm:ptLst>
  <dgm:cxnLst>
    <dgm:cxn modelId="{D57F3740-8BC8-427D-9E35-283A65B8301A}" type="presOf" srcId="{8628CFDD-3A84-4477-91F4-E72E5AF09B77}" destId="{0906DC00-9FD4-4BD0-B514-1CB5F1B74127}" srcOrd="0" destOrd="0" presId="urn:microsoft.com/office/officeart/2005/8/layout/cycle1"/>
    <dgm:cxn modelId="{92D43383-FA9C-4527-92CF-6E454B41BB09}" srcId="{B8EB2108-F57D-409C-B75F-CE57C653B9C8}" destId="{8628CFDD-3A84-4477-91F4-E72E5AF09B77}" srcOrd="3" destOrd="0" parTransId="{D769D889-14D0-494A-B5A3-DF27133620FB}" sibTransId="{F9C8C30C-5B74-43F4-8263-6819C91D7E05}"/>
    <dgm:cxn modelId="{DD17AB08-A07C-4214-AC13-8333B28E701E}" srcId="{B8EB2108-F57D-409C-B75F-CE57C653B9C8}" destId="{01BBD621-5645-4F3C-8620-671C9EA9EFDD}" srcOrd="2" destOrd="0" parTransId="{172E96EA-C14F-4F16-847F-E9AD9278FB8B}" sibTransId="{8C8B7D7F-0624-42C5-8A69-51105B1C231B}"/>
    <dgm:cxn modelId="{88AC5E81-69EC-466E-AB86-2DDEB007E95D}" type="presOf" srcId="{383EAF4B-0D7F-45AF-B8B5-76E0FD89607E}" destId="{5A5F4798-CC39-410F-9970-8BCD5D2BA17E}" srcOrd="0" destOrd="0" presId="urn:microsoft.com/office/officeart/2005/8/layout/cycle1"/>
    <dgm:cxn modelId="{8A6F7D6F-7B54-41EC-A5C4-8FCC6048FFFC}" type="presOf" srcId="{C83A4632-D771-429E-AB90-33495CFFE1C2}" destId="{E6418254-EFC7-44DD-AD0F-2A0CA3C22163}" srcOrd="0" destOrd="0" presId="urn:microsoft.com/office/officeart/2005/8/layout/cycle1"/>
    <dgm:cxn modelId="{3C03309A-DD6A-4618-9372-AD70522B4D8D}" type="presOf" srcId="{F9C8C30C-5B74-43F4-8263-6819C91D7E05}" destId="{6C0C70FA-5810-4626-AE72-E63C512DC682}" srcOrd="0" destOrd="0" presId="urn:microsoft.com/office/officeart/2005/8/layout/cycle1"/>
    <dgm:cxn modelId="{2CEB5270-2885-410A-8B69-9D35A2083C37}" type="presOf" srcId="{9F4C794A-92E2-4656-981F-A7EFA42B6A18}" destId="{E996D5CC-73E7-4B23-92FC-3F6403C0AFAA}" srcOrd="0" destOrd="0" presId="urn:microsoft.com/office/officeart/2005/8/layout/cycle1"/>
    <dgm:cxn modelId="{3ABB172A-67C2-405D-9350-DD087650E071}" srcId="{B8EB2108-F57D-409C-B75F-CE57C653B9C8}" destId="{A62C3AE4-3BF0-499E-BA26-1A7298FE08C6}" srcOrd="4" destOrd="0" parTransId="{420C4CCA-CF54-49D7-9D32-22C70E83614A}" sibTransId="{D30D3A26-C1F7-4C2E-B292-BB529EEFB530}"/>
    <dgm:cxn modelId="{57C556F0-107A-4494-AF04-001309B99D9A}" type="presOf" srcId="{A62C3AE4-3BF0-499E-BA26-1A7298FE08C6}" destId="{843D228F-6000-421F-A661-78E0A8FA22B1}" srcOrd="0" destOrd="0" presId="urn:microsoft.com/office/officeart/2005/8/layout/cycle1"/>
    <dgm:cxn modelId="{D5D0FC4D-1C77-4F00-BDE2-55A1E51371AE}" srcId="{B8EB2108-F57D-409C-B75F-CE57C653B9C8}" destId="{5271D446-4BB9-46F7-ADEA-1348F9A4B7F8}" srcOrd="0" destOrd="0" parTransId="{6412CA82-8B1C-48B5-9EC8-E5FE48C2450B}" sibTransId="{383EAF4B-0D7F-45AF-B8B5-76E0FD89607E}"/>
    <dgm:cxn modelId="{2BB3F3EB-9F0C-47AF-845B-DD9D1FB01E1E}" type="presOf" srcId="{D30D3A26-C1F7-4C2E-B292-BB529EEFB530}" destId="{C3E6BF6C-0638-4E1E-9CDE-6B0A8EA4A984}" srcOrd="0" destOrd="0" presId="urn:microsoft.com/office/officeart/2005/8/layout/cycle1"/>
    <dgm:cxn modelId="{6B502C0E-3117-485E-B2D3-0B58A3D7040B}" type="presOf" srcId="{8C8B7D7F-0624-42C5-8A69-51105B1C231B}" destId="{01403DEA-8611-43B3-8ADC-DC2027488264}" srcOrd="0" destOrd="0" presId="urn:microsoft.com/office/officeart/2005/8/layout/cycle1"/>
    <dgm:cxn modelId="{2CDA83A7-398D-4DFD-971B-16C3AF309714}" srcId="{B8EB2108-F57D-409C-B75F-CE57C653B9C8}" destId="{C83A4632-D771-429E-AB90-33495CFFE1C2}" srcOrd="1" destOrd="0" parTransId="{376BD8EE-BF2D-4BC0-965D-22DEAF12A060}" sibTransId="{9F4C794A-92E2-4656-981F-A7EFA42B6A18}"/>
    <dgm:cxn modelId="{86C942E0-E064-4D76-99A2-F3DFBF4820EC}" type="presOf" srcId="{B8EB2108-F57D-409C-B75F-CE57C653B9C8}" destId="{0A09D493-597C-490C-A219-131ADF693840}" srcOrd="0" destOrd="0" presId="urn:microsoft.com/office/officeart/2005/8/layout/cycle1"/>
    <dgm:cxn modelId="{CDD36BBE-855B-49CD-B7AA-8FAAAAEA955B}" type="presOf" srcId="{5271D446-4BB9-46F7-ADEA-1348F9A4B7F8}" destId="{A79A017B-5C44-4319-97D2-F3F6FF13852E}" srcOrd="0" destOrd="0" presId="urn:microsoft.com/office/officeart/2005/8/layout/cycle1"/>
    <dgm:cxn modelId="{2CEFD045-DB8B-4615-9C0F-025EAE4DFF61}" type="presOf" srcId="{01BBD621-5645-4F3C-8620-671C9EA9EFDD}" destId="{819078D4-40D4-4363-AEA9-5B0132206931}" srcOrd="0" destOrd="0" presId="urn:microsoft.com/office/officeart/2005/8/layout/cycle1"/>
    <dgm:cxn modelId="{0C81C979-F8A4-4F95-8E8E-3FDC387BCE13}" type="presParOf" srcId="{0A09D493-597C-490C-A219-131ADF693840}" destId="{83898A63-2166-4D78-A451-A1D9CD854036}" srcOrd="0" destOrd="0" presId="urn:microsoft.com/office/officeart/2005/8/layout/cycle1"/>
    <dgm:cxn modelId="{60921A27-CE4C-4189-970C-5446C3E34BDF}" type="presParOf" srcId="{0A09D493-597C-490C-A219-131ADF693840}" destId="{A79A017B-5C44-4319-97D2-F3F6FF13852E}" srcOrd="1" destOrd="0" presId="urn:microsoft.com/office/officeart/2005/8/layout/cycle1"/>
    <dgm:cxn modelId="{EEBE8748-5B49-44AE-877D-07E94DF59693}" type="presParOf" srcId="{0A09D493-597C-490C-A219-131ADF693840}" destId="{5A5F4798-CC39-410F-9970-8BCD5D2BA17E}" srcOrd="2" destOrd="0" presId="urn:microsoft.com/office/officeart/2005/8/layout/cycle1"/>
    <dgm:cxn modelId="{C071D2CB-7D80-441C-9AFB-CB4B8FD374E6}" type="presParOf" srcId="{0A09D493-597C-490C-A219-131ADF693840}" destId="{30095AA2-7C18-4AB1-818B-E1C654F7AE36}" srcOrd="3" destOrd="0" presId="urn:microsoft.com/office/officeart/2005/8/layout/cycle1"/>
    <dgm:cxn modelId="{0C30D3AA-0366-4042-A783-67C3CB40BB97}" type="presParOf" srcId="{0A09D493-597C-490C-A219-131ADF693840}" destId="{E6418254-EFC7-44DD-AD0F-2A0CA3C22163}" srcOrd="4" destOrd="0" presId="urn:microsoft.com/office/officeart/2005/8/layout/cycle1"/>
    <dgm:cxn modelId="{2F509709-262A-49E9-A973-DCD8AFB268B0}" type="presParOf" srcId="{0A09D493-597C-490C-A219-131ADF693840}" destId="{E996D5CC-73E7-4B23-92FC-3F6403C0AFAA}" srcOrd="5" destOrd="0" presId="urn:microsoft.com/office/officeart/2005/8/layout/cycle1"/>
    <dgm:cxn modelId="{FC33760A-CE5F-4714-B03C-3FF4F40805FB}" type="presParOf" srcId="{0A09D493-597C-490C-A219-131ADF693840}" destId="{D452C879-6F67-44EB-8F25-1300E4C10866}" srcOrd="6" destOrd="0" presId="urn:microsoft.com/office/officeart/2005/8/layout/cycle1"/>
    <dgm:cxn modelId="{6BC6D35B-87E9-4D59-A39D-26FC120F00D6}" type="presParOf" srcId="{0A09D493-597C-490C-A219-131ADF693840}" destId="{819078D4-40D4-4363-AEA9-5B0132206931}" srcOrd="7" destOrd="0" presId="urn:microsoft.com/office/officeart/2005/8/layout/cycle1"/>
    <dgm:cxn modelId="{3B54C8BA-0671-4028-907F-24610E4BE234}" type="presParOf" srcId="{0A09D493-597C-490C-A219-131ADF693840}" destId="{01403DEA-8611-43B3-8ADC-DC2027488264}" srcOrd="8" destOrd="0" presId="urn:microsoft.com/office/officeart/2005/8/layout/cycle1"/>
    <dgm:cxn modelId="{915CDABE-F11B-4501-ADC1-2738CD5A338E}" type="presParOf" srcId="{0A09D493-597C-490C-A219-131ADF693840}" destId="{D11DF442-61BB-49C9-BE56-9D93525E8A53}" srcOrd="9" destOrd="0" presId="urn:microsoft.com/office/officeart/2005/8/layout/cycle1"/>
    <dgm:cxn modelId="{D38A8DC6-8DD3-4763-8DC4-A2D2D02B9C75}" type="presParOf" srcId="{0A09D493-597C-490C-A219-131ADF693840}" destId="{0906DC00-9FD4-4BD0-B514-1CB5F1B74127}" srcOrd="10" destOrd="0" presId="urn:microsoft.com/office/officeart/2005/8/layout/cycle1"/>
    <dgm:cxn modelId="{8D92C966-838C-4310-A44E-5D29D705500F}" type="presParOf" srcId="{0A09D493-597C-490C-A219-131ADF693840}" destId="{6C0C70FA-5810-4626-AE72-E63C512DC682}" srcOrd="11" destOrd="0" presId="urn:microsoft.com/office/officeart/2005/8/layout/cycle1"/>
    <dgm:cxn modelId="{4BA19E4E-2C27-4604-814E-48FB5A35CD7C}" type="presParOf" srcId="{0A09D493-597C-490C-A219-131ADF693840}" destId="{9D45C895-0F77-409D-A30C-618E391648F3}" srcOrd="12" destOrd="0" presId="urn:microsoft.com/office/officeart/2005/8/layout/cycle1"/>
    <dgm:cxn modelId="{11418D92-AC06-4994-9BA1-B471C8FB8157}" type="presParOf" srcId="{0A09D493-597C-490C-A219-131ADF693840}" destId="{843D228F-6000-421F-A661-78E0A8FA22B1}" srcOrd="13" destOrd="0" presId="urn:microsoft.com/office/officeart/2005/8/layout/cycle1"/>
    <dgm:cxn modelId="{FD514DEF-F77D-467B-905B-64C24EF5DD26}" type="presParOf" srcId="{0A09D493-597C-490C-A219-131ADF693840}" destId="{C3E6BF6C-0638-4E1E-9CDE-6B0A8EA4A98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A017B-5C44-4319-97D2-F3F6FF13852E}">
      <dsp:nvSpPr>
        <dsp:cNvPr id="0" name=""/>
        <dsp:cNvSpPr/>
      </dsp:nvSpPr>
      <dsp:spPr>
        <a:xfrm>
          <a:off x="3528499"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Cleaning and drying</a:t>
          </a:r>
        </a:p>
      </dsp:txBody>
      <dsp:txXfrm>
        <a:off x="3528499" y="29355"/>
        <a:ext cx="1006078" cy="1006078"/>
      </dsp:txXfrm>
    </dsp:sp>
    <dsp:sp modelId="{5A5F4798-CC39-410F-9970-8BCD5D2BA17E}">
      <dsp:nvSpPr>
        <dsp:cNvPr id="0" name=""/>
        <dsp:cNvSpPr/>
      </dsp:nvSpPr>
      <dsp:spPr>
        <a:xfrm>
          <a:off x="1162170" y="289"/>
          <a:ext cx="3771658" cy="377165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18254-EFC7-44DD-AD0F-2A0CA3C22163}">
      <dsp:nvSpPr>
        <dsp:cNvPr id="0" name=""/>
        <dsp:cNvSpPr/>
      </dsp:nvSpPr>
      <dsp:spPr>
        <a:xfrm>
          <a:off x="4136359"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Storage and longevity</a:t>
          </a:r>
        </a:p>
      </dsp:txBody>
      <dsp:txXfrm>
        <a:off x="4136359" y="1900156"/>
        <a:ext cx="1006078" cy="1006078"/>
      </dsp:txXfrm>
    </dsp:sp>
    <dsp:sp modelId="{E996D5CC-73E7-4B23-92FC-3F6403C0AFAA}">
      <dsp:nvSpPr>
        <dsp:cNvPr id="0" name=""/>
        <dsp:cNvSpPr/>
      </dsp:nvSpPr>
      <dsp:spPr>
        <a:xfrm>
          <a:off x="1247787" y="-128248"/>
          <a:ext cx="3771658" cy="377165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078D4-40D4-4363-AEA9-5B0132206931}">
      <dsp:nvSpPr>
        <dsp:cNvPr id="0" name=""/>
        <dsp:cNvSpPr/>
      </dsp:nvSpPr>
      <dsp:spPr>
        <a:xfrm>
          <a:off x="2544960" y="3056374"/>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Germination and dormancy</a:t>
          </a:r>
        </a:p>
      </dsp:txBody>
      <dsp:txXfrm>
        <a:off x="2544960" y="3056374"/>
        <a:ext cx="1006078" cy="1006078"/>
      </dsp:txXfrm>
    </dsp:sp>
    <dsp:sp modelId="{01403DEA-8611-43B3-8ADC-DC2027488264}">
      <dsp:nvSpPr>
        <dsp:cNvPr id="0" name=""/>
        <dsp:cNvSpPr/>
      </dsp:nvSpPr>
      <dsp:spPr>
        <a:xfrm>
          <a:off x="1031784" y="4325"/>
          <a:ext cx="3771658" cy="377165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6DC00-9FD4-4BD0-B514-1CB5F1B74127}">
      <dsp:nvSpPr>
        <dsp:cNvPr id="0" name=""/>
        <dsp:cNvSpPr/>
      </dsp:nvSpPr>
      <dsp:spPr>
        <a:xfrm>
          <a:off x="953562"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Restoration</a:t>
          </a:r>
        </a:p>
      </dsp:txBody>
      <dsp:txXfrm>
        <a:off x="953562" y="1900156"/>
        <a:ext cx="1006078" cy="1006078"/>
      </dsp:txXfrm>
    </dsp:sp>
    <dsp:sp modelId="{6C0C70FA-5810-4626-AE72-E63C512DC682}">
      <dsp:nvSpPr>
        <dsp:cNvPr id="0" name=""/>
        <dsp:cNvSpPr/>
      </dsp:nvSpPr>
      <dsp:spPr>
        <a:xfrm flipH="1" flipV="1">
          <a:off x="743743" y="1671959"/>
          <a:ext cx="2607309" cy="199860"/>
        </a:xfrm>
        <a:prstGeom prst="leftCircularArrow">
          <a:avLst>
            <a:gd name="adj1" fmla="val 5202"/>
            <a:gd name="adj2" fmla="val 336015"/>
            <a:gd name="adj3" fmla="val 11863460"/>
            <a:gd name="adj4" fmla="val 10504266"/>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D228F-6000-421F-A661-78E0A8FA22B1}">
      <dsp:nvSpPr>
        <dsp:cNvPr id="0" name=""/>
        <dsp:cNvSpPr/>
      </dsp:nvSpPr>
      <dsp:spPr>
        <a:xfrm>
          <a:off x="1391820" y="8778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Collection in the wild</a:t>
          </a:r>
        </a:p>
      </dsp:txBody>
      <dsp:txXfrm>
        <a:off x="1391820" y="87785"/>
        <a:ext cx="1006078" cy="1006078"/>
      </dsp:txXfrm>
    </dsp:sp>
    <dsp:sp modelId="{C3E6BF6C-0638-4E1E-9CDE-6B0A8EA4A984}">
      <dsp:nvSpPr>
        <dsp:cNvPr id="0" name=""/>
        <dsp:cNvSpPr/>
      </dsp:nvSpPr>
      <dsp:spPr>
        <a:xfrm>
          <a:off x="1080110" y="4293"/>
          <a:ext cx="3771658" cy="3771658"/>
        </a:xfrm>
        <a:prstGeom prst="circularArrow">
          <a:avLst>
            <a:gd name="adj1" fmla="val 5202"/>
            <a:gd name="adj2" fmla="val 336015"/>
            <a:gd name="adj3" fmla="val 17063714"/>
            <a:gd name="adj4" fmla="val 15030292"/>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6DEE0-88F4-4710-82CC-16FCDB4322E9}" type="datetimeFigureOut">
              <a:rPr lang="en-GB" smtClean="0"/>
              <a:t>14/12/2016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32DDC-54C8-4ED0-AB5F-7593E6D77A4C}" type="slidenum">
              <a:rPr lang="en-GB" smtClean="0"/>
              <a:t>‹#›</a:t>
            </a:fld>
            <a:endParaRPr lang="en-GB"/>
          </a:p>
        </p:txBody>
      </p:sp>
    </p:spTree>
    <p:extLst>
      <p:ext uri="{BB962C8B-B14F-4D97-AF65-F5344CB8AC3E}">
        <p14:creationId xmlns:p14="http://schemas.microsoft.com/office/powerpoint/2010/main" val="324822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already touched</a:t>
            </a:r>
            <a:r>
              <a:rPr lang="en-GB" baseline="0" dirty="0"/>
              <a:t> on the first part of Target 8. </a:t>
            </a:r>
            <a:r>
              <a:rPr lang="en-GB" dirty="0"/>
              <a:t>The</a:t>
            </a:r>
            <a:r>
              <a:rPr lang="en-GB" baseline="0" dirty="0"/>
              <a:t> second part of the GSPC target calls for 20% of threatened species to be available for recovery and restoration programmes. </a:t>
            </a:r>
          </a:p>
          <a:p>
            <a:r>
              <a:rPr lang="en-GB" baseline="0" dirty="0"/>
              <a:t>Progress towards this part of the target remains challenging. However there is an increased understanding in the importance of linking in situ and ex situ conservation using collections for restoration activities. </a:t>
            </a:r>
            <a:endParaRPr lang="en-GB" dirty="0"/>
          </a:p>
        </p:txBody>
      </p:sp>
      <p:sp>
        <p:nvSpPr>
          <p:cNvPr id="4" name="Slide Number Placeholder 3"/>
          <p:cNvSpPr>
            <a:spLocks noGrp="1"/>
          </p:cNvSpPr>
          <p:nvPr>
            <p:ph type="sldNum" sz="quarter" idx="10"/>
          </p:nvPr>
        </p:nvSpPr>
        <p:spPr/>
        <p:txBody>
          <a:bodyPr/>
          <a:lstStyle/>
          <a:p>
            <a:fld id="{71916459-CC37-48FE-8966-79DE8C73A4F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26377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fo</a:t>
            </a:r>
            <a:r>
              <a:rPr lang="en-GB" baseline="0" dirty="0"/>
              <a:t>r seed to be useful for restoration it needs to be of conservation quality. Seed need to be collected and stored in a way that increases</a:t>
            </a:r>
          </a:p>
          <a:p>
            <a:r>
              <a:rPr lang="en-GB" baseline="0" dirty="0"/>
              <a:t>Genetic Diversity</a:t>
            </a:r>
          </a:p>
          <a:p>
            <a:r>
              <a:rPr lang="en-GB" baseline="0" dirty="0"/>
              <a:t>Viability and</a:t>
            </a:r>
          </a:p>
          <a:p>
            <a:r>
              <a:rPr lang="en-GB" baseline="0" dirty="0"/>
              <a:t>Longevity </a:t>
            </a:r>
          </a:p>
          <a:p>
            <a:r>
              <a:rPr lang="en-GB" baseline="0" dirty="0"/>
              <a:t> </a:t>
            </a:r>
            <a:endParaRPr lang="en-GB" dirty="0"/>
          </a:p>
        </p:txBody>
      </p:sp>
      <p:sp>
        <p:nvSpPr>
          <p:cNvPr id="4" name="Slide Number Placeholder 3"/>
          <p:cNvSpPr>
            <a:spLocks noGrp="1"/>
          </p:cNvSpPr>
          <p:nvPr>
            <p:ph type="sldNum" sz="quarter" idx="10"/>
          </p:nvPr>
        </p:nvSpPr>
        <p:spPr/>
        <p:txBody>
          <a:bodyPr/>
          <a:lstStyle/>
          <a:p>
            <a:fld id="{71916459-CC37-48FE-8966-79DE8C73A4FC}" type="slidenum">
              <a:rPr lang="en-GB" smtClean="0"/>
              <a:t>3</a:t>
            </a:fld>
            <a:endParaRPr lang="en-GB"/>
          </a:p>
        </p:txBody>
      </p:sp>
    </p:spTree>
    <p:extLst>
      <p:ext uri="{BB962C8B-B14F-4D97-AF65-F5344CB8AC3E}">
        <p14:creationId xmlns:p14="http://schemas.microsoft.com/office/powerpoint/2010/main" val="170061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this is the ERA.</a:t>
            </a:r>
            <a:r>
              <a:rPr lang="en-GB" baseline="0" dirty="0"/>
              <a:t>  An association of botanic gardens that are actively involved in ecological restoration which are coordinated by BGCI which aims to restore 50 degraded sites by 2020. </a:t>
            </a:r>
            <a:r>
              <a:rPr lang="en-GB" baseline="0" dirty="0" err="1"/>
              <a:t>Xishuagbanna</a:t>
            </a:r>
            <a:r>
              <a:rPr lang="en-GB" baseline="0" dirty="0"/>
              <a:t> BG is an example of a garden that is using expertise in ex situ conservation to implement restoration in tropical forest cleared for rubber plantations. Using the knowledge acquired from </a:t>
            </a:r>
            <a:r>
              <a:rPr lang="en-GB" baseline="0" dirty="0" err="1"/>
              <a:t>propogating</a:t>
            </a:r>
            <a:r>
              <a:rPr lang="en-GB" baseline="0" dirty="0"/>
              <a:t> species in the garden they are using historical records to </a:t>
            </a:r>
            <a:r>
              <a:rPr lang="en-GB" baseline="0" dirty="0" err="1"/>
              <a:t>deterine</a:t>
            </a:r>
            <a:r>
              <a:rPr lang="en-GB" baseline="0" dirty="0"/>
              <a:t> what has been lost and to put it back.  </a:t>
            </a:r>
            <a:endParaRPr lang="en-GB" dirty="0"/>
          </a:p>
        </p:txBody>
      </p:sp>
      <p:sp>
        <p:nvSpPr>
          <p:cNvPr id="4" name="Slide Number Placeholder 3"/>
          <p:cNvSpPr>
            <a:spLocks noGrp="1"/>
          </p:cNvSpPr>
          <p:nvPr>
            <p:ph type="sldNum" sz="quarter" idx="10"/>
          </p:nvPr>
        </p:nvSpPr>
        <p:spPr/>
        <p:txBody>
          <a:bodyPr/>
          <a:lstStyle/>
          <a:p>
            <a:fld id="{71916459-CC37-48FE-8966-79DE8C73A4F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1147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D72238-769D-4667-97E8-238E0A94918A}" type="slidenum">
              <a:rPr lang="en-GB" smtClean="0"/>
              <a:t>15</a:t>
            </a:fld>
            <a:endParaRPr lang="en-GB"/>
          </a:p>
        </p:txBody>
      </p:sp>
    </p:spTree>
    <p:extLst>
      <p:ext uri="{BB962C8B-B14F-4D97-AF65-F5344CB8AC3E}">
        <p14:creationId xmlns:p14="http://schemas.microsoft.com/office/powerpoint/2010/main" val="1956266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26" y="1988840"/>
            <a:ext cx="7772400" cy="1470025"/>
          </a:xfrm>
        </p:spPr>
        <p:txBody>
          <a:bodyPr/>
          <a:lstStyle>
            <a:lvl1pPr>
              <a:defRPr>
                <a:solidFill>
                  <a:srgbClr val="006664"/>
                </a:solidFill>
              </a:defRPr>
            </a:lvl1pPr>
          </a:lstStyle>
          <a:p>
            <a:r>
              <a:rPr lang="en-US"/>
              <a:t>Click to edit Master title style</a:t>
            </a:r>
            <a:endParaRPr lang="en-GB" dirty="0"/>
          </a:p>
        </p:txBody>
      </p:sp>
      <p:sp>
        <p:nvSpPr>
          <p:cNvPr id="3" name="Subtitle 2"/>
          <p:cNvSpPr>
            <a:spLocks noGrp="1"/>
          </p:cNvSpPr>
          <p:nvPr>
            <p:ph type="subTitle" idx="1"/>
          </p:nvPr>
        </p:nvSpPr>
        <p:spPr>
          <a:xfrm>
            <a:off x="1371926" y="3645024"/>
            <a:ext cx="6400800" cy="1368152"/>
          </a:xfrm>
        </p:spPr>
        <p:txBody>
          <a:bodyPr/>
          <a:lstStyle>
            <a:lvl1pPr marL="0" indent="0" algn="ctr">
              <a:buNone/>
              <a:defRPr>
                <a:solidFill>
                  <a:srgbClr val="006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Rectangle 6"/>
          <p:cNvSpPr/>
          <p:nvPr/>
        </p:nvSpPr>
        <p:spPr>
          <a:xfrm>
            <a:off x="1" y="0"/>
            <a:ext cx="9144000" cy="1637297"/>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flipH="1">
            <a:off x="296928" y="341593"/>
            <a:ext cx="7344816" cy="954107"/>
          </a:xfrm>
          <a:prstGeom prst="rect">
            <a:avLst/>
          </a:prstGeom>
          <a:noFill/>
        </p:spPr>
        <p:txBody>
          <a:bodyPr wrap="square" rtlCol="0">
            <a:spAutoFit/>
          </a:bodyPr>
          <a:lstStyle/>
          <a:p>
            <a:pPr algn="ctr"/>
            <a:r>
              <a:rPr lang="en-GB" sz="2800" b="1" dirty="0">
                <a:solidFill>
                  <a:schemeClr val="bg1"/>
                </a:solidFill>
                <a:latin typeface="+mn-lt"/>
                <a:cs typeface="Arial" panose="020B0604020202020204" pitchFamily="34" charset="0"/>
              </a:rPr>
              <a:t>Botanic Gardens Conservation International</a:t>
            </a:r>
          </a:p>
          <a:p>
            <a:pPr algn="ctr"/>
            <a:r>
              <a:rPr lang="en-GB" sz="2800" b="1" i="1" dirty="0">
                <a:solidFill>
                  <a:schemeClr val="bg1"/>
                </a:solidFill>
                <a:latin typeface="+mn-lt"/>
                <a:cs typeface="Arial" panose="020B0604020202020204" pitchFamily="34" charset="0"/>
              </a:rPr>
              <a:t>The world’s largest plant conservation network </a:t>
            </a:r>
          </a:p>
        </p:txBody>
      </p:sp>
      <p:pic>
        <p:nvPicPr>
          <p:cNvPr id="10" name="Picture 2" descr="I:\BGCI Admin Images\LOGOS\BGCI Logo\TIF and JPG Files\bgciwhite transparent gi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18653"/>
            <a:ext cx="1141278" cy="13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85%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Tree>
    <p:extLst>
      <p:ext uri="{BB962C8B-B14F-4D97-AF65-F5344CB8AC3E}">
        <p14:creationId xmlns:p14="http://schemas.microsoft.com/office/powerpoint/2010/main" val="298270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90%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705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95%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341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8%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119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ission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2B746B">
              <a:alpha val="90000"/>
            </a:srgbClr>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pic>
        <p:nvPicPr>
          <p:cNvPr id="14" name="Picture 2" descr="I:\BGCI Admin Images\LOGOS\BGCI Logo\TIF and JPG Files\bgciwhite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670" y="332655"/>
            <a:ext cx="1920292" cy="235559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879640" y="2915986"/>
            <a:ext cx="3168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558" y="4221088"/>
            <a:ext cx="8712968" cy="707886"/>
          </a:xfrm>
          <a:prstGeom prst="rect">
            <a:avLst/>
          </a:prstGeom>
          <a:noFill/>
        </p:spPr>
        <p:txBody>
          <a:bodyPr wrap="square" rtlCol="0">
            <a:spAutoFit/>
          </a:bodyPr>
          <a:lstStyle/>
          <a:p>
            <a:pPr algn="ctr"/>
            <a:r>
              <a:rPr lang="en-GB" sz="2000" u="none" dirty="0">
                <a:solidFill>
                  <a:schemeClr val="bg1"/>
                </a:solidFill>
              </a:rPr>
              <a:t>Our Mission </a:t>
            </a:r>
            <a:r>
              <a:rPr lang="en-GB" sz="2000" dirty="0">
                <a:solidFill>
                  <a:schemeClr val="bg1"/>
                </a:solidFill>
              </a:rPr>
              <a:t>is to mobilise botanic gardens and engage partners in securing plant diversity for the well-being of people and the planet</a:t>
            </a:r>
          </a:p>
        </p:txBody>
      </p:sp>
      <p:sp>
        <p:nvSpPr>
          <p:cNvPr id="17" name="TextBox 16"/>
          <p:cNvSpPr txBox="1"/>
          <p:nvPr/>
        </p:nvSpPr>
        <p:spPr>
          <a:xfrm>
            <a:off x="7210" y="3284984"/>
            <a:ext cx="9144000" cy="400110"/>
          </a:xfrm>
          <a:prstGeom prst="rect">
            <a:avLst/>
          </a:prstGeom>
          <a:noFill/>
        </p:spPr>
        <p:txBody>
          <a:bodyPr wrap="square" rtlCol="0">
            <a:spAutoFit/>
          </a:bodyPr>
          <a:lstStyle/>
          <a:p>
            <a:pPr algn="ctr"/>
            <a:r>
              <a:rPr lang="en-GB" sz="2000" i="1" dirty="0">
                <a:solidFill>
                  <a:schemeClr val="bg1"/>
                </a:solidFill>
              </a:rPr>
              <a:t>Connecting People   •   Sharing Knowledge   •   Saving Plants</a:t>
            </a:r>
          </a:p>
        </p:txBody>
      </p:sp>
      <p:sp>
        <p:nvSpPr>
          <p:cNvPr id="18" name="TextBox 17"/>
          <p:cNvSpPr txBox="1"/>
          <p:nvPr/>
        </p:nvSpPr>
        <p:spPr>
          <a:xfrm>
            <a:off x="0" y="6011372"/>
            <a:ext cx="9151210" cy="846628"/>
          </a:xfrm>
          <a:prstGeom prst="rect">
            <a:avLst/>
          </a:prstGeom>
          <a:solidFill>
            <a:srgbClr val="006664">
              <a:alpha val="89000"/>
            </a:srgbClr>
          </a:solidFill>
        </p:spPr>
        <p:txBody>
          <a:bodyPr wrap="square" rtlCol="0">
            <a:spAutoFit/>
          </a:bodyPr>
          <a:lstStyle/>
          <a:p>
            <a:pPr algn="ctr"/>
            <a:r>
              <a:rPr lang="en-US" sz="1600" i="1" dirty="0">
                <a:solidFill>
                  <a:schemeClr val="bg1"/>
                </a:solidFill>
              </a:rPr>
              <a:t>Descanso House</a:t>
            </a:r>
            <a:r>
              <a:rPr lang="en-GB" sz="1600" i="1" dirty="0">
                <a:solidFill>
                  <a:schemeClr val="bg1"/>
                </a:solidFill>
              </a:rPr>
              <a:t>, </a:t>
            </a:r>
            <a:r>
              <a:rPr lang="en-US" sz="1600" i="1" dirty="0">
                <a:solidFill>
                  <a:schemeClr val="bg1"/>
                </a:solidFill>
              </a:rPr>
              <a:t>199 Kew Road</a:t>
            </a:r>
            <a:r>
              <a:rPr lang="en-GB" sz="1600" i="1" dirty="0">
                <a:solidFill>
                  <a:schemeClr val="bg1"/>
                </a:solidFill>
              </a:rPr>
              <a:t>, </a:t>
            </a:r>
            <a:r>
              <a:rPr lang="en-US" sz="1600" i="1" dirty="0">
                <a:solidFill>
                  <a:schemeClr val="bg1"/>
                </a:solidFill>
              </a:rPr>
              <a:t>Richmond, Surrey</a:t>
            </a:r>
            <a:r>
              <a:rPr lang="en-GB" sz="1600" i="1" dirty="0">
                <a:solidFill>
                  <a:schemeClr val="bg1"/>
                </a:solidFill>
              </a:rPr>
              <a:t>, </a:t>
            </a:r>
            <a:r>
              <a:rPr lang="en-US" sz="1600" i="1" dirty="0">
                <a:solidFill>
                  <a:schemeClr val="bg1"/>
                </a:solidFill>
              </a:rPr>
              <a:t>TW9 3BW, UK</a:t>
            </a:r>
            <a:endParaRPr lang="en-GB" sz="1600" i="1" u="sng" dirty="0">
              <a:solidFill>
                <a:schemeClr val="bg1"/>
              </a:solidFill>
            </a:endParaRPr>
          </a:p>
          <a:p>
            <a:pPr algn="ctr"/>
            <a:r>
              <a:rPr lang="en-GB" sz="1600" i="1" u="sng" dirty="0">
                <a:solidFill>
                  <a:schemeClr val="bg1"/>
                </a:solidFill>
              </a:rPr>
              <a:t>www.bgci.org</a:t>
            </a:r>
          </a:p>
          <a:p>
            <a:pPr algn="ctr"/>
            <a:r>
              <a:rPr lang="en-GB" sz="1600" i="1" u="none" dirty="0">
                <a:solidFill>
                  <a:schemeClr val="bg1"/>
                </a:solidFill>
              </a:rPr>
              <a:t>  @</a:t>
            </a:r>
            <a:r>
              <a:rPr lang="en-GB" sz="1600" i="1" u="none" dirty="0" err="1">
                <a:solidFill>
                  <a:schemeClr val="bg1"/>
                </a:solidFill>
              </a:rPr>
              <a:t>bgci</a:t>
            </a:r>
            <a:endParaRPr lang="en-GB" sz="1600" i="1" u="none" dirty="0">
              <a:solidFill>
                <a:schemeClr val="bg1"/>
              </a:solidFill>
            </a:endParaRPr>
          </a:p>
        </p:txBody>
      </p:sp>
      <p:pic>
        <p:nvPicPr>
          <p:cNvPr id="1028" name="Picture 4" descr="http://www.steamfeed.com/wp-content/uploads/2013/07/twitter-bird.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600" y="6591192"/>
            <a:ext cx="360040" cy="194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18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C67C5-F705-41A0-B128-1039B787C60E}" type="datetimeFigureOut">
              <a:rPr lang="en-GB" smtClean="0"/>
              <a:t>14/12/2016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80565-E4FE-40DD-B52C-6AD7BBFB498F}" type="slidenum">
              <a:rPr lang="en-GB" smtClean="0"/>
              <a:t>‹#›</a:t>
            </a:fld>
            <a:endParaRPr lang="en-GB"/>
          </a:p>
        </p:txBody>
      </p:sp>
    </p:spTree>
    <p:extLst>
      <p:ext uri="{BB962C8B-B14F-4D97-AF65-F5344CB8AC3E}">
        <p14:creationId xmlns:p14="http://schemas.microsoft.com/office/powerpoint/2010/main" val="390953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gci.org/files/seedconservation/module6.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data.kew.org/sid/"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683" y="2924944"/>
            <a:ext cx="7772400" cy="1470025"/>
          </a:xfrm>
        </p:spPr>
        <p:txBody>
          <a:bodyPr>
            <a:noAutofit/>
          </a:bodyPr>
          <a:lstStyle/>
          <a:p>
            <a:r>
              <a:rPr lang="en-GB" sz="4800" dirty="0" smtClean="0">
                <a:latin typeface="Calibri Light" panose="020F0302020204030204" pitchFamily="34" charset="0"/>
              </a:rPr>
              <a:t>Module 5: Germination </a:t>
            </a:r>
            <a:r>
              <a:rPr lang="en-GB" sz="4800" dirty="0">
                <a:latin typeface="Calibri Light" panose="020F0302020204030204" pitchFamily="34" charset="0"/>
              </a:rPr>
              <a:t>and Dormancy</a:t>
            </a:r>
          </a:p>
        </p:txBody>
      </p:sp>
      <p:grpSp>
        <p:nvGrpSpPr>
          <p:cNvPr id="4" name="Group 3"/>
          <p:cNvGrpSpPr/>
          <p:nvPr/>
        </p:nvGrpSpPr>
        <p:grpSpPr>
          <a:xfrm>
            <a:off x="-1" y="5167399"/>
            <a:ext cx="9144002" cy="1690601"/>
            <a:chOff x="10371" y="5167399"/>
            <a:chExt cx="9144002" cy="1690601"/>
          </a:xfrm>
          <a:noFill/>
        </p:grpSpPr>
        <p:sp>
          <p:nvSpPr>
            <p:cNvPr id="5" name="TextBox 4"/>
            <p:cNvSpPr txBox="1"/>
            <p:nvPr userDrawn="1"/>
          </p:nvSpPr>
          <p:spPr>
            <a:xfrm>
              <a:off x="7137913" y="5687523"/>
              <a:ext cx="1746919" cy="369332"/>
            </a:xfrm>
            <a:prstGeom prst="rect">
              <a:avLst/>
            </a:prstGeom>
            <a:grpFill/>
          </p:spPr>
          <p:txBody>
            <a:bodyPr wrap="square" rtlCol="0">
              <a:spAutoFit/>
            </a:bodyPr>
            <a:lstStyle/>
            <a:p>
              <a:pPr algn="ctr"/>
              <a:r>
                <a:rPr lang="en-GB" dirty="0">
                  <a:solidFill>
                    <a:srgbClr val="008080"/>
                  </a:solidFill>
                </a:rPr>
                <a:t>Science</a:t>
              </a:r>
            </a:p>
          </p:txBody>
        </p:sp>
        <p:sp>
          <p:nvSpPr>
            <p:cNvPr id="6" name="TextBox 5"/>
            <p:cNvSpPr txBox="1"/>
            <p:nvPr userDrawn="1"/>
          </p:nvSpPr>
          <p:spPr>
            <a:xfrm>
              <a:off x="4932040" y="5658819"/>
              <a:ext cx="1746919" cy="369332"/>
            </a:xfrm>
            <a:prstGeom prst="rect">
              <a:avLst/>
            </a:prstGeom>
            <a:grpFill/>
          </p:spPr>
          <p:txBody>
            <a:bodyPr wrap="square" rtlCol="0">
              <a:spAutoFit/>
            </a:bodyPr>
            <a:lstStyle/>
            <a:p>
              <a:pPr algn="ctr"/>
              <a:r>
                <a:rPr lang="en-GB" dirty="0">
                  <a:solidFill>
                    <a:srgbClr val="008080"/>
                  </a:solidFill>
                </a:rPr>
                <a:t>Places</a:t>
              </a:r>
            </a:p>
          </p:txBody>
        </p:sp>
        <p:sp>
          <p:nvSpPr>
            <p:cNvPr id="7" name="TextBox 6"/>
            <p:cNvSpPr txBox="1"/>
            <p:nvPr userDrawn="1"/>
          </p:nvSpPr>
          <p:spPr>
            <a:xfrm>
              <a:off x="2590801" y="5687523"/>
              <a:ext cx="1746919" cy="369332"/>
            </a:xfrm>
            <a:prstGeom prst="rect">
              <a:avLst/>
            </a:prstGeom>
            <a:grpFill/>
          </p:spPr>
          <p:txBody>
            <a:bodyPr wrap="square" rtlCol="0">
              <a:spAutoFit/>
            </a:bodyPr>
            <a:lstStyle/>
            <a:p>
              <a:pPr algn="ctr"/>
              <a:r>
                <a:rPr lang="en-GB" dirty="0">
                  <a:solidFill>
                    <a:srgbClr val="008080"/>
                  </a:solidFill>
                </a:rPr>
                <a:t>Plants</a:t>
              </a:r>
            </a:p>
          </p:txBody>
        </p:sp>
        <p:sp>
          <p:nvSpPr>
            <p:cNvPr id="8" name="TextBox 7"/>
            <p:cNvSpPr txBox="1"/>
            <p:nvPr userDrawn="1"/>
          </p:nvSpPr>
          <p:spPr>
            <a:xfrm>
              <a:off x="304801" y="5643366"/>
              <a:ext cx="1746919" cy="369332"/>
            </a:xfrm>
            <a:prstGeom prst="rect">
              <a:avLst/>
            </a:prstGeom>
            <a:grpFill/>
          </p:spPr>
          <p:txBody>
            <a:bodyPr wrap="square" rtlCol="0">
              <a:spAutoFit/>
            </a:bodyPr>
            <a:lstStyle/>
            <a:p>
              <a:pPr algn="ctr"/>
              <a:r>
                <a:rPr lang="en-GB" dirty="0">
                  <a:solidFill>
                    <a:srgbClr val="008080"/>
                  </a:solidFill>
                </a:rPr>
                <a:t>People</a:t>
              </a:r>
            </a:p>
          </p:txBody>
        </p:sp>
        <p:grpSp>
          <p:nvGrpSpPr>
            <p:cNvPr id="9" name="Group 8"/>
            <p:cNvGrpSpPr/>
            <p:nvPr userDrawn="1"/>
          </p:nvGrpSpPr>
          <p:grpSpPr>
            <a:xfrm>
              <a:off x="10371" y="5167399"/>
              <a:ext cx="9144002" cy="1690601"/>
              <a:chOff x="10371" y="5167399"/>
              <a:chExt cx="9144002" cy="1690601"/>
            </a:xfrm>
            <a:grpFill/>
          </p:grpSpPr>
          <p:sp>
            <p:nvSpPr>
              <p:cNvPr id="10" name="Rectangle 9"/>
              <p:cNvSpPr/>
              <p:nvPr userDrawn="1"/>
            </p:nvSpPr>
            <p:spPr>
              <a:xfrm>
                <a:off x="6868373" y="5167401"/>
                <a:ext cx="2286000" cy="1690599"/>
              </a:xfrm>
              <a:prstGeom prst="rect">
                <a:avLst/>
              </a:prstGeom>
              <a:blipFill>
                <a:blip r:embed="rId2"/>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4590256" y="5167401"/>
                <a:ext cx="2296372" cy="1690599"/>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2279968" y="5167399"/>
                <a:ext cx="2310287" cy="1690599"/>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10371" y="5167400"/>
                <a:ext cx="2269597" cy="1690598"/>
              </a:xfrm>
              <a:prstGeom prst="rect">
                <a:avLst/>
              </a:prstGeom>
              <a:blipFill>
                <a:blip r:embed="rId5"/>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spTree>
    <p:extLst>
      <p:ext uri="{BB962C8B-B14F-4D97-AF65-F5344CB8AC3E}">
        <p14:creationId xmlns:p14="http://schemas.microsoft.com/office/powerpoint/2010/main" val="2826081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Cycle</a:t>
            </a:r>
          </a:p>
        </p:txBody>
      </p:sp>
      <p:sp>
        <p:nvSpPr>
          <p:cNvPr id="4" name="Content Placeholder 3"/>
          <p:cNvSpPr>
            <a:spLocks noGrp="1"/>
          </p:cNvSpPr>
          <p:nvPr>
            <p:ph idx="1"/>
          </p:nvPr>
        </p:nvSpPr>
        <p:spPr/>
        <p:txBody>
          <a:bodyPr/>
          <a:lstStyle/>
          <a:p>
            <a:r>
              <a:rPr lang="en-GB" dirty="0"/>
              <a:t>What is the life cycle in the natural habitat?</a:t>
            </a:r>
          </a:p>
        </p:txBody>
      </p:sp>
      <p:pic>
        <p:nvPicPr>
          <p:cNvPr id="6" name="Picture 5" descr="http://ww2.valdosta.edu/~ckbeck/lifecycle1.gif"/>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32856"/>
            <a:ext cx="4594400" cy="4237612"/>
          </a:xfrm>
          <a:prstGeom prst="rect">
            <a:avLst/>
          </a:prstGeom>
          <a:noFill/>
          <a:ln>
            <a:noFill/>
          </a:ln>
        </p:spPr>
      </p:pic>
      <p:sp>
        <p:nvSpPr>
          <p:cNvPr id="5" name="Oval 4"/>
          <p:cNvSpPr/>
          <p:nvPr/>
        </p:nvSpPr>
        <p:spPr>
          <a:xfrm>
            <a:off x="5004048" y="2118673"/>
            <a:ext cx="792088" cy="792088"/>
          </a:xfrm>
          <a:prstGeom prst="ellipse">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267744" y="3933056"/>
            <a:ext cx="1440160" cy="108012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1619672" y="4365104"/>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504" y="3933056"/>
            <a:ext cx="1800200" cy="1200329"/>
          </a:xfrm>
          <a:prstGeom prst="rect">
            <a:avLst/>
          </a:prstGeom>
          <a:noFill/>
        </p:spPr>
        <p:txBody>
          <a:bodyPr wrap="square" rtlCol="0">
            <a:spAutoFit/>
          </a:bodyPr>
          <a:lstStyle/>
          <a:p>
            <a:r>
              <a:rPr lang="en-GB" dirty="0"/>
              <a:t>What are the environmental conditions when this occurs</a:t>
            </a:r>
          </a:p>
        </p:txBody>
      </p:sp>
      <p:cxnSp>
        <p:nvCxnSpPr>
          <p:cNvPr id="13" name="Straight Arrow Connector 12"/>
          <p:cNvCxnSpPr/>
          <p:nvPr/>
        </p:nvCxnSpPr>
        <p:spPr>
          <a:xfrm flipH="1">
            <a:off x="5940152" y="2348880"/>
            <a:ext cx="6396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2240" y="2132856"/>
            <a:ext cx="1800200" cy="1200329"/>
          </a:xfrm>
          <a:prstGeom prst="rect">
            <a:avLst/>
          </a:prstGeom>
          <a:noFill/>
        </p:spPr>
        <p:txBody>
          <a:bodyPr wrap="square" rtlCol="0">
            <a:spAutoFit/>
          </a:bodyPr>
          <a:lstStyle/>
          <a:p>
            <a:r>
              <a:rPr lang="en-GB" dirty="0"/>
              <a:t>What are the environmental conditions when this occurs</a:t>
            </a:r>
          </a:p>
        </p:txBody>
      </p:sp>
    </p:spTree>
    <p:extLst>
      <p:ext uri="{BB962C8B-B14F-4D97-AF65-F5344CB8AC3E}">
        <p14:creationId xmlns:p14="http://schemas.microsoft.com/office/powerpoint/2010/main" val="122403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23812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1700808"/>
            <a:ext cx="2808312" cy="369332"/>
          </a:xfrm>
          <a:prstGeom prst="rect">
            <a:avLst/>
          </a:prstGeom>
          <a:noFill/>
        </p:spPr>
        <p:txBody>
          <a:bodyPr wrap="square" rtlCol="0">
            <a:spAutoFit/>
          </a:bodyPr>
          <a:lstStyle/>
          <a:p>
            <a:r>
              <a:rPr lang="en-GB" dirty="0"/>
              <a:t>Seed dispersal </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902" y="2051390"/>
            <a:ext cx="5865570" cy="60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113" y="2852936"/>
            <a:ext cx="552235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144683"/>
            <a:ext cx="2880320" cy="107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55976" y="2852936"/>
            <a:ext cx="792088" cy="369332"/>
          </a:xfrm>
          <a:prstGeom prst="rect">
            <a:avLst/>
          </a:prstGeom>
          <a:noFill/>
        </p:spPr>
        <p:txBody>
          <a:bodyPr wrap="square" rtlCol="0">
            <a:spAutoFit/>
          </a:bodyPr>
          <a:lstStyle/>
          <a:p>
            <a:r>
              <a:rPr lang="en-GB" dirty="0"/>
              <a:t>Max</a:t>
            </a:r>
          </a:p>
        </p:txBody>
      </p:sp>
      <p:sp>
        <p:nvSpPr>
          <p:cNvPr id="11" name="TextBox 10"/>
          <p:cNvSpPr txBox="1"/>
          <p:nvPr/>
        </p:nvSpPr>
        <p:spPr>
          <a:xfrm>
            <a:off x="7161423" y="2852936"/>
            <a:ext cx="792088" cy="369332"/>
          </a:xfrm>
          <a:prstGeom prst="rect">
            <a:avLst/>
          </a:prstGeom>
          <a:noFill/>
        </p:spPr>
        <p:txBody>
          <a:bodyPr wrap="square" rtlCol="0">
            <a:spAutoFit/>
          </a:bodyPr>
          <a:lstStyle/>
          <a:p>
            <a:r>
              <a:rPr lang="en-GB" dirty="0"/>
              <a:t>Min</a:t>
            </a:r>
          </a:p>
        </p:txBody>
      </p:sp>
      <p:sp>
        <p:nvSpPr>
          <p:cNvPr id="12" name="TextBox 11"/>
          <p:cNvSpPr txBox="1"/>
          <p:nvPr/>
        </p:nvSpPr>
        <p:spPr>
          <a:xfrm>
            <a:off x="5854744" y="4077072"/>
            <a:ext cx="1274165" cy="369332"/>
          </a:xfrm>
          <a:prstGeom prst="rect">
            <a:avLst/>
          </a:prstGeom>
          <a:noFill/>
        </p:spPr>
        <p:txBody>
          <a:bodyPr wrap="square" rtlCol="0">
            <a:spAutoFit/>
          </a:bodyPr>
          <a:lstStyle/>
          <a:p>
            <a:r>
              <a:rPr lang="en-GB" dirty="0"/>
              <a:t>Average</a:t>
            </a:r>
          </a:p>
        </p:txBody>
      </p:sp>
      <p:sp>
        <p:nvSpPr>
          <p:cNvPr id="6" name="Oval 5"/>
          <p:cNvSpPr/>
          <p:nvPr/>
        </p:nvSpPr>
        <p:spPr>
          <a:xfrm>
            <a:off x="4463988" y="3356992"/>
            <a:ext cx="252028" cy="648072"/>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161423" y="3429000"/>
            <a:ext cx="252028" cy="648072"/>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728730" y="4446404"/>
            <a:ext cx="252028" cy="648072"/>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372200" y="2204864"/>
            <a:ext cx="503082" cy="288032"/>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948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a:t>
            </a:r>
          </a:p>
        </p:txBody>
      </p:sp>
      <p:sp>
        <p:nvSpPr>
          <p:cNvPr id="5" name="TextBox 4"/>
          <p:cNvSpPr txBox="1"/>
          <p:nvPr/>
        </p:nvSpPr>
        <p:spPr>
          <a:xfrm>
            <a:off x="1763688" y="1556792"/>
            <a:ext cx="5403089" cy="461665"/>
          </a:xfrm>
          <a:prstGeom prst="rect">
            <a:avLst/>
          </a:prstGeom>
          <a:noFill/>
        </p:spPr>
        <p:txBody>
          <a:bodyPr wrap="square" rtlCol="0">
            <a:spAutoFit/>
          </a:bodyPr>
          <a:lstStyle/>
          <a:p>
            <a:r>
              <a:rPr lang="en-GB" sz="2400" b="1" dirty="0" err="1"/>
              <a:t>eg</a:t>
            </a:r>
            <a:r>
              <a:rPr lang="en-GB" sz="2400" b="1" dirty="0"/>
              <a:t>. Temperate regions summer annuals </a:t>
            </a:r>
          </a:p>
        </p:txBody>
      </p:sp>
      <p:cxnSp>
        <p:nvCxnSpPr>
          <p:cNvPr id="7" name="Straight Arrow Connector 6"/>
          <p:cNvCxnSpPr/>
          <p:nvPr/>
        </p:nvCxnSpPr>
        <p:spPr>
          <a:xfrm>
            <a:off x="5508104" y="2554085"/>
            <a:ext cx="0" cy="4526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99792" y="2554085"/>
            <a:ext cx="0" cy="390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91680" y="2154274"/>
            <a:ext cx="1872208" cy="369332"/>
          </a:xfrm>
          <a:prstGeom prst="rect">
            <a:avLst/>
          </a:prstGeom>
          <a:noFill/>
        </p:spPr>
        <p:txBody>
          <a:bodyPr wrap="square" rtlCol="0">
            <a:spAutoFit/>
          </a:bodyPr>
          <a:lstStyle/>
          <a:p>
            <a:r>
              <a:rPr lang="en-GB" dirty="0"/>
              <a:t>Seeds germinate</a:t>
            </a:r>
          </a:p>
        </p:txBody>
      </p:sp>
      <p:sp>
        <p:nvSpPr>
          <p:cNvPr id="12" name="TextBox 11"/>
          <p:cNvSpPr txBox="1"/>
          <p:nvPr/>
        </p:nvSpPr>
        <p:spPr>
          <a:xfrm>
            <a:off x="4788024" y="2154274"/>
            <a:ext cx="1872208" cy="369332"/>
          </a:xfrm>
          <a:prstGeom prst="rect">
            <a:avLst/>
          </a:prstGeom>
          <a:noFill/>
        </p:spPr>
        <p:txBody>
          <a:bodyPr wrap="square" rtlCol="0">
            <a:spAutoFit/>
          </a:bodyPr>
          <a:lstStyle/>
          <a:p>
            <a:r>
              <a:rPr lang="en-GB" dirty="0"/>
              <a:t>Seeds dispersed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96952"/>
            <a:ext cx="4915432" cy="179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9587" b="4474"/>
          <a:stretch/>
        </p:blipFill>
        <p:spPr bwMode="auto">
          <a:xfrm>
            <a:off x="1545175" y="4347301"/>
            <a:ext cx="5259073" cy="165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1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Dormancy</a:t>
            </a:r>
          </a:p>
        </p:txBody>
      </p:sp>
      <p:sp>
        <p:nvSpPr>
          <p:cNvPr id="3" name="Content Placeholder 2"/>
          <p:cNvSpPr>
            <a:spLocks noGrp="1"/>
          </p:cNvSpPr>
          <p:nvPr>
            <p:ph idx="1"/>
          </p:nvPr>
        </p:nvSpPr>
        <p:spPr>
          <a:xfrm>
            <a:off x="395536" y="1484784"/>
            <a:ext cx="8229600" cy="4525963"/>
          </a:xfrm>
        </p:spPr>
        <p:txBody>
          <a:bodyPr/>
          <a:lstStyle/>
          <a:p>
            <a:pPr marL="0" indent="0">
              <a:buNone/>
            </a:pPr>
            <a:endParaRPr lang="en-GB" dirty="0"/>
          </a:p>
          <a:p>
            <a:r>
              <a:rPr lang="en-GB" sz="3000" dirty="0"/>
              <a:t>Evolved to delay germination until favourable environmental conditions are present for survival. </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17032"/>
            <a:ext cx="194775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4" descr="Image result for daffodil seed p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543" y="3717033"/>
            <a:ext cx="1730417"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Image result for frost gra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278" t="3719" r="3263" b="7838"/>
          <a:stretch/>
        </p:blipFill>
        <p:spPr bwMode="auto">
          <a:xfrm>
            <a:off x="4767651" y="3717032"/>
            <a:ext cx="2180613"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Image result for daffodil germin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6" y="3717032"/>
            <a:ext cx="1296142" cy="129614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daffodil germination in wild bu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7848" y="3717032"/>
            <a:ext cx="161856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30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cxnSp>
        <p:nvCxnSpPr>
          <p:cNvPr id="6" name="Straight Arrow Connector 5"/>
          <p:cNvCxnSpPr/>
          <p:nvPr/>
        </p:nvCxnSpPr>
        <p:spPr>
          <a:xfrm flipH="1">
            <a:off x="2502194" y="2994279"/>
            <a:ext cx="7016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60412" y="2509977"/>
            <a:ext cx="2304256" cy="954107"/>
          </a:xfrm>
          <a:prstGeom prst="rect">
            <a:avLst/>
          </a:prstGeom>
          <a:noFill/>
        </p:spPr>
        <p:txBody>
          <a:bodyPr wrap="square" rtlCol="0">
            <a:spAutoFit/>
          </a:bodyPr>
          <a:lstStyle/>
          <a:p>
            <a:r>
              <a:rPr lang="en-GB" sz="1400" dirty="0"/>
              <a:t>Hard seed coat. </a:t>
            </a:r>
          </a:p>
          <a:p>
            <a:r>
              <a:rPr lang="en-GB" sz="1400" dirty="0"/>
              <a:t>Fire stimulated high temperatures crack the seed coat</a:t>
            </a:r>
          </a:p>
        </p:txBody>
      </p:sp>
      <p:sp>
        <p:nvSpPr>
          <p:cNvPr id="10" name="AutoShape 7" descr="Image result for tomato s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p:cNvSpPr txBox="1"/>
          <p:nvPr/>
        </p:nvSpPr>
        <p:spPr>
          <a:xfrm>
            <a:off x="3275856" y="4101672"/>
            <a:ext cx="2304256" cy="738664"/>
          </a:xfrm>
          <a:prstGeom prst="rect">
            <a:avLst/>
          </a:prstGeom>
          <a:noFill/>
        </p:spPr>
        <p:txBody>
          <a:bodyPr wrap="square" rtlCol="0">
            <a:spAutoFit/>
          </a:bodyPr>
          <a:lstStyle/>
          <a:p>
            <a:r>
              <a:rPr lang="en-GB" sz="1400" dirty="0"/>
              <a:t>Animal dispersed-digestive tract breaks physical dormancy</a:t>
            </a:r>
          </a:p>
        </p:txBody>
      </p:sp>
      <p:sp>
        <p:nvSpPr>
          <p:cNvPr id="13" name="TextBox 12"/>
          <p:cNvSpPr txBox="1"/>
          <p:nvPr/>
        </p:nvSpPr>
        <p:spPr>
          <a:xfrm>
            <a:off x="632452" y="1874272"/>
            <a:ext cx="2880320" cy="307777"/>
          </a:xfrm>
          <a:prstGeom prst="rect">
            <a:avLst/>
          </a:prstGeom>
          <a:noFill/>
        </p:spPr>
        <p:txBody>
          <a:bodyPr wrap="square" rtlCol="0">
            <a:spAutoFit/>
          </a:bodyPr>
          <a:lstStyle/>
          <a:p>
            <a:r>
              <a:rPr lang="en-GB" sz="1400" u="sng" dirty="0"/>
              <a:t>Physical dormancy</a:t>
            </a:r>
          </a:p>
        </p:txBody>
      </p:sp>
      <p:cxnSp>
        <p:nvCxnSpPr>
          <p:cNvPr id="19" name="Straight Arrow Connector 18"/>
          <p:cNvCxnSpPr/>
          <p:nvPr/>
        </p:nvCxnSpPr>
        <p:spPr>
          <a:xfrm flipH="1">
            <a:off x="2502195" y="4626533"/>
            <a:ext cx="7016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00372" y="1874271"/>
            <a:ext cx="2664296" cy="307777"/>
          </a:xfrm>
          <a:prstGeom prst="rect">
            <a:avLst/>
          </a:prstGeom>
          <a:noFill/>
        </p:spPr>
        <p:txBody>
          <a:bodyPr wrap="square" rtlCol="0">
            <a:spAutoFit/>
          </a:bodyPr>
          <a:lstStyle/>
          <a:p>
            <a:r>
              <a:rPr lang="en-GB" sz="1400" u="sng" dirty="0"/>
              <a:t>Dormancy breaking in the wild</a:t>
            </a:r>
          </a:p>
        </p:txBody>
      </p:sp>
      <p:sp>
        <p:nvSpPr>
          <p:cNvPr id="22" name="TextBox 21"/>
          <p:cNvSpPr txBox="1"/>
          <p:nvPr/>
        </p:nvSpPr>
        <p:spPr>
          <a:xfrm>
            <a:off x="5937297" y="1874272"/>
            <a:ext cx="2664296" cy="307777"/>
          </a:xfrm>
          <a:prstGeom prst="rect">
            <a:avLst/>
          </a:prstGeom>
          <a:noFill/>
        </p:spPr>
        <p:txBody>
          <a:bodyPr wrap="square" rtlCol="0">
            <a:spAutoFit/>
          </a:bodyPr>
          <a:lstStyle/>
          <a:p>
            <a:r>
              <a:rPr lang="en-GB" sz="1400" u="sng" dirty="0"/>
              <a:t>Dormancy breaking in the lab</a:t>
            </a:r>
          </a:p>
        </p:txBody>
      </p:sp>
      <p:pic>
        <p:nvPicPr>
          <p:cNvPr id="4107"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t="6374"/>
          <a:stretch/>
        </p:blipFill>
        <p:spPr bwMode="auto">
          <a:xfrm>
            <a:off x="598389" y="2454676"/>
            <a:ext cx="1474223" cy="107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2254364"/>
            <a:ext cx="945828" cy="124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6228184" y="2663334"/>
            <a:ext cx="1800200" cy="523220"/>
          </a:xfrm>
          <a:prstGeom prst="rect">
            <a:avLst/>
          </a:prstGeom>
          <a:noFill/>
        </p:spPr>
        <p:txBody>
          <a:bodyPr wrap="square" rtlCol="0">
            <a:spAutoFit/>
          </a:bodyPr>
          <a:lstStyle/>
          <a:p>
            <a:r>
              <a:rPr lang="en-GB" sz="1400" dirty="0"/>
              <a:t>Scarify seeds to allow imbibition of water</a:t>
            </a:r>
          </a:p>
        </p:txBody>
      </p:sp>
      <p:sp>
        <p:nvSpPr>
          <p:cNvPr id="17" name="TextBox 16"/>
          <p:cNvSpPr txBox="1"/>
          <p:nvPr/>
        </p:nvSpPr>
        <p:spPr>
          <a:xfrm>
            <a:off x="1641492" y="372358"/>
            <a:ext cx="5542095" cy="584775"/>
          </a:xfrm>
          <a:prstGeom prst="rect">
            <a:avLst/>
          </a:prstGeom>
          <a:noFill/>
        </p:spPr>
        <p:txBody>
          <a:bodyPr wrap="none" rtlCol="0">
            <a:spAutoFit/>
          </a:bodyPr>
          <a:lstStyle/>
          <a:p>
            <a:r>
              <a:rPr lang="en-GB" sz="3200" dirty="0">
                <a:solidFill>
                  <a:schemeClr val="bg1"/>
                </a:solidFill>
                <a:latin typeface="+mj-lt"/>
              </a:rPr>
              <a:t>Exogenous (external) dormancy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66" y="3673570"/>
            <a:ext cx="1594867" cy="159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228184" y="4149080"/>
            <a:ext cx="1800200" cy="523220"/>
          </a:xfrm>
          <a:prstGeom prst="rect">
            <a:avLst/>
          </a:prstGeom>
          <a:noFill/>
        </p:spPr>
        <p:txBody>
          <a:bodyPr wrap="square" rtlCol="0">
            <a:spAutoFit/>
          </a:bodyPr>
          <a:lstStyle/>
          <a:p>
            <a:r>
              <a:rPr lang="en-GB" sz="1400" dirty="0"/>
              <a:t>Sulphuric acid used to break dormancy</a:t>
            </a:r>
          </a:p>
        </p:txBody>
      </p:sp>
    </p:spTree>
    <p:extLst>
      <p:ext uri="{BB962C8B-B14F-4D97-AF65-F5344CB8AC3E}">
        <p14:creationId xmlns:p14="http://schemas.microsoft.com/office/powerpoint/2010/main" val="336869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030571" y="2831741"/>
            <a:ext cx="5832648" cy="362159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665351" y="6072403"/>
            <a:ext cx="540060" cy="216024"/>
          </a:xfrm>
          <a:prstGeom prst="rect">
            <a:avLst/>
          </a:prstGeom>
          <a:noFill/>
        </p:spPr>
        <p:txBody>
          <a:bodyPr wrap="square" rtlCol="0">
            <a:spAutoFit/>
          </a:bodyPr>
          <a:lstStyle/>
          <a:p>
            <a:r>
              <a:rPr lang="en-GB" sz="800" b="1" dirty="0"/>
              <a:t>20/10C</a:t>
            </a:r>
          </a:p>
        </p:txBody>
      </p:sp>
      <p:sp>
        <p:nvSpPr>
          <p:cNvPr id="4" name="Content Placeholder 5"/>
          <p:cNvSpPr txBox="1">
            <a:spLocks noGrp="1"/>
          </p:cNvSpPr>
          <p:nvPr>
            <p:ph idx="1"/>
          </p:nvPr>
        </p:nvSpPr>
        <p:spPr>
          <a:xfrm>
            <a:off x="457200" y="1600200"/>
            <a:ext cx="8229600" cy="307777"/>
          </a:xfrm>
          <a:prstGeom prst="rect">
            <a:avLst/>
          </a:prstGeom>
          <a:noFill/>
        </p:spPr>
        <p:txBody>
          <a:bodyPr wrap="square" rtlCol="0">
            <a:spAutoFit/>
          </a:bodyPr>
          <a:lstStyle/>
          <a:p>
            <a:pPr marL="0" indent="0">
              <a:buNone/>
            </a:pPr>
            <a:r>
              <a:rPr lang="en-GB" sz="1400" u="sng" dirty="0"/>
              <a:t>Morphological dormancy</a:t>
            </a:r>
          </a:p>
        </p:txBody>
      </p:sp>
      <p:sp>
        <p:nvSpPr>
          <p:cNvPr id="5" name="TextBox 4"/>
          <p:cNvSpPr txBox="1"/>
          <p:nvPr/>
        </p:nvSpPr>
        <p:spPr>
          <a:xfrm>
            <a:off x="3275856" y="1628800"/>
            <a:ext cx="2664296" cy="307777"/>
          </a:xfrm>
          <a:prstGeom prst="rect">
            <a:avLst/>
          </a:prstGeom>
          <a:noFill/>
        </p:spPr>
        <p:txBody>
          <a:bodyPr wrap="square" rtlCol="0">
            <a:spAutoFit/>
          </a:bodyPr>
          <a:lstStyle/>
          <a:p>
            <a:r>
              <a:rPr lang="en-GB" sz="1400" u="sng" dirty="0"/>
              <a:t>Dormancy breaking in the wild</a:t>
            </a:r>
          </a:p>
        </p:txBody>
      </p:sp>
      <p:sp>
        <p:nvSpPr>
          <p:cNvPr id="6" name="TextBox 5"/>
          <p:cNvSpPr txBox="1"/>
          <p:nvPr/>
        </p:nvSpPr>
        <p:spPr>
          <a:xfrm>
            <a:off x="6228184" y="1628800"/>
            <a:ext cx="2664296" cy="307777"/>
          </a:xfrm>
          <a:prstGeom prst="rect">
            <a:avLst/>
          </a:prstGeom>
          <a:noFill/>
        </p:spPr>
        <p:txBody>
          <a:bodyPr wrap="square" rtlCol="0">
            <a:spAutoFit/>
          </a:bodyPr>
          <a:lstStyle/>
          <a:p>
            <a:r>
              <a:rPr lang="en-GB" sz="1400" u="sng" dirty="0"/>
              <a:t>Dormancy breaking in the lab</a:t>
            </a:r>
          </a:p>
        </p:txBody>
      </p:sp>
      <p:sp>
        <p:nvSpPr>
          <p:cNvPr id="7" name="TextBox 6"/>
          <p:cNvSpPr txBox="1"/>
          <p:nvPr/>
        </p:nvSpPr>
        <p:spPr>
          <a:xfrm>
            <a:off x="3419872" y="2051069"/>
            <a:ext cx="2232248" cy="738664"/>
          </a:xfrm>
          <a:prstGeom prst="rect">
            <a:avLst/>
          </a:prstGeom>
          <a:noFill/>
        </p:spPr>
        <p:txBody>
          <a:bodyPr wrap="square" rtlCol="0">
            <a:spAutoFit/>
          </a:bodyPr>
          <a:lstStyle/>
          <a:p>
            <a:r>
              <a:rPr lang="en-GB" sz="1400" dirty="0"/>
              <a:t>Embryo underdeveloped. needs to grow before germination occurs</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844825"/>
            <a:ext cx="2664296" cy="197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00192" y="2051069"/>
            <a:ext cx="2183996" cy="307777"/>
          </a:xfrm>
          <a:prstGeom prst="rect">
            <a:avLst/>
          </a:prstGeom>
          <a:noFill/>
        </p:spPr>
        <p:txBody>
          <a:bodyPr wrap="none" rtlCol="0">
            <a:spAutoFit/>
          </a:bodyPr>
          <a:lstStyle/>
          <a:p>
            <a:r>
              <a:rPr lang="en-GB" sz="1400" dirty="0"/>
              <a:t>Cold or warm stratification</a:t>
            </a:r>
          </a:p>
        </p:txBody>
      </p:sp>
      <p:cxnSp>
        <p:nvCxnSpPr>
          <p:cNvPr id="10" name="Straight Arrow Connector 9"/>
          <p:cNvCxnSpPr/>
          <p:nvPr/>
        </p:nvCxnSpPr>
        <p:spPr>
          <a:xfrm flipH="1">
            <a:off x="2843808" y="2420401"/>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4115347" y="4797152"/>
            <a:ext cx="276117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a:off x="4752020" y="3738602"/>
            <a:ext cx="0" cy="334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99992" y="3493442"/>
            <a:ext cx="2304256" cy="307777"/>
          </a:xfrm>
          <a:prstGeom prst="rect">
            <a:avLst/>
          </a:prstGeom>
          <a:noFill/>
        </p:spPr>
        <p:txBody>
          <a:bodyPr wrap="square" rtlCol="0">
            <a:spAutoFit/>
          </a:bodyPr>
          <a:lstStyle/>
          <a:p>
            <a:r>
              <a:rPr lang="en-GB" sz="1400" dirty="0"/>
              <a:t>Seed dispersal</a:t>
            </a:r>
          </a:p>
        </p:txBody>
      </p:sp>
      <p:sp>
        <p:nvSpPr>
          <p:cNvPr id="18" name="Rectangle 17"/>
          <p:cNvSpPr/>
          <p:nvPr/>
        </p:nvSpPr>
        <p:spPr>
          <a:xfrm>
            <a:off x="3599706" y="2924944"/>
            <a:ext cx="5040932" cy="369332"/>
          </a:xfrm>
          <a:prstGeom prst="rect">
            <a:avLst/>
          </a:prstGeom>
        </p:spPr>
        <p:txBody>
          <a:bodyPr wrap="none">
            <a:spAutoFit/>
          </a:bodyPr>
          <a:lstStyle/>
          <a:p>
            <a:r>
              <a:rPr lang="en-GB" u="sng" dirty="0"/>
              <a:t>Cold or warm stratification- Move along experiment</a:t>
            </a:r>
          </a:p>
        </p:txBody>
      </p:sp>
      <p:sp>
        <p:nvSpPr>
          <p:cNvPr id="19" name="TextBox 18"/>
          <p:cNvSpPr txBox="1"/>
          <p:nvPr/>
        </p:nvSpPr>
        <p:spPr>
          <a:xfrm>
            <a:off x="4806026" y="6075413"/>
            <a:ext cx="540060" cy="216024"/>
          </a:xfrm>
          <a:prstGeom prst="rect">
            <a:avLst/>
          </a:prstGeom>
          <a:noFill/>
        </p:spPr>
        <p:txBody>
          <a:bodyPr wrap="square" rtlCol="0">
            <a:spAutoFit/>
          </a:bodyPr>
          <a:lstStyle/>
          <a:p>
            <a:r>
              <a:rPr lang="en-GB" sz="800" b="1" dirty="0"/>
              <a:t>20/10C</a:t>
            </a:r>
          </a:p>
        </p:txBody>
      </p:sp>
      <p:sp>
        <p:nvSpPr>
          <p:cNvPr id="25" name="TextBox 24"/>
          <p:cNvSpPr txBox="1"/>
          <p:nvPr/>
        </p:nvSpPr>
        <p:spPr>
          <a:xfrm>
            <a:off x="5292080" y="6074976"/>
            <a:ext cx="540060" cy="216024"/>
          </a:xfrm>
          <a:prstGeom prst="rect">
            <a:avLst/>
          </a:prstGeom>
          <a:noFill/>
        </p:spPr>
        <p:txBody>
          <a:bodyPr wrap="square" rtlCol="0">
            <a:spAutoFit/>
          </a:bodyPr>
          <a:lstStyle/>
          <a:p>
            <a:r>
              <a:rPr lang="en-GB" sz="800" b="1" dirty="0"/>
              <a:t>15/5C</a:t>
            </a:r>
          </a:p>
        </p:txBody>
      </p:sp>
      <p:pic>
        <p:nvPicPr>
          <p:cNvPr id="2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5474" b="4321"/>
          <a:stretch/>
        </p:blipFill>
        <p:spPr bwMode="auto">
          <a:xfrm>
            <a:off x="4139952" y="4073236"/>
            <a:ext cx="2761179" cy="78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860032" y="4221088"/>
            <a:ext cx="432048" cy="2070348"/>
          </a:xfrm>
          <a:prstGeom prst="rect">
            <a:avLst/>
          </a:prstGeom>
          <a:solidFill>
            <a:schemeClr val="accent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724128" y="4221946"/>
            <a:ext cx="396044" cy="2069490"/>
          </a:xfrm>
          <a:prstGeom prst="rect">
            <a:avLst/>
          </a:prstGeom>
          <a:solidFill>
            <a:schemeClr val="accent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292080" y="4221946"/>
            <a:ext cx="432048" cy="2069489"/>
          </a:xfrm>
          <a:prstGeom prst="rect">
            <a:avLst/>
          </a:prstGeom>
          <a:solidFill>
            <a:schemeClr val="accent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2320" y="4642539"/>
            <a:ext cx="1710892" cy="181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Arrow Connector 32"/>
          <p:cNvCxnSpPr/>
          <p:nvPr/>
        </p:nvCxnSpPr>
        <p:spPr>
          <a:xfrm>
            <a:off x="6228184" y="6180415"/>
            <a:ext cx="747700" cy="30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itle 13"/>
          <p:cNvSpPr txBox="1">
            <a:spLocks noGrp="1"/>
          </p:cNvSpPr>
          <p:nvPr>
            <p:ph type="title"/>
          </p:nvPr>
        </p:nvSpPr>
        <p:spPr>
          <a:xfrm>
            <a:off x="1638306" y="332863"/>
            <a:ext cx="5738687" cy="584775"/>
          </a:xfrm>
          <a:prstGeom prst="rect">
            <a:avLst/>
          </a:prstGeom>
          <a:noFill/>
        </p:spPr>
        <p:txBody>
          <a:bodyPr wrap="none" rtlCol="0">
            <a:spAutoFit/>
          </a:bodyPr>
          <a:lstStyle/>
          <a:p>
            <a:r>
              <a:rPr lang="en-GB" dirty="0">
                <a:latin typeface="+mj-lt"/>
              </a:rPr>
              <a:t>Endogenous (internal) dormancy </a:t>
            </a:r>
          </a:p>
        </p:txBody>
      </p:sp>
    </p:spTree>
    <p:extLst>
      <p:ext uri="{BB962C8B-B14F-4D97-AF65-F5344CB8AC3E}">
        <p14:creationId xmlns:p14="http://schemas.microsoft.com/office/powerpoint/2010/main" val="295828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Dormancy – Plant orders</a:t>
            </a:r>
          </a:p>
        </p:txBody>
      </p:sp>
      <p:pic>
        <p:nvPicPr>
          <p:cNvPr id="5124" name="Picture 4" descr="http://www.seedbiology.de/html2images/dormancy06-fig4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00808"/>
            <a:ext cx="5097041" cy="42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71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Germination in the wild and the lab</a:t>
            </a:r>
          </a:p>
        </p:txBody>
      </p:sp>
      <p:sp>
        <p:nvSpPr>
          <p:cNvPr id="3" name="Content Placeholder 2"/>
          <p:cNvSpPr>
            <a:spLocks noGrp="1"/>
          </p:cNvSpPr>
          <p:nvPr>
            <p:ph idx="1"/>
          </p:nvPr>
        </p:nvSpPr>
        <p:spPr>
          <a:xfrm>
            <a:off x="395536" y="1628800"/>
            <a:ext cx="8229600" cy="4525963"/>
          </a:xfrm>
        </p:spPr>
        <p:txBody>
          <a:bodyPr/>
          <a:lstStyle/>
          <a:p>
            <a:pPr marL="0" indent="0">
              <a:buNone/>
            </a:pPr>
            <a:endParaRPr lang="en-GB" dirty="0"/>
          </a:p>
          <a:p>
            <a:endParaRPr lang="en-GB"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15" y="1628800"/>
            <a:ext cx="136216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5536" y="1483322"/>
            <a:ext cx="7920880" cy="5909310"/>
          </a:xfrm>
          <a:prstGeom prst="rect">
            <a:avLst/>
          </a:prstGeom>
        </p:spPr>
        <p:txBody>
          <a:bodyPr wrap="square">
            <a:spAutoFit/>
          </a:bodyPr>
          <a:lstStyle/>
          <a:p>
            <a:r>
              <a:rPr lang="en-GB" dirty="0"/>
              <a:t>Taxonomy - </a:t>
            </a:r>
            <a:r>
              <a:rPr lang="en-GB" i="1" dirty="0" err="1">
                <a:solidFill>
                  <a:schemeClr val="tx2"/>
                </a:solidFill>
              </a:rPr>
              <a:t>Nymphaeae</a:t>
            </a:r>
            <a:r>
              <a:rPr lang="en-GB" i="1" dirty="0">
                <a:solidFill>
                  <a:schemeClr val="tx2"/>
                </a:solidFill>
              </a:rPr>
              <a:t> </a:t>
            </a:r>
            <a:r>
              <a:rPr lang="en-GB" i="1" dirty="0" err="1">
                <a:solidFill>
                  <a:schemeClr val="tx2"/>
                </a:solidFill>
              </a:rPr>
              <a:t>caerulea</a:t>
            </a:r>
            <a:r>
              <a:rPr lang="en-GB" dirty="0">
                <a:solidFill>
                  <a:schemeClr val="tx2"/>
                </a:solidFill>
              </a:rPr>
              <a:t>. </a:t>
            </a:r>
          </a:p>
          <a:p>
            <a:endParaRPr lang="en-GB" dirty="0"/>
          </a:p>
          <a:p>
            <a:r>
              <a:rPr lang="en-GB" dirty="0"/>
              <a:t>Habitat - </a:t>
            </a:r>
            <a:r>
              <a:rPr lang="en-GB" dirty="0">
                <a:solidFill>
                  <a:schemeClr val="tx2"/>
                </a:solidFill>
              </a:rPr>
              <a:t>Aquatic.  Germination occurs in water</a:t>
            </a:r>
          </a:p>
          <a:p>
            <a:endParaRPr lang="en-GB" dirty="0">
              <a:solidFill>
                <a:schemeClr val="tx2"/>
              </a:solidFill>
            </a:endParaRPr>
          </a:p>
          <a:p>
            <a:r>
              <a:rPr lang="en-GB" dirty="0"/>
              <a:t>Climate</a:t>
            </a:r>
            <a:r>
              <a:rPr lang="en-GB" dirty="0">
                <a:solidFill>
                  <a:schemeClr val="tx2"/>
                </a:solidFill>
              </a:rPr>
              <a:t> </a:t>
            </a:r>
            <a:r>
              <a:rPr lang="en-GB" dirty="0"/>
              <a:t>-</a:t>
            </a:r>
            <a:r>
              <a:rPr lang="en-GB" dirty="0">
                <a:solidFill>
                  <a:schemeClr val="tx2"/>
                </a:solidFill>
              </a:rPr>
              <a:t> Distribution. East Africa rivers, Nile. Warm water</a:t>
            </a:r>
          </a:p>
          <a:p>
            <a:endParaRPr lang="en-GB" dirty="0"/>
          </a:p>
          <a:p>
            <a:r>
              <a:rPr lang="en-GB" dirty="0"/>
              <a:t>Dormancy - </a:t>
            </a:r>
            <a:r>
              <a:rPr lang="en-GB" dirty="0">
                <a:solidFill>
                  <a:schemeClr val="tx2"/>
                </a:solidFill>
              </a:rPr>
              <a:t>Physical dormancy. To break seed coat needs scarification</a:t>
            </a:r>
            <a:endParaRPr lang="en-GB" dirty="0"/>
          </a:p>
          <a:p>
            <a:r>
              <a:rPr lang="en-GB" dirty="0"/>
              <a:t>                                                                       </a:t>
            </a:r>
          </a:p>
          <a:p>
            <a:endParaRPr lang="en-GB" dirty="0"/>
          </a:p>
          <a:p>
            <a:endParaRPr lang="en-GB" dirty="0"/>
          </a:p>
          <a:p>
            <a:pPr algn="ctr"/>
            <a:endParaRPr lang="en-GB" dirty="0"/>
          </a:p>
          <a:p>
            <a:pPr algn="ctr"/>
            <a:endParaRPr lang="en-GB" dirty="0">
              <a:solidFill>
                <a:schemeClr val="tx2"/>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6" name="Picture 4" descr="http://www.seedbiology.de/html2images/dormancy06-fig4a.gif"/>
          <p:cNvPicPr>
            <a:picLocks noChangeAspect="1" noChangeArrowheads="1"/>
          </p:cNvPicPr>
          <p:nvPr/>
        </p:nvPicPr>
        <p:blipFill rotWithShape="1">
          <a:blip r:embed="rId3">
            <a:extLst>
              <a:ext uri="{28A0092B-C50C-407E-A947-70E740481C1C}">
                <a14:useLocalDpi xmlns:a14="http://schemas.microsoft.com/office/drawing/2010/main" val="0"/>
              </a:ext>
            </a:extLst>
          </a:blip>
          <a:srcRect l="934" t="81204" r="33904" b="9387"/>
          <a:stretch/>
        </p:blipFill>
        <p:spPr bwMode="auto">
          <a:xfrm>
            <a:off x="899592" y="3609464"/>
            <a:ext cx="6841140" cy="8276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seedbiology.de/html2images/dormancy06-fig4a.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620" r="84497" b="65480"/>
          <a:stretch/>
        </p:blipFill>
        <p:spPr bwMode="auto">
          <a:xfrm>
            <a:off x="7668345" y="3141593"/>
            <a:ext cx="1368151" cy="161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2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Germination- Ex situ</a:t>
            </a:r>
          </a:p>
        </p:txBody>
      </p:sp>
      <p:pic>
        <p:nvPicPr>
          <p:cNvPr id="7" name="Picture 4" descr="http://i01.i.aliimg.com/img/pb/613/422/622/622422613_896.jpg"/>
          <p:cNvPicPr>
            <a:picLocks noChangeAspect="1" noChangeArrowheads="1"/>
          </p:cNvPicPr>
          <p:nvPr/>
        </p:nvPicPr>
        <p:blipFill rotWithShape="1">
          <a:blip r:embed="rId2">
            <a:extLst>
              <a:ext uri="{28A0092B-C50C-407E-A947-70E740481C1C}">
                <a14:useLocalDpi xmlns:a14="http://schemas.microsoft.com/office/drawing/2010/main" val="0"/>
              </a:ext>
            </a:extLst>
          </a:blip>
          <a:srcRect l="54572" t="49828" r="1125" b="28756"/>
          <a:stretch/>
        </p:blipFill>
        <p:spPr bwMode="auto">
          <a:xfrm>
            <a:off x="395536" y="2996952"/>
            <a:ext cx="2604856" cy="20097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01.i.aliimg.com/img/pb/613/422/622/622422613_896.jpg"/>
          <p:cNvPicPr>
            <a:picLocks noChangeAspect="1" noChangeArrowheads="1"/>
          </p:cNvPicPr>
          <p:nvPr/>
        </p:nvPicPr>
        <p:blipFill rotWithShape="1">
          <a:blip r:embed="rId2">
            <a:extLst>
              <a:ext uri="{28A0092B-C50C-407E-A947-70E740481C1C}">
                <a14:useLocalDpi xmlns:a14="http://schemas.microsoft.com/office/drawing/2010/main" val="0"/>
              </a:ext>
            </a:extLst>
          </a:blip>
          <a:srcRect t="75770" r="55696" b="3253"/>
          <a:stretch/>
        </p:blipFill>
        <p:spPr bwMode="auto">
          <a:xfrm>
            <a:off x="3274851" y="2992692"/>
            <a:ext cx="2665301" cy="20139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01.i.aliimg.com/img/pb/613/422/622/622422613_896.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314" t="75265" r="1" b="3700"/>
          <a:stretch/>
        </p:blipFill>
        <p:spPr bwMode="auto">
          <a:xfrm>
            <a:off x="6228184" y="2980544"/>
            <a:ext cx="2713015" cy="20382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2132856"/>
            <a:ext cx="2664296" cy="646331"/>
          </a:xfrm>
          <a:prstGeom prst="rect">
            <a:avLst/>
          </a:prstGeom>
          <a:noFill/>
        </p:spPr>
        <p:txBody>
          <a:bodyPr wrap="square" rtlCol="0">
            <a:spAutoFit/>
          </a:bodyPr>
          <a:lstStyle/>
          <a:p>
            <a:r>
              <a:rPr lang="en-GB" dirty="0"/>
              <a:t>Physical dormancy –Scarification of seed coat</a:t>
            </a:r>
          </a:p>
        </p:txBody>
      </p:sp>
      <p:sp>
        <p:nvSpPr>
          <p:cNvPr id="11" name="TextBox 10"/>
          <p:cNvSpPr txBox="1"/>
          <p:nvPr/>
        </p:nvSpPr>
        <p:spPr>
          <a:xfrm>
            <a:off x="3280989" y="2132856"/>
            <a:ext cx="2664296" cy="646331"/>
          </a:xfrm>
          <a:prstGeom prst="rect">
            <a:avLst/>
          </a:prstGeom>
          <a:noFill/>
        </p:spPr>
        <p:txBody>
          <a:bodyPr wrap="square" rtlCol="0">
            <a:spAutoFit/>
          </a:bodyPr>
          <a:lstStyle/>
          <a:p>
            <a:r>
              <a:rPr lang="en-GB" dirty="0"/>
              <a:t>Allows water in and germination takes place</a:t>
            </a:r>
          </a:p>
        </p:txBody>
      </p:sp>
      <p:sp>
        <p:nvSpPr>
          <p:cNvPr id="12" name="TextBox 11"/>
          <p:cNvSpPr txBox="1"/>
          <p:nvPr/>
        </p:nvSpPr>
        <p:spPr>
          <a:xfrm>
            <a:off x="6228184" y="2132856"/>
            <a:ext cx="2664296" cy="646331"/>
          </a:xfrm>
          <a:prstGeom prst="rect">
            <a:avLst/>
          </a:prstGeom>
          <a:noFill/>
        </p:spPr>
        <p:txBody>
          <a:bodyPr wrap="square" rtlCol="0">
            <a:spAutoFit/>
          </a:bodyPr>
          <a:lstStyle/>
          <a:p>
            <a:r>
              <a:rPr lang="en-GB" dirty="0"/>
              <a:t>Germination takes place in water</a:t>
            </a:r>
          </a:p>
        </p:txBody>
      </p:sp>
    </p:spTree>
    <p:extLst>
      <p:ext uri="{BB962C8B-B14F-4D97-AF65-F5344CB8AC3E}">
        <p14:creationId xmlns:p14="http://schemas.microsoft.com/office/powerpoint/2010/main" val="248354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1844824"/>
            <a:ext cx="8229600" cy="4641379"/>
          </a:xfrm>
        </p:spPr>
        <p:txBody>
          <a:bodyPr/>
          <a:lstStyle/>
          <a:p>
            <a:pPr marL="0" indent="0" algn="ctr">
              <a:buNone/>
            </a:pPr>
            <a:r>
              <a:rPr lang="en-GB" b="1" dirty="0" smtClean="0"/>
              <a:t>   End of Module Five (Germination and Dormancy) </a:t>
            </a:r>
          </a:p>
          <a:p>
            <a:pPr marL="0" indent="0" algn="ctr">
              <a:buNone/>
            </a:pPr>
            <a:endParaRPr lang="en-GB" b="1" dirty="0"/>
          </a:p>
          <a:p>
            <a:pPr marL="0" indent="0" algn="ctr">
              <a:buNone/>
            </a:pPr>
            <a:endParaRPr lang="en-GB" b="1" dirty="0" smtClean="0"/>
          </a:p>
          <a:p>
            <a:pPr marL="0" indent="0" algn="ctr">
              <a:buNone/>
            </a:pPr>
            <a:r>
              <a:rPr lang="en-GB" b="1" dirty="0"/>
              <a:t>G</a:t>
            </a:r>
            <a:r>
              <a:rPr lang="en-GB" b="1" dirty="0" smtClean="0"/>
              <a:t>o to Module Six </a:t>
            </a:r>
            <a:r>
              <a:rPr lang="en-GB" b="1" dirty="0" smtClean="0">
                <a:hlinkClick r:id="rId2"/>
              </a:rPr>
              <a:t>(Data Management)</a:t>
            </a:r>
            <a:endParaRPr lang="en-GB" b="1" dirty="0" smtClean="0"/>
          </a:p>
          <a:p>
            <a:pPr algn="ctr"/>
            <a:endParaRPr lang="en-GB" dirty="0"/>
          </a:p>
        </p:txBody>
      </p:sp>
    </p:spTree>
    <p:extLst>
      <p:ext uri="{BB962C8B-B14F-4D97-AF65-F5344CB8AC3E}">
        <p14:creationId xmlns:p14="http://schemas.microsoft.com/office/powerpoint/2010/main" val="340923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400" b="1" dirty="0">
                <a:latin typeface="Calibri Light" panose="020F0302020204030204" pitchFamily="34" charset="0"/>
              </a:rPr>
              <a:t>GSPC Target 8 </a:t>
            </a:r>
            <a:r>
              <a:rPr lang="en-GB" sz="2400" dirty="0">
                <a:latin typeface="Calibri Light" panose="020F0302020204030204" pitchFamily="34" charset="0"/>
              </a:rPr>
              <a:t>’20% of threatened species to be available for recovery and restoration programmes’</a:t>
            </a:r>
          </a:p>
          <a:p>
            <a:endParaRPr lang="en-GB" sz="2400" dirty="0">
              <a:latin typeface="Calibri Light" panose="020F0302020204030204" pitchFamily="34" charset="0"/>
            </a:endParaRPr>
          </a:p>
          <a:p>
            <a:pPr algn="ctr"/>
            <a:r>
              <a:rPr lang="en-GB" sz="2400" dirty="0">
                <a:latin typeface="Calibri Light" panose="020F0302020204030204" pitchFamily="34" charset="0"/>
              </a:rPr>
              <a:t>Linking </a:t>
            </a:r>
            <a:r>
              <a:rPr lang="en-GB" sz="2400" i="1" dirty="0">
                <a:latin typeface="Calibri Light" panose="020F0302020204030204" pitchFamily="34" charset="0"/>
              </a:rPr>
              <a:t>in situ </a:t>
            </a:r>
            <a:r>
              <a:rPr lang="en-GB" sz="2400" dirty="0">
                <a:latin typeface="Calibri Light" panose="020F0302020204030204" pitchFamily="34" charset="0"/>
              </a:rPr>
              <a:t>and </a:t>
            </a:r>
            <a:r>
              <a:rPr lang="en-GB" sz="2400" i="1" dirty="0">
                <a:latin typeface="Calibri Light" panose="020F0302020204030204" pitchFamily="34" charset="0"/>
              </a:rPr>
              <a:t>ex situ </a:t>
            </a:r>
            <a:r>
              <a:rPr lang="en-GB" sz="2400" dirty="0">
                <a:latin typeface="Calibri Light" panose="020F0302020204030204" pitchFamily="34" charset="0"/>
              </a:rPr>
              <a:t>conservation</a:t>
            </a:r>
          </a:p>
          <a:p>
            <a:pPr algn="ctr"/>
            <a:r>
              <a:rPr lang="en-GB" sz="2400" dirty="0">
                <a:latin typeface="Calibri Light" panose="020F0302020204030204" pitchFamily="34" charset="0"/>
              </a:rPr>
              <a:t>Using collections for restoration activities</a:t>
            </a:r>
          </a:p>
        </p:txBody>
      </p:sp>
      <p:pic>
        <p:nvPicPr>
          <p:cNvPr id="2050" name="Picture 2" descr="https://farm8.staticflickr.com/7497/16054521098_d991eed342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861048"/>
            <a:ext cx="3024336" cy="20172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arm8.staticflickr.com/7538/16054668540_de09256e84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861048"/>
            <a:ext cx="3024336" cy="201720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4139952" y="4725144"/>
            <a:ext cx="504056"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227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8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Light" panose="020F0302020204030204" pitchFamily="34" charset="0"/>
              </a:rPr>
              <a:t>Conserving</a:t>
            </a:r>
            <a:r>
              <a:rPr lang="en-GB" dirty="0"/>
              <a:t> quality collections</a:t>
            </a:r>
          </a:p>
        </p:txBody>
      </p:sp>
      <p:sp>
        <p:nvSpPr>
          <p:cNvPr id="3" name="Content Placeholder 2"/>
          <p:cNvSpPr>
            <a:spLocks noGrp="1"/>
          </p:cNvSpPr>
          <p:nvPr>
            <p:ph idx="1"/>
          </p:nvPr>
        </p:nvSpPr>
        <p:spPr/>
        <p:txBody>
          <a:bodyPr/>
          <a:lstStyle/>
          <a:p>
            <a:pPr marL="0" indent="0">
              <a:buNone/>
            </a:pPr>
            <a:r>
              <a:rPr lang="en-GB" dirty="0"/>
              <a:t> </a:t>
            </a:r>
          </a:p>
        </p:txBody>
      </p:sp>
      <p:graphicFrame>
        <p:nvGraphicFramePr>
          <p:cNvPr id="4" name="Diagram 3"/>
          <p:cNvGraphicFramePr/>
          <p:nvPr>
            <p:extLst>
              <p:ext uri="{D42A27DB-BD31-4B8C-83A1-F6EECF244321}">
                <p14:modId xmlns:p14="http://schemas.microsoft.com/office/powerpoint/2010/main" val="3605583417"/>
              </p:ext>
            </p:extLst>
          </p:nvPr>
        </p:nvGraphicFramePr>
        <p:xfrm>
          <a:off x="1547664"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96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Restoration- Botanic Gardens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3356992"/>
            <a:ext cx="2622665" cy="2344189"/>
          </a:xfrm>
          <a:prstGeom prst="rect">
            <a:avLst/>
          </a:prstGeom>
        </p:spPr>
      </p:pic>
      <p:pic>
        <p:nvPicPr>
          <p:cNvPr id="8" name="Picture 3" descr="I:\Ecological Restoration Alliance\ERA-China-0\Xishuangbanna-Tropical-Botanic-Gardens-ERA-Restoration_DSC82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3645024"/>
            <a:ext cx="3679594" cy="24482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75656" y="1628800"/>
            <a:ext cx="6120680" cy="1200329"/>
          </a:xfrm>
          <a:prstGeom prst="rect">
            <a:avLst/>
          </a:prstGeom>
        </p:spPr>
        <p:txBody>
          <a:bodyPr wrap="square">
            <a:spAutoFit/>
          </a:bodyPr>
          <a:lstStyle/>
          <a:p>
            <a:pPr>
              <a:spcBef>
                <a:spcPct val="0"/>
              </a:spcBef>
            </a:pPr>
            <a:r>
              <a:rPr lang="en-GB" b="1" dirty="0" err="1">
                <a:solidFill>
                  <a:srgbClr val="01655B"/>
                </a:solidFill>
                <a:latin typeface="Calibri Light" panose="020F0302020204030204" pitchFamily="34" charset="0"/>
              </a:rPr>
              <a:t>Xishuangbanna</a:t>
            </a:r>
            <a:r>
              <a:rPr lang="en-GB" b="1" dirty="0">
                <a:solidFill>
                  <a:srgbClr val="01655B"/>
                </a:solidFill>
                <a:latin typeface="Calibri Light" panose="020F0302020204030204" pitchFamily="34" charset="0"/>
              </a:rPr>
              <a:t> Tropical Botanical Garden, South Yunnan, China </a:t>
            </a:r>
          </a:p>
          <a:p>
            <a:pPr>
              <a:spcBef>
                <a:spcPct val="0"/>
              </a:spcBef>
            </a:pPr>
            <a:r>
              <a:rPr lang="en-GB" b="1" dirty="0">
                <a:solidFill>
                  <a:srgbClr val="01655B"/>
                </a:solidFill>
                <a:latin typeface="Calibri Light" panose="020F0302020204030204" pitchFamily="34" charset="0"/>
              </a:rPr>
              <a:t>- </a:t>
            </a:r>
            <a:r>
              <a:rPr lang="en-GB" dirty="0">
                <a:solidFill>
                  <a:srgbClr val="01655B"/>
                </a:solidFill>
                <a:latin typeface="Calibri Light" panose="020F0302020204030204" pitchFamily="34" charset="0"/>
              </a:rPr>
              <a:t>Restoring remnants of tropical forest</a:t>
            </a:r>
          </a:p>
          <a:p>
            <a:pPr>
              <a:buFontTx/>
              <a:buChar char="-"/>
            </a:pPr>
            <a:r>
              <a:rPr lang="en-GB" dirty="0">
                <a:solidFill>
                  <a:srgbClr val="01655B"/>
                </a:solidFill>
                <a:latin typeface="Calibri Light" panose="020F0302020204030204" pitchFamily="34" charset="0"/>
              </a:rPr>
              <a:t> Cleared for rubber plantations</a:t>
            </a:r>
          </a:p>
          <a:p>
            <a:pPr>
              <a:buFontTx/>
              <a:buChar char="-"/>
            </a:pPr>
            <a:r>
              <a:rPr lang="en-GB" dirty="0">
                <a:solidFill>
                  <a:srgbClr val="01655B"/>
                </a:solidFill>
                <a:latin typeface="Calibri Light" panose="020F0302020204030204" pitchFamily="34" charset="0"/>
              </a:rPr>
              <a:t> Using historical records to determine what has been lost</a:t>
            </a:r>
          </a:p>
        </p:txBody>
      </p:sp>
    </p:spTree>
    <p:extLst>
      <p:ext uri="{BB962C8B-B14F-4D97-AF65-F5344CB8AC3E}">
        <p14:creationId xmlns:p14="http://schemas.microsoft.com/office/powerpoint/2010/main" val="158242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Germination</a:t>
            </a:r>
          </a:p>
        </p:txBody>
      </p:sp>
      <p:sp>
        <p:nvSpPr>
          <p:cNvPr id="3" name="Content Placeholder 2"/>
          <p:cNvSpPr>
            <a:spLocks noGrp="1"/>
          </p:cNvSpPr>
          <p:nvPr>
            <p:ph idx="1"/>
          </p:nvPr>
        </p:nvSpPr>
        <p:spPr/>
        <p:txBody>
          <a:bodyPr/>
          <a:lstStyle/>
          <a:p>
            <a:pPr>
              <a:spcBef>
                <a:spcPts val="0"/>
              </a:spcBef>
            </a:pPr>
            <a:r>
              <a:rPr lang="en-GB" dirty="0"/>
              <a:t>Germination requirements are </a:t>
            </a:r>
            <a:r>
              <a:rPr lang="en-GB" dirty="0">
                <a:solidFill>
                  <a:schemeClr val="tx2"/>
                </a:solidFill>
              </a:rPr>
              <a:t>species-specific</a:t>
            </a:r>
          </a:p>
          <a:p>
            <a:pPr>
              <a:spcBef>
                <a:spcPts val="0"/>
              </a:spcBef>
            </a:pPr>
            <a:endParaRPr lang="en-GB" sz="2800" dirty="0"/>
          </a:p>
          <a:p>
            <a:pPr marL="0" indent="0" algn="ctr">
              <a:buNone/>
            </a:pPr>
            <a:r>
              <a:rPr lang="en-GB" sz="2800" u="sng" dirty="0"/>
              <a:t>Consider</a:t>
            </a:r>
          </a:p>
          <a:p>
            <a:pPr marL="0" indent="0">
              <a:buNone/>
            </a:pPr>
            <a:r>
              <a:rPr lang="en-GB" sz="2800" dirty="0"/>
              <a:t>-Taxonomy                                                 -Habitat</a:t>
            </a:r>
          </a:p>
          <a:p>
            <a:pPr marL="0" indent="0">
              <a:buNone/>
            </a:pPr>
            <a:r>
              <a:rPr lang="en-GB" sz="2800" dirty="0"/>
              <a:t>-Life cycle of the plant                             -Climate</a:t>
            </a:r>
          </a:p>
          <a:p>
            <a:pPr marL="0" indent="0">
              <a:buNone/>
            </a:pPr>
            <a:r>
              <a:rPr lang="en-GB" sz="2800" dirty="0"/>
              <a:t>-Dormancy</a:t>
            </a:r>
          </a:p>
          <a:p>
            <a:pPr marL="0" indent="0" algn="ctr">
              <a:spcBef>
                <a:spcPts val="0"/>
              </a:spcBef>
              <a:buNone/>
            </a:pPr>
            <a:endParaRPr lang="en-GB" sz="2800" u="sng" dirty="0"/>
          </a:p>
        </p:txBody>
      </p:sp>
    </p:spTree>
    <p:extLst>
      <p:ext uri="{BB962C8B-B14F-4D97-AF65-F5344CB8AC3E}">
        <p14:creationId xmlns:p14="http://schemas.microsoft.com/office/powerpoint/2010/main" val="243247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Taxonomy</a:t>
            </a:r>
          </a:p>
        </p:txBody>
      </p:sp>
      <p:sp>
        <p:nvSpPr>
          <p:cNvPr id="3" name="Content Placeholder 2"/>
          <p:cNvSpPr>
            <a:spLocks noGrp="1"/>
          </p:cNvSpPr>
          <p:nvPr>
            <p:ph idx="1"/>
          </p:nvPr>
        </p:nvSpPr>
        <p:spPr/>
        <p:txBody>
          <a:bodyPr/>
          <a:lstStyle/>
          <a:p>
            <a:pPr marL="0" indent="0">
              <a:buNone/>
            </a:pPr>
            <a:endParaRPr lang="en-GB" dirty="0"/>
          </a:p>
        </p:txBody>
      </p:sp>
      <p:sp>
        <p:nvSpPr>
          <p:cNvPr id="4" name="TextBox 3"/>
          <p:cNvSpPr txBox="1"/>
          <p:nvPr/>
        </p:nvSpPr>
        <p:spPr>
          <a:xfrm>
            <a:off x="575549" y="3696511"/>
            <a:ext cx="3096344" cy="276999"/>
          </a:xfrm>
          <a:prstGeom prst="rect">
            <a:avLst/>
          </a:prstGeom>
          <a:noFill/>
        </p:spPr>
        <p:txBody>
          <a:bodyPr wrap="square" rtlCol="0">
            <a:spAutoFit/>
          </a:bodyPr>
          <a:lstStyle/>
          <a:p>
            <a:r>
              <a:rPr lang="en-GB" sz="1200" dirty="0">
                <a:hlinkClick r:id="rId2"/>
              </a:rPr>
              <a:t>http://data.kew.org/sid/</a:t>
            </a:r>
            <a:r>
              <a:rPr lang="en-GB" sz="1200" dirty="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406" y="1628800"/>
            <a:ext cx="3443287" cy="270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295" t="36396" r="12092" b="4160"/>
          <a:stretch/>
        </p:blipFill>
        <p:spPr bwMode="auto">
          <a:xfrm>
            <a:off x="545400" y="1628800"/>
            <a:ext cx="3356044" cy="206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785441" y="2852936"/>
            <a:ext cx="3742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5114" y="4738929"/>
            <a:ext cx="382902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5796136" y="4381176"/>
            <a:ext cx="0" cy="3439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39246" y="4061670"/>
            <a:ext cx="3025868" cy="1200329"/>
          </a:xfrm>
          <a:prstGeom prst="rect">
            <a:avLst/>
          </a:prstGeom>
          <a:noFill/>
        </p:spPr>
        <p:txBody>
          <a:bodyPr wrap="square" rtlCol="0">
            <a:spAutoFit/>
          </a:bodyPr>
          <a:lstStyle/>
          <a:p>
            <a:r>
              <a:rPr lang="en-GB" dirty="0"/>
              <a:t>If information is not present for the species of interest find the most closely related species</a:t>
            </a:r>
          </a:p>
        </p:txBody>
      </p:sp>
      <p:sp>
        <p:nvSpPr>
          <p:cNvPr id="5" name="Oval 4"/>
          <p:cNvSpPr/>
          <p:nvPr/>
        </p:nvSpPr>
        <p:spPr>
          <a:xfrm>
            <a:off x="5652120" y="4221088"/>
            <a:ext cx="288032" cy="117574"/>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793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Habitat type</a:t>
            </a: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0536" y="2060414"/>
            <a:ext cx="213831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19872" y="1628800"/>
            <a:ext cx="2376264"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TextBox 5"/>
          <p:cNvSpPr txBox="1"/>
          <p:nvPr/>
        </p:nvSpPr>
        <p:spPr>
          <a:xfrm>
            <a:off x="611560" y="1691082"/>
            <a:ext cx="2880320" cy="369332"/>
          </a:xfrm>
          <a:prstGeom prst="rect">
            <a:avLst/>
          </a:prstGeom>
          <a:noFill/>
        </p:spPr>
        <p:txBody>
          <a:bodyPr wrap="square" rtlCol="0">
            <a:spAutoFit/>
          </a:bodyPr>
          <a:lstStyle/>
          <a:p>
            <a:r>
              <a:rPr lang="en-GB" dirty="0"/>
              <a:t>Aquatic</a:t>
            </a:r>
          </a:p>
        </p:txBody>
      </p:sp>
      <p:sp>
        <p:nvSpPr>
          <p:cNvPr id="7" name="Rectangle 6"/>
          <p:cNvSpPr/>
          <p:nvPr/>
        </p:nvSpPr>
        <p:spPr>
          <a:xfrm>
            <a:off x="611560" y="1628800"/>
            <a:ext cx="2376264"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8" name="TextBox 7"/>
          <p:cNvSpPr txBox="1"/>
          <p:nvPr/>
        </p:nvSpPr>
        <p:spPr>
          <a:xfrm>
            <a:off x="3431652" y="1691082"/>
            <a:ext cx="2880320" cy="369332"/>
          </a:xfrm>
          <a:prstGeom prst="rect">
            <a:avLst/>
          </a:prstGeom>
          <a:noFill/>
        </p:spPr>
        <p:txBody>
          <a:bodyPr wrap="square" rtlCol="0">
            <a:spAutoFit/>
          </a:bodyPr>
          <a:lstStyle/>
          <a:p>
            <a:r>
              <a:rPr lang="en-GB" dirty="0"/>
              <a:t>Dune</a:t>
            </a:r>
          </a:p>
        </p:txBody>
      </p:sp>
      <p:sp>
        <p:nvSpPr>
          <p:cNvPr id="9" name="AutoShape 2" descr="Image result for dune pl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dune pla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060414"/>
            <a:ext cx="2088232" cy="156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184776" y="1628800"/>
            <a:ext cx="2520280"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3" name="TextBox 12"/>
          <p:cNvSpPr txBox="1"/>
          <p:nvPr/>
        </p:nvSpPr>
        <p:spPr>
          <a:xfrm>
            <a:off x="6228526" y="1658816"/>
            <a:ext cx="2476530" cy="369332"/>
          </a:xfrm>
          <a:prstGeom prst="rect">
            <a:avLst/>
          </a:prstGeom>
          <a:noFill/>
        </p:spPr>
        <p:txBody>
          <a:bodyPr wrap="square" rtlCol="0">
            <a:spAutoFit/>
          </a:bodyPr>
          <a:lstStyle/>
          <a:p>
            <a:r>
              <a:rPr lang="en-GB" dirty="0"/>
              <a:t>Temperate Forest</a:t>
            </a:r>
          </a:p>
        </p:txBody>
      </p:sp>
      <p:sp>
        <p:nvSpPr>
          <p:cNvPr id="14" name="Rectangle 13"/>
          <p:cNvSpPr/>
          <p:nvPr/>
        </p:nvSpPr>
        <p:spPr>
          <a:xfrm>
            <a:off x="1799692" y="4221088"/>
            <a:ext cx="2412268"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5" name="TextBox 14"/>
          <p:cNvSpPr txBox="1"/>
          <p:nvPr/>
        </p:nvSpPr>
        <p:spPr>
          <a:xfrm>
            <a:off x="4860032" y="4221088"/>
            <a:ext cx="2420652" cy="369332"/>
          </a:xfrm>
          <a:prstGeom prst="rect">
            <a:avLst/>
          </a:prstGeom>
          <a:noFill/>
        </p:spPr>
        <p:txBody>
          <a:bodyPr wrap="square" rtlCol="0">
            <a:spAutoFit/>
          </a:bodyPr>
          <a:lstStyle/>
          <a:p>
            <a:r>
              <a:rPr lang="en-GB" dirty="0"/>
              <a:t>Grassland</a:t>
            </a:r>
          </a:p>
        </p:txBody>
      </p:sp>
      <p:pic>
        <p:nvPicPr>
          <p:cNvPr id="3079" name="Picture 7" descr="https://encrypted-tbn2.gstatic.com/images?q=tbn:ANd9GcRAZLQM20tbhD1KVrKZxWhdYhGfjMPboHH7k8fiLhH3NDLkF4z0Uw"/>
          <p:cNvPicPr>
            <a:picLocks noChangeAspect="1" noChangeArrowheads="1"/>
          </p:cNvPicPr>
          <p:nvPr/>
        </p:nvPicPr>
        <p:blipFill rotWithShape="1">
          <a:blip r:embed="rId4">
            <a:extLst>
              <a:ext uri="{28A0092B-C50C-407E-A947-70E740481C1C}">
                <a14:useLocalDpi xmlns:a14="http://schemas.microsoft.com/office/drawing/2010/main" val="0"/>
              </a:ext>
            </a:extLst>
          </a:blip>
          <a:srcRect l="28548" b="32795"/>
          <a:stretch/>
        </p:blipFill>
        <p:spPr bwMode="auto">
          <a:xfrm>
            <a:off x="6300191" y="2074551"/>
            <a:ext cx="2200141" cy="155002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Image result for tropical forest"/>
          <p:cNvPicPr>
            <a:picLocks noChangeAspect="1" noChangeArrowheads="1"/>
          </p:cNvPicPr>
          <p:nvPr/>
        </p:nvPicPr>
        <p:blipFill rotWithShape="1">
          <a:blip r:embed="rId5">
            <a:extLst>
              <a:ext uri="{28A0092B-C50C-407E-A947-70E740481C1C}">
                <a14:useLocalDpi xmlns:a14="http://schemas.microsoft.com/office/drawing/2010/main" val="0"/>
              </a:ext>
            </a:extLst>
          </a:blip>
          <a:srcRect l="17702" r="5575"/>
          <a:stretch/>
        </p:blipFill>
        <p:spPr bwMode="auto">
          <a:xfrm>
            <a:off x="1979712" y="4641793"/>
            <a:ext cx="2020870" cy="17527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824028" y="4221088"/>
            <a:ext cx="2412268"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9" name="TextBox 18"/>
          <p:cNvSpPr txBox="1"/>
          <p:nvPr/>
        </p:nvSpPr>
        <p:spPr>
          <a:xfrm>
            <a:off x="1835696" y="4221088"/>
            <a:ext cx="2880320" cy="369332"/>
          </a:xfrm>
          <a:prstGeom prst="rect">
            <a:avLst/>
          </a:prstGeom>
          <a:noFill/>
        </p:spPr>
        <p:txBody>
          <a:bodyPr wrap="square" rtlCol="0">
            <a:spAutoFit/>
          </a:bodyPr>
          <a:lstStyle/>
          <a:p>
            <a:r>
              <a:rPr lang="en-GB" dirty="0"/>
              <a:t>Tropical forest</a:t>
            </a:r>
          </a:p>
        </p:txBody>
      </p:sp>
      <p:sp>
        <p:nvSpPr>
          <p:cNvPr id="11" name="AutoShape 11" descr="Image result for african grassla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4"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l="15724" t="538" b="-538"/>
          <a:stretch/>
        </p:blipFill>
        <p:spPr bwMode="auto">
          <a:xfrm>
            <a:off x="4940723" y="4661033"/>
            <a:ext cx="222356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30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Cycle</a:t>
            </a:r>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2204864"/>
            <a:ext cx="3528392" cy="1122972"/>
          </a:xfrm>
          <a:prstGeom prst="rect">
            <a:avLst/>
          </a:prstGeom>
          <a:noFill/>
          <a:ln w="9525">
            <a:solidFill>
              <a:schemeClr val="tx1">
                <a:alpha val="91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566" y="2653369"/>
            <a:ext cx="3781028" cy="1534330"/>
          </a:xfrm>
          <a:prstGeom prst="rect">
            <a:avLst/>
          </a:prstGeom>
          <a:noFill/>
          <a:ln w="9525">
            <a:solidFill>
              <a:schemeClr val="tx1">
                <a:alpha val="93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31116"/>
          <a:stretch/>
        </p:blipFill>
        <p:spPr bwMode="auto">
          <a:xfrm>
            <a:off x="4211960" y="3196149"/>
            <a:ext cx="3977530" cy="1185781"/>
          </a:xfrm>
          <a:prstGeom prst="rect">
            <a:avLst/>
          </a:prstGeom>
          <a:noFill/>
          <a:ln w="9525">
            <a:solidFill>
              <a:schemeClr val="tx1">
                <a:alpha val="94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836" y="3643286"/>
            <a:ext cx="3794654" cy="792088"/>
          </a:xfrm>
          <a:prstGeom prst="rect">
            <a:avLst/>
          </a:prstGeom>
          <a:noFill/>
          <a:ln w="9525">
            <a:solidFill>
              <a:schemeClr val="tx1">
                <a:alpha val="91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899592" y="1630749"/>
            <a:ext cx="828092" cy="369332"/>
          </a:xfrm>
          <a:prstGeom prst="rect">
            <a:avLst/>
          </a:prstGeom>
          <a:noFill/>
        </p:spPr>
        <p:txBody>
          <a:bodyPr wrap="square" rtlCol="0">
            <a:spAutoFit/>
          </a:bodyPr>
          <a:lstStyle/>
          <a:p>
            <a:r>
              <a:rPr lang="en-GB" b="1" dirty="0"/>
              <a:t>Books</a:t>
            </a:r>
          </a:p>
        </p:txBody>
      </p:sp>
      <p:sp>
        <p:nvSpPr>
          <p:cNvPr id="11" name="TextBox 10"/>
          <p:cNvSpPr txBox="1"/>
          <p:nvPr/>
        </p:nvSpPr>
        <p:spPr>
          <a:xfrm>
            <a:off x="3743908" y="1652536"/>
            <a:ext cx="2119172" cy="369332"/>
          </a:xfrm>
          <a:prstGeom prst="rect">
            <a:avLst/>
          </a:prstGeom>
          <a:noFill/>
        </p:spPr>
        <p:txBody>
          <a:bodyPr wrap="square" rtlCol="0">
            <a:spAutoFit/>
          </a:bodyPr>
          <a:lstStyle/>
          <a:p>
            <a:r>
              <a:rPr lang="en-GB" b="1" dirty="0"/>
              <a:t>Journal Papers</a:t>
            </a:r>
          </a:p>
        </p:txBody>
      </p:sp>
      <p:pic>
        <p:nvPicPr>
          <p:cNvPr id="2056"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r="7693"/>
          <a:stretch/>
        </p:blipFill>
        <p:spPr bwMode="auto">
          <a:xfrm>
            <a:off x="4679237" y="4039330"/>
            <a:ext cx="3995081" cy="688710"/>
          </a:xfrm>
          <a:prstGeom prst="rect">
            <a:avLst/>
          </a:prstGeom>
          <a:noFill/>
          <a:ln w="9525">
            <a:solidFill>
              <a:schemeClr val="tx1">
                <a:alpha val="91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5198" y="4481561"/>
            <a:ext cx="4128693" cy="785963"/>
          </a:xfrm>
          <a:prstGeom prst="rect">
            <a:avLst/>
          </a:prstGeom>
          <a:noFill/>
          <a:ln w="9525">
            <a:solidFill>
              <a:schemeClr val="tx1">
                <a:alpha val="94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1953083"/>
            <a:ext cx="2237423" cy="338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2420888"/>
            <a:ext cx="235356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36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Cycle</a:t>
            </a:r>
          </a:p>
        </p:txBody>
      </p:sp>
      <p:sp>
        <p:nvSpPr>
          <p:cNvPr id="4" name="Content Placeholder 3"/>
          <p:cNvSpPr>
            <a:spLocks noGrp="1"/>
          </p:cNvSpPr>
          <p:nvPr>
            <p:ph idx="1"/>
          </p:nvPr>
        </p:nvSpPr>
        <p:spPr/>
        <p:txBody>
          <a:bodyPr/>
          <a:lstStyle/>
          <a:p>
            <a:r>
              <a:rPr lang="en-GB" dirty="0"/>
              <a:t>What is the life cycle in the natural habitat?</a:t>
            </a:r>
          </a:p>
        </p:txBody>
      </p:sp>
      <p:pic>
        <p:nvPicPr>
          <p:cNvPr id="6" name="Picture 5" descr="http://ww2.valdosta.edu/~ckbeck/lifecycle1.gif"/>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32856"/>
            <a:ext cx="4594400" cy="4237612"/>
          </a:xfrm>
          <a:prstGeom prst="rect">
            <a:avLst/>
          </a:prstGeom>
          <a:noFill/>
          <a:ln>
            <a:noFill/>
          </a:ln>
        </p:spPr>
      </p:pic>
      <p:sp>
        <p:nvSpPr>
          <p:cNvPr id="5" name="Oval 4"/>
          <p:cNvSpPr/>
          <p:nvPr/>
        </p:nvSpPr>
        <p:spPr>
          <a:xfrm>
            <a:off x="5004048" y="2118673"/>
            <a:ext cx="792088" cy="792088"/>
          </a:xfrm>
          <a:prstGeom prst="ellipse">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267744" y="3933056"/>
            <a:ext cx="1440160" cy="108012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1547664" y="4365104"/>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536" y="3933056"/>
            <a:ext cx="1152128" cy="923330"/>
          </a:xfrm>
          <a:prstGeom prst="rect">
            <a:avLst/>
          </a:prstGeom>
          <a:noFill/>
        </p:spPr>
        <p:txBody>
          <a:bodyPr wrap="square" rtlCol="0">
            <a:spAutoFit/>
          </a:bodyPr>
          <a:lstStyle/>
          <a:p>
            <a:r>
              <a:rPr lang="en-GB" dirty="0"/>
              <a:t>When does this occur?</a:t>
            </a:r>
          </a:p>
        </p:txBody>
      </p:sp>
      <p:cxnSp>
        <p:nvCxnSpPr>
          <p:cNvPr id="13" name="Straight Arrow Connector 12"/>
          <p:cNvCxnSpPr/>
          <p:nvPr/>
        </p:nvCxnSpPr>
        <p:spPr>
          <a:xfrm flipH="1">
            <a:off x="5940152" y="2348880"/>
            <a:ext cx="6396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32240" y="2118673"/>
            <a:ext cx="1152128" cy="923330"/>
          </a:xfrm>
          <a:prstGeom prst="rect">
            <a:avLst/>
          </a:prstGeom>
          <a:noFill/>
        </p:spPr>
        <p:txBody>
          <a:bodyPr wrap="square" rtlCol="0">
            <a:spAutoFit/>
          </a:bodyPr>
          <a:lstStyle/>
          <a:p>
            <a:r>
              <a:rPr lang="en-GB" dirty="0"/>
              <a:t>When does this occur?</a:t>
            </a:r>
          </a:p>
        </p:txBody>
      </p:sp>
    </p:spTree>
    <p:extLst>
      <p:ext uri="{BB962C8B-B14F-4D97-AF65-F5344CB8AC3E}">
        <p14:creationId xmlns:p14="http://schemas.microsoft.com/office/powerpoint/2010/main" val="3216094321"/>
      </p:ext>
    </p:extLst>
  </p:cSld>
  <p:clrMapOvr>
    <a:masterClrMapping/>
  </p:clrMapOvr>
</p:sld>
</file>

<file path=ppt/theme/theme1.xml><?xml version="1.0" encoding="utf-8"?>
<a:theme xmlns:a="http://schemas.openxmlformats.org/drawingml/2006/main" name="BGCI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BGCI Training Template</Template>
  <TotalTime>28</TotalTime>
  <Words>601</Words>
  <Application>Microsoft Office PowerPoint</Application>
  <PresentationFormat>On-screen Show (4:3)</PresentationFormat>
  <Paragraphs>122</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BGCI Training Template</vt:lpstr>
      <vt:lpstr>Module 5: Germination and Dormancy</vt:lpstr>
      <vt:lpstr>PowerPoint Presentation</vt:lpstr>
      <vt:lpstr>Conserving quality collections</vt:lpstr>
      <vt:lpstr>Restoration- Botanic Gardens</vt:lpstr>
      <vt:lpstr>Germination</vt:lpstr>
      <vt:lpstr>Taxonomy</vt:lpstr>
      <vt:lpstr>Habitat type</vt:lpstr>
      <vt:lpstr>Life Cycle</vt:lpstr>
      <vt:lpstr>Life Cycle</vt:lpstr>
      <vt:lpstr>Life Cycle</vt:lpstr>
      <vt:lpstr>Climate</vt:lpstr>
      <vt:lpstr>Climate</vt:lpstr>
      <vt:lpstr>Dormancy</vt:lpstr>
      <vt:lpstr> </vt:lpstr>
      <vt:lpstr>Endogenous (internal) dormancy </vt:lpstr>
      <vt:lpstr>Dormancy – Plant orders</vt:lpstr>
      <vt:lpstr>Germination in the wild and the lab</vt:lpstr>
      <vt:lpstr>Germination- Ex situ</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1</dc:creator>
  <cp:lastModifiedBy>Katherine O'Donnell</cp:lastModifiedBy>
  <cp:revision>14</cp:revision>
  <dcterms:created xsi:type="dcterms:W3CDTF">2016-09-08T17:04:02Z</dcterms:created>
  <dcterms:modified xsi:type="dcterms:W3CDTF">2016-12-14T15:51:03Z</dcterms:modified>
</cp:coreProperties>
</file>