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335" r:id="rId5"/>
    <p:sldId id="336" r:id="rId6"/>
    <p:sldId id="337" r:id="rId7"/>
    <p:sldId id="260" r:id="rId8"/>
    <p:sldId id="261" r:id="rId9"/>
    <p:sldId id="263" r:id="rId10"/>
    <p:sldId id="262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8" r:id="rId24"/>
    <p:sldId id="340" r:id="rId25"/>
    <p:sldId id="342" r:id="rId26"/>
    <p:sldId id="34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82" autoAdjust="0"/>
    <p:restoredTop sz="86421" autoAdjust="0"/>
  </p:normalViewPr>
  <p:slideViewPr>
    <p:cSldViewPr>
      <p:cViewPr>
        <p:scale>
          <a:sx n="105" d="100"/>
          <a:sy n="105" d="100"/>
        </p:scale>
        <p:origin x="-9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34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38DA-57E3-42B6-BD58-7ABF0641C699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9C44-10A7-4AF8-B07D-7EB6D8213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3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CBB16-EE5E-44F9-9A42-3E6F3CEF714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8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9C44-10A7-4AF8-B07D-7EB6D82137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8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26" y="1988840"/>
            <a:ext cx="7772400" cy="1470025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26" y="3645024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9144000" cy="1637297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flipH="1">
            <a:off x="296928" y="34159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Botanic Gardens Conservation International</a:t>
            </a:r>
          </a:p>
          <a:p>
            <a:pPr algn="ctr"/>
            <a:r>
              <a:rPr lang="en-GB" sz="28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world’s largest plant conservation network </a:t>
            </a:r>
          </a:p>
        </p:txBody>
      </p:sp>
      <p:pic>
        <p:nvPicPr>
          <p:cNvPr id="10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8653"/>
            <a:ext cx="1141278" cy="13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35404"/>
            <a:ext cx="9144000" cy="322596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196752"/>
          </a:xfrm>
          <a:prstGeom prst="rect">
            <a:avLst/>
          </a:prstGeom>
          <a:solidFill>
            <a:srgbClr val="2B746B"/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% waterm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535404"/>
              <a:ext cx="9144000" cy="322596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-1"/>
              <a:ext cx="9144000" cy="1196752"/>
            </a:xfrm>
            <a:prstGeom prst="rect">
              <a:avLst/>
            </a:prstGeom>
            <a:solidFill>
              <a:srgbClr val="2B746B"/>
            </a:solidFill>
            <a:ln>
              <a:solidFill>
                <a:srgbClr val="006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53751"/>
            <a:ext cx="833761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35404"/>
            <a:ext cx="4968552" cy="32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12554"/>
            <a:ext cx="792088" cy="9716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solidFill>
                  <a:srgbClr val="006664"/>
                </a:solidFill>
              </a:defRPr>
            </a:lvl1pPr>
            <a:lvl2pPr>
              <a:defRPr>
                <a:solidFill>
                  <a:srgbClr val="006664"/>
                </a:solidFill>
              </a:defRPr>
            </a:lvl2pPr>
            <a:lvl3pPr>
              <a:defRPr>
                <a:solidFill>
                  <a:srgbClr val="006664"/>
                </a:solidFill>
              </a:defRPr>
            </a:lvl3pPr>
            <a:lvl4pPr>
              <a:defRPr>
                <a:solidFill>
                  <a:srgbClr val="006664"/>
                </a:solidFill>
              </a:defRPr>
            </a:lvl4pPr>
            <a:lvl5pPr>
              <a:defRPr>
                <a:solidFill>
                  <a:srgbClr val="0066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746B">
              <a:alpha val="90000"/>
            </a:srgbClr>
          </a:solidFill>
          <a:ln>
            <a:solidFill>
              <a:srgbClr val="00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pic>
        <p:nvPicPr>
          <p:cNvPr id="14" name="Picture 2" descr="I:\BGCI Admin Images\LOGOS\BGCI Logo\TIF and JPG Files\bgciwhite transparent gi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70" y="332655"/>
            <a:ext cx="1920292" cy="23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879640" y="2915986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9558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none" dirty="0">
                <a:solidFill>
                  <a:schemeClr val="bg1"/>
                </a:solidFill>
              </a:rPr>
              <a:t>Our Mission </a:t>
            </a:r>
            <a:r>
              <a:rPr lang="en-GB" sz="2000" dirty="0">
                <a:solidFill>
                  <a:schemeClr val="bg1"/>
                </a:solidFill>
              </a:rPr>
              <a:t>is to mobilise botanic gardens and engage partners in securing plant diversity for the well-being of people and the planet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" y="32849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</a:rPr>
              <a:t>Connecting People   •   Sharing Knowledge   •   Saving Plants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1372"/>
            <a:ext cx="9151210" cy="846628"/>
          </a:xfrm>
          <a:prstGeom prst="rect">
            <a:avLst/>
          </a:prstGeom>
          <a:solidFill>
            <a:srgbClr val="006664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Descanso House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199 Kew Road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Richmond, Surrey</a:t>
            </a:r>
            <a:r>
              <a:rPr lang="en-GB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TW9 3BW, UK</a:t>
            </a:r>
            <a:endParaRPr lang="en-GB" sz="1600" i="1" u="sng" dirty="0">
              <a:solidFill>
                <a:schemeClr val="bg1"/>
              </a:solidFill>
            </a:endParaRPr>
          </a:p>
          <a:p>
            <a:pPr algn="ctr"/>
            <a:r>
              <a:rPr lang="en-GB" sz="1600" i="1" u="sng" dirty="0">
                <a:solidFill>
                  <a:schemeClr val="bg1"/>
                </a:solidFill>
              </a:rPr>
              <a:t>www.bgci.org</a:t>
            </a:r>
          </a:p>
          <a:p>
            <a:pPr algn="ctr"/>
            <a:r>
              <a:rPr lang="en-GB" sz="1600" i="1" u="none" dirty="0">
                <a:solidFill>
                  <a:schemeClr val="bg1"/>
                </a:solidFill>
              </a:rPr>
              <a:t>  @</a:t>
            </a:r>
            <a:r>
              <a:rPr lang="en-GB" sz="1600" i="1" u="none" dirty="0" err="1">
                <a:solidFill>
                  <a:schemeClr val="bg1"/>
                </a:solidFill>
              </a:rPr>
              <a:t>bgci</a:t>
            </a:r>
            <a:endParaRPr lang="en-GB" sz="1600" i="1" u="none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steamfeed.com/wp-content/uploads/2013/07/twitter-bir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0" y="6591192"/>
            <a:ext cx="360040" cy="1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6C18-6EF2-4DAE-9BCB-991690FEDEE4}" type="datetimeFigureOut">
              <a:rPr lang="en-GB" smtClean="0"/>
              <a:t>20/12/2016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437B-63AE-4736-88EF-7637818F5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3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gci.org/files/seedconservation/module5.pdf" TargetMode="External"/><Relationship Id="rId2" Type="http://schemas.openxmlformats.org/officeDocument/2006/relationships/hyperlink" Target="http://www.bgci.org/plant-conservation/seed_quiz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2400" cy="1470025"/>
          </a:xfrm>
        </p:spPr>
        <p:txBody>
          <a:bodyPr>
            <a:noAutofit/>
          </a:bodyPr>
          <a:lstStyle/>
          <a:p>
            <a:r>
              <a:rPr lang="en-GB" sz="5000" dirty="0" smtClean="0">
                <a:latin typeface="Calibri Light" panose="020F0302020204030204" pitchFamily="34" charset="0"/>
              </a:rPr>
              <a:t>Module 4: Post </a:t>
            </a:r>
            <a:r>
              <a:rPr lang="en-GB" sz="5000" dirty="0">
                <a:latin typeface="Calibri Light" panose="020F0302020204030204" pitchFamily="34" charset="0"/>
              </a:rPr>
              <a:t>Collection – Cleaning, </a:t>
            </a:r>
            <a:r>
              <a:rPr lang="en-GB" sz="5000" dirty="0" smtClean="0">
                <a:latin typeface="Calibri Light" panose="020F0302020204030204" pitchFamily="34" charset="0"/>
              </a:rPr>
              <a:t>Drying </a:t>
            </a:r>
            <a:r>
              <a:rPr lang="en-GB" sz="5000" dirty="0">
                <a:latin typeface="Calibri Light" panose="020F0302020204030204" pitchFamily="34" charset="0"/>
              </a:rPr>
              <a:t>&amp; S</a:t>
            </a:r>
            <a:r>
              <a:rPr lang="en-GB" sz="5000" dirty="0" smtClean="0">
                <a:latin typeface="Calibri Light" panose="020F0302020204030204" pitchFamily="34" charset="0"/>
              </a:rPr>
              <a:t>torage</a:t>
            </a:r>
            <a:endParaRPr lang="en-GB" sz="5000" dirty="0">
              <a:latin typeface="Calibri Light" panose="020F03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5167399"/>
            <a:ext cx="9144002" cy="1690601"/>
            <a:chOff x="10371" y="5167399"/>
            <a:chExt cx="9144002" cy="1690601"/>
          </a:xfrm>
          <a:noFill/>
        </p:grpSpPr>
        <p:sp>
          <p:nvSpPr>
            <p:cNvPr id="5" name="TextBox 4"/>
            <p:cNvSpPr txBox="1"/>
            <p:nvPr userDrawn="1"/>
          </p:nvSpPr>
          <p:spPr>
            <a:xfrm>
              <a:off x="7137913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Science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932040" y="5658819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Places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590801" y="5687523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Plants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304801" y="5643366"/>
              <a:ext cx="17469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8080"/>
                  </a:solidFill>
                </a:rPr>
                <a:t>People</a:t>
              </a: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10371" y="5167399"/>
              <a:ext cx="9144002" cy="1690601"/>
              <a:chOff x="10371" y="5167399"/>
              <a:chExt cx="9144002" cy="1690601"/>
            </a:xfrm>
            <a:grpFill/>
          </p:grpSpPr>
          <p:sp>
            <p:nvSpPr>
              <p:cNvPr id="10" name="Rectangle 9"/>
              <p:cNvSpPr/>
              <p:nvPr userDrawn="1"/>
            </p:nvSpPr>
            <p:spPr>
              <a:xfrm>
                <a:off x="6868373" y="5167401"/>
                <a:ext cx="2286000" cy="1690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4590256" y="5167401"/>
                <a:ext cx="2296372" cy="1690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2279968" y="5167399"/>
                <a:ext cx="2310287" cy="1690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10371" y="5167400"/>
                <a:ext cx="2269597" cy="169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276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</a:rPr>
              <a:t>Seed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Properties of air</a:t>
            </a:r>
          </a:p>
          <a:p>
            <a:pPr marL="0" indent="0">
              <a:buNone/>
            </a:pPr>
            <a:r>
              <a:rPr lang="en-GB" sz="2200" dirty="0"/>
              <a:t>• What is moisture content (Mc)?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</a:rPr>
              <a:t>This is the amount of water in a given amount of substance.</a:t>
            </a:r>
          </a:p>
          <a:p>
            <a:pPr marL="0" indent="0">
              <a:buNone/>
            </a:pPr>
            <a:r>
              <a:rPr lang="en-GB" sz="2200" dirty="0"/>
              <a:t>• What is relative humidity (RH)?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</a:rPr>
              <a:t>Air holds water vapour and is shown as a percentage. This is called relative humidity (RH)</a:t>
            </a:r>
          </a:p>
          <a:p>
            <a:pPr marL="0" indent="0">
              <a:buNone/>
            </a:pPr>
            <a:r>
              <a:rPr lang="en-GB" sz="2200" dirty="0"/>
              <a:t>What is equilibrium relative humidity (</a:t>
            </a:r>
            <a:r>
              <a:rPr lang="en-GB" sz="2200" dirty="0" err="1"/>
              <a:t>eRH</a:t>
            </a:r>
            <a:r>
              <a:rPr lang="en-GB" sz="2200" dirty="0"/>
              <a:t>)?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</a:rPr>
              <a:t>The measured relative humidity when the loss and gain of moisture between a substance and the surrounding air is in equilibrium</a:t>
            </a:r>
          </a:p>
        </p:txBody>
      </p:sp>
    </p:spTree>
    <p:extLst>
      <p:ext uri="{BB962C8B-B14F-4D97-AF65-F5344CB8AC3E}">
        <p14:creationId xmlns:p14="http://schemas.microsoft.com/office/powerpoint/2010/main" val="3717281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</a:rPr>
              <a:t>Seed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/>
              <a:t>Seeds are hygroscopic - absorb and lose moisture from the surrounding air.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3522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Wet seed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28436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Dry 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8436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Moisture moves from the </a:t>
            </a:r>
            <a:r>
              <a:rPr lang="en-GB" dirty="0">
                <a:solidFill>
                  <a:schemeClr val="tx2"/>
                </a:solidFill>
              </a:rPr>
              <a:t>seed to the air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 r="28157" b="6467"/>
          <a:stretch/>
        </p:blipFill>
        <p:spPr bwMode="auto">
          <a:xfrm>
            <a:off x="155479" y="3868739"/>
            <a:ext cx="2381374" cy="16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495522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Dry seed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6853" y="44998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Wet 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44998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Moisture moves from </a:t>
            </a:r>
            <a:r>
              <a:rPr lang="en-GB" dirty="0">
                <a:solidFill>
                  <a:schemeClr val="tx2"/>
                </a:solidFill>
              </a:rPr>
              <a:t>air to the seed</a:t>
            </a:r>
          </a:p>
        </p:txBody>
      </p:sp>
    </p:spTree>
    <p:extLst>
      <p:ext uri="{BB962C8B-B14F-4D97-AF65-F5344CB8AC3E}">
        <p14:creationId xmlns:p14="http://schemas.microsoft.com/office/powerpoint/2010/main" val="62204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</a:rPr>
              <a:t>Seed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/>
              <a:t>Seeds are hygroscopic - absorb and lose moisture from the surrounding air.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Wet seed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5816" y="27023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Dry air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270230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Moisture moves from the </a:t>
            </a:r>
            <a:r>
              <a:rPr lang="en-GB" dirty="0">
                <a:solidFill>
                  <a:schemeClr val="tx2"/>
                </a:solidFill>
              </a:rPr>
              <a:t>seed to the air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9" r="28157" b="6467"/>
          <a:stretch/>
        </p:blipFill>
        <p:spPr bwMode="auto">
          <a:xfrm>
            <a:off x="155479" y="3790764"/>
            <a:ext cx="2381374" cy="164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495522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Dry seed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6853" y="4430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Wet 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444419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Moisture moves from </a:t>
            </a:r>
            <a:r>
              <a:rPr lang="en-GB" dirty="0">
                <a:solidFill>
                  <a:schemeClr val="tx2"/>
                </a:solidFill>
              </a:rPr>
              <a:t>air to the seed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203140"/>
            <a:ext cx="7992888" cy="15876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3888" y="22048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Drying seed</a:t>
            </a:r>
          </a:p>
        </p:txBody>
      </p:sp>
    </p:spTree>
    <p:extLst>
      <p:ext uri="{BB962C8B-B14F-4D97-AF65-F5344CB8AC3E}">
        <p14:creationId xmlns:p14="http://schemas.microsoft.com/office/powerpoint/2010/main" val="215440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20008" r="7275" b="61736"/>
          <a:stretch/>
        </p:blipFill>
        <p:spPr bwMode="auto">
          <a:xfrm>
            <a:off x="1331640" y="1916177"/>
            <a:ext cx="5576836" cy="9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280" y="3645025"/>
            <a:ext cx="1760412" cy="1431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Aim to increase the amount of air that is in contact with seed 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24500" y="1916832"/>
            <a:ext cx="1728192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tx2"/>
                </a:solidFill>
              </a:rPr>
              <a:t>Aim to increase air speed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24499" y="1772816"/>
            <a:ext cx="1697953" cy="127930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32884" y="3645024"/>
            <a:ext cx="1719808" cy="143177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t="37698" r="7275" b="15769"/>
          <a:stretch/>
        </p:blipFill>
        <p:spPr bwMode="auto">
          <a:xfrm>
            <a:off x="1515444" y="3573016"/>
            <a:ext cx="5576836" cy="23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4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Seed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Seeds need to be placed in porous bags or spread in thin layers</a:t>
            </a:r>
          </a:p>
          <a:p>
            <a:r>
              <a:rPr lang="en-GB" sz="2400" dirty="0"/>
              <a:t>Temperature of </a:t>
            </a:r>
            <a:r>
              <a:rPr lang="en-GB" sz="2400" dirty="0" smtClean="0"/>
              <a:t>10-25°C </a:t>
            </a:r>
            <a:r>
              <a:rPr lang="en-GB" sz="2400" dirty="0"/>
              <a:t>is recommended for seed drying </a:t>
            </a:r>
          </a:p>
          <a:p>
            <a:r>
              <a:rPr lang="en-GB" sz="2400" dirty="0"/>
              <a:t>Relative humidity of the air should be 10-15% RH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05" y="3789040"/>
            <a:ext cx="3024336" cy="263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059830" y="5485874"/>
            <a:ext cx="216025" cy="288032"/>
          </a:xfrm>
          <a:prstGeom prst="ellipse">
            <a:avLst/>
          </a:prstGeom>
          <a:solidFill>
            <a:schemeClr val="bg1">
              <a:alpha val="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57441" y="4561055"/>
            <a:ext cx="5107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8143" y="437638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Freshly collected seed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3227" y="53012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Optimum </a:t>
            </a:r>
            <a:r>
              <a:rPr lang="en-GB" dirty="0" err="1"/>
              <a:t>eRH</a:t>
            </a:r>
            <a:r>
              <a:rPr lang="en-GB" dirty="0"/>
              <a:t> and Mc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04979" y="5594032"/>
            <a:ext cx="21282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44967" y="5688348"/>
            <a:ext cx="2448272" cy="9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21350" y="559823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Lower is detrimental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1350" y="6084194"/>
            <a:ext cx="252028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Taken from </a:t>
            </a:r>
            <a:r>
              <a:rPr lang="en-GB" sz="1400" dirty="0" err="1" smtClean="0"/>
              <a:t>Karrfalt</a:t>
            </a:r>
            <a:r>
              <a:rPr lang="en-GB" sz="1400" dirty="0" smtClean="0"/>
              <a:t>, 2010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1075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Ambient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In dry warm regions (Australia, North Africa, West North America) seeds can be dried in ambient conditions in the </a:t>
            </a:r>
            <a:r>
              <a:rPr lang="en-GB" sz="1800" dirty="0">
                <a:solidFill>
                  <a:schemeClr val="tx2"/>
                </a:solidFill>
              </a:rPr>
              <a:t>shade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4638400"/>
            <a:ext cx="353873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6664"/>
                </a:solidFill>
              </a:rPr>
              <a:t>Seeds should be spread out during the day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6642" y="4619062"/>
            <a:ext cx="3538736" cy="9061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6664"/>
                </a:solidFill>
              </a:rPr>
              <a:t>MC increases over night and when it rains. Seeds should be raked together and covered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728192" cy="135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nelson.wisc.edu/sage/data-and-models/atlas/maps/avgannrh/atl_avgannr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7021"/>
          <a:stretch/>
        </p:blipFill>
        <p:spPr bwMode="auto">
          <a:xfrm>
            <a:off x="2420885" y="2075852"/>
            <a:ext cx="4383363" cy="25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6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43309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13285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Essential for large quantities of material. 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1920" y="4725144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:\PS images\Seed conservation images\Plant Bank, NSW\P110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16835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9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Incubator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81878" y="2229173"/>
            <a:ext cx="3638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Incubators set to 18C can achieve an internal humidity of 15% RH</a:t>
            </a:r>
          </a:p>
          <a:p>
            <a:endParaRPr lang="en-GB" dirty="0">
              <a:solidFill>
                <a:srgbClr val="006664"/>
              </a:solidFill>
            </a:endParaRPr>
          </a:p>
          <a:p>
            <a:r>
              <a:rPr lang="en-GB" dirty="0">
                <a:solidFill>
                  <a:srgbClr val="006664"/>
                </a:solidFill>
              </a:rPr>
              <a:t>Seed should be placed in porous bags so that moisture can leave the seed</a:t>
            </a:r>
          </a:p>
        </p:txBody>
      </p:sp>
      <p:pic>
        <p:nvPicPr>
          <p:cNvPr id="1026" name="Picture 2" descr="http://www.maharashtradirectory.com/catalogue/products/hot_air_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9173"/>
            <a:ext cx="2808312" cy="271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31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Using Desiccants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Rice 	           Charcoal	      Silica gel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" b="4094"/>
          <a:stretch/>
        </p:blipFill>
        <p:spPr bwMode="auto">
          <a:xfrm>
            <a:off x="179511" y="2708920"/>
            <a:ext cx="18453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2118846" cy="22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1656184" cy="220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19" y="2636912"/>
            <a:ext cx="2656081" cy="221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56612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Re-usable if oven dried</a:t>
            </a:r>
          </a:p>
        </p:txBody>
      </p:sp>
    </p:spTree>
    <p:extLst>
      <p:ext uri="{BB962C8B-B14F-4D97-AF65-F5344CB8AC3E}">
        <p14:creationId xmlns:p14="http://schemas.microsoft.com/office/powerpoint/2010/main" val="267408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Measuring dryness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4112" y="4217669"/>
            <a:ext cx="5556200" cy="23076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618841" y="4217669"/>
            <a:ext cx="189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Indicator silica gel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6331" y="5534072"/>
            <a:ext cx="12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Green = wet (&gt;20-25% RH)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6331" y="4734373"/>
            <a:ext cx="122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Yellow = dry </a:t>
            </a:r>
          </a:p>
          <a:p>
            <a:r>
              <a:rPr lang="en-GB" sz="1400" dirty="0"/>
              <a:t>(&lt;20-25% RH)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1720" y="1988840"/>
            <a:ext cx="4824536" cy="20774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123728" y="1988840"/>
            <a:ext cx="184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Field hygrometer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2028" y="2013950"/>
            <a:ext cx="247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Electronic Hygrometer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t="-1845"/>
          <a:stretch/>
        </p:blipFill>
        <p:spPr bwMode="auto">
          <a:xfrm>
            <a:off x="4934031" y="2419600"/>
            <a:ext cx="1354578" cy="161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700809"/>
            <a:ext cx="198119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indicator silica gel yellow 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60" y="4725144"/>
            <a:ext cx="1332147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BGCI Publications and Resources\Serial Publications\BGjournal\Volume 12 No 1\Articles\Hawaii\seed samp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59" y="4672912"/>
            <a:ext cx="2583774" cy="17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32" y="5253613"/>
            <a:ext cx="160454" cy="142625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02" y="5391218"/>
            <a:ext cx="151016" cy="1428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18" y="5300193"/>
            <a:ext cx="160454" cy="142625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41" y="5442818"/>
            <a:ext cx="151016" cy="14285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06083" y="4664169"/>
            <a:ext cx="9427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Yellow = dry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8146" y="4672912"/>
            <a:ext cx="120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Green = </a:t>
            </a:r>
            <a:r>
              <a:rPr lang="en-GB" sz="1200" dirty="0" smtClean="0"/>
              <a:t>wet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432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Fruit Types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612864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6664"/>
                </a:solidFill>
              </a:rPr>
              <a:t>Flowering plants of the World Heywood, V.H.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5" r="80390" b="33932"/>
          <a:stretch/>
        </p:blipFill>
        <p:spPr bwMode="auto">
          <a:xfrm>
            <a:off x="42832" y="3417314"/>
            <a:ext cx="621304" cy="11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4" t="9080" r="45785" b="63922"/>
          <a:stretch/>
        </p:blipFill>
        <p:spPr bwMode="auto">
          <a:xfrm>
            <a:off x="1500297" y="2925363"/>
            <a:ext cx="736275" cy="15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9702" r="64430" b="63577"/>
          <a:stretch/>
        </p:blipFill>
        <p:spPr bwMode="auto">
          <a:xfrm>
            <a:off x="812436" y="3090434"/>
            <a:ext cx="621402" cy="11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r="83779" b="63576"/>
          <a:stretch/>
        </p:blipFill>
        <p:spPr bwMode="auto">
          <a:xfrm>
            <a:off x="218958" y="2171709"/>
            <a:ext cx="513949" cy="110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2" t="46606" r="18489" b="33163"/>
          <a:stretch/>
        </p:blipFill>
        <p:spPr bwMode="auto">
          <a:xfrm>
            <a:off x="785464" y="4526185"/>
            <a:ext cx="585796" cy="90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0" t="41087" r="37159" b="33360"/>
          <a:stretch/>
        </p:blipFill>
        <p:spPr bwMode="auto">
          <a:xfrm>
            <a:off x="1524927" y="4610419"/>
            <a:ext cx="711645" cy="11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t="43559" r="61791" b="34153"/>
          <a:stretch/>
        </p:blipFill>
        <p:spPr bwMode="auto">
          <a:xfrm>
            <a:off x="42832" y="4581128"/>
            <a:ext cx="640736" cy="10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5" t="9231" r="1876" b="63148"/>
          <a:stretch/>
        </p:blipFill>
        <p:spPr bwMode="auto">
          <a:xfrm>
            <a:off x="1043608" y="1942155"/>
            <a:ext cx="667545" cy="12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833" y="1506934"/>
            <a:ext cx="236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Dry dehiscent fruit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9832" y="1506934"/>
            <a:ext cx="236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Dry indehiscent fruit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3495" r="2778" b="34684"/>
          <a:stretch/>
        </p:blipFill>
        <p:spPr bwMode="auto">
          <a:xfrm>
            <a:off x="6660232" y="2077874"/>
            <a:ext cx="1836485" cy="31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559613" y="14755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Fleshy fruits derived from a single flower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42985" y="379078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Fleshy multiple fruits derived from an inflorescence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4" b="73378"/>
          <a:stretch/>
        </p:blipFill>
        <p:spPr bwMode="auto">
          <a:xfrm>
            <a:off x="3237041" y="4455399"/>
            <a:ext cx="1983031" cy="14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162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0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>
              <a:solidFill>
                <a:srgbClr val="006664"/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alibri Light" panose="020F0302020204030204" pitchFamily="34" charset="0"/>
              </a:rPr>
              <a:t>If nothing else remember that: </a:t>
            </a:r>
          </a:p>
          <a:p>
            <a:pPr marL="0" indent="0" algn="ctr">
              <a:buNone/>
            </a:pPr>
            <a:r>
              <a:rPr lang="en-GB" sz="4000" dirty="0">
                <a:latin typeface="Calibri Light" panose="020F0302020204030204" pitchFamily="34" charset="0"/>
              </a:rPr>
              <a:t>dry seed is the key to good storage</a:t>
            </a:r>
          </a:p>
        </p:txBody>
      </p:sp>
    </p:spTree>
    <p:extLst>
      <p:ext uri="{BB962C8B-B14F-4D97-AF65-F5344CB8AC3E}">
        <p14:creationId xmlns:p14="http://schemas.microsoft.com/office/powerpoint/2010/main" val="2190026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</a:rPr>
              <a:t>Seeds should be banked as soon as possible after drying to equilibrium with 15% RH </a:t>
            </a:r>
            <a:r>
              <a:rPr lang="en-GB" sz="2400" u="sng" dirty="0">
                <a:latin typeface="Calibri Light" panose="020F0302020204030204" pitchFamily="34" charset="0"/>
              </a:rPr>
              <a:t>+</a:t>
            </a:r>
            <a:r>
              <a:rPr lang="en-GB" sz="2400" dirty="0">
                <a:latin typeface="Calibri Light" panose="020F0302020204030204" pitchFamily="34" charset="0"/>
              </a:rPr>
              <a:t> 3%</a:t>
            </a:r>
          </a:p>
          <a:p>
            <a:endParaRPr lang="en-GB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</a:rPr>
              <a:t>Collections should be held in air tight containers</a:t>
            </a:r>
          </a:p>
          <a:p>
            <a:endParaRPr lang="en-GB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</a:rPr>
              <a:t>Collections are stored at -20C </a:t>
            </a:r>
            <a:r>
              <a:rPr lang="en-GB" sz="2400" u="sng" dirty="0">
                <a:latin typeface="Calibri Light" panose="020F0302020204030204" pitchFamily="34" charset="0"/>
              </a:rPr>
              <a:t>+</a:t>
            </a:r>
            <a:r>
              <a:rPr lang="en-GB" sz="2400" dirty="0">
                <a:latin typeface="Calibri Light" panose="020F0302020204030204" pitchFamily="34" charset="0"/>
              </a:rPr>
              <a:t> 3C</a:t>
            </a:r>
          </a:p>
          <a:p>
            <a:endParaRPr lang="en-GB" sz="2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</a:rPr>
              <a:t>Collections are duplicated at a geographically-separate facility.</a:t>
            </a: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12342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37612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Storage containers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Calibri Light" panose="020F0302020204030204" pitchFamily="34" charset="0"/>
              </a:rPr>
              <a:t>Pros					Cons</a:t>
            </a:r>
            <a:r>
              <a:rPr lang="en-GB" sz="2000" dirty="0">
                <a:latin typeface="Calibri Light" panose="020F0302020204030204" pitchFamily="34" charset="0"/>
              </a:rPr>
              <a:t>		</a:t>
            </a:r>
          </a:p>
          <a:p>
            <a:pPr marL="0" indent="0">
              <a:buNone/>
            </a:pPr>
            <a:r>
              <a:rPr lang="en-GB" sz="2000" dirty="0">
                <a:latin typeface="Calibri Light" panose="020F0302020204030204" pitchFamily="34" charset="0"/>
              </a:rPr>
              <a:t>                                                     </a:t>
            </a:r>
            <a:r>
              <a:rPr lang="en-GB" sz="2000" u="sng" dirty="0">
                <a:latin typeface="Calibri Light" panose="020F0302020204030204" pitchFamily="34" charset="0"/>
              </a:rPr>
              <a:t>Tri-laminate foil</a:t>
            </a:r>
          </a:p>
          <a:p>
            <a:pPr marL="0" indent="0">
              <a:buNone/>
            </a:pPr>
            <a:r>
              <a:rPr lang="en-GB" sz="1800" dirty="0">
                <a:latin typeface="Calibri Light" panose="020F0302020204030204" pitchFamily="34" charset="0"/>
              </a:rPr>
              <a:t>Light weight. Can be vacuum sealed to		Sharp seed needs to be wrapped in remove air			                  cardboard</a:t>
            </a:r>
            <a:endParaRPr lang="en-GB" sz="1800" u="sng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Calibri Light" panose="020F0302020204030204" pitchFamily="34" charset="0"/>
              </a:rPr>
              <a:t>                                                                     </a:t>
            </a:r>
            <a:r>
              <a:rPr lang="en-GB" sz="2000" u="sng" dirty="0">
                <a:latin typeface="Calibri Light" panose="020F0302020204030204" pitchFamily="34" charset="0"/>
              </a:rPr>
              <a:t>Glass </a:t>
            </a:r>
          </a:p>
          <a:p>
            <a:pPr marL="0" indent="0">
              <a:buNone/>
            </a:pPr>
            <a:r>
              <a:rPr lang="en-GB" sz="1800" dirty="0">
                <a:latin typeface="Calibri Light" panose="020F0302020204030204" pitchFamily="34" charset="0"/>
              </a:rPr>
              <a:t>Can use self indicating silica gel to   	      	 Heavy, breakable, vary in quality  </a:t>
            </a:r>
          </a:p>
          <a:p>
            <a:pPr marL="0" indent="0">
              <a:buNone/>
            </a:pPr>
            <a:r>
              <a:rPr lang="en-GB" sz="1800" dirty="0">
                <a:latin typeface="Calibri Light" panose="020F0302020204030204" pitchFamily="34" charset="0"/>
              </a:rPr>
              <a:t>test for leaks	</a:t>
            </a:r>
            <a:endParaRPr lang="en-GB" sz="19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latin typeface="Calibri Light" panose="020F0302020204030204" pitchFamily="34" charset="0"/>
              </a:rPr>
              <a:t>                                                                   </a:t>
            </a:r>
            <a:r>
              <a:rPr lang="en-GB" sz="2000" u="sng" dirty="0">
                <a:latin typeface="Calibri Light" panose="020F0302020204030204" pitchFamily="34" charset="0"/>
              </a:rPr>
              <a:t>Paper</a:t>
            </a:r>
          </a:p>
          <a:p>
            <a:pPr marL="0" indent="0">
              <a:buNone/>
            </a:pPr>
            <a:r>
              <a:rPr lang="en-GB" sz="1800" dirty="0">
                <a:latin typeface="Calibri Light" panose="020F0302020204030204" pitchFamily="34" charset="0"/>
              </a:rPr>
              <a:t>Not as expensive as the other options		  Not air tight</a:t>
            </a:r>
            <a:r>
              <a:rPr lang="en-GB" sz="1800" dirty="0">
                <a:solidFill>
                  <a:srgbClr val="006664"/>
                </a:solidFill>
                <a:latin typeface="Calibri Light" panose="020F0302020204030204" pitchFamily="34" charset="0"/>
              </a:rPr>
              <a:t>					</a:t>
            </a:r>
            <a:r>
              <a:rPr lang="en-GB" sz="1600" dirty="0">
                <a:solidFill>
                  <a:srgbClr val="006664"/>
                </a:solidFill>
                <a:latin typeface="Calibri Light" panose="020F0302020204030204" pitchFamily="34" charset="0"/>
              </a:rPr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1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86" y="260648"/>
            <a:ext cx="8337612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Storage containers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Pros					Cons</a:t>
            </a:r>
            <a:r>
              <a:rPr lang="en-GB" sz="2000" dirty="0"/>
              <a:t>		</a:t>
            </a:r>
          </a:p>
          <a:p>
            <a:pPr marL="0" indent="0">
              <a:buNone/>
            </a:pPr>
            <a:r>
              <a:rPr lang="en-GB" sz="2000" dirty="0"/>
              <a:t>                                                     </a:t>
            </a:r>
            <a:r>
              <a:rPr lang="en-GB" sz="2000" u="sng" dirty="0"/>
              <a:t>Tri-laminate foil</a:t>
            </a:r>
          </a:p>
          <a:p>
            <a:pPr marL="0" indent="0">
              <a:buNone/>
            </a:pPr>
            <a:r>
              <a:rPr lang="en-GB" sz="1800" dirty="0"/>
              <a:t>Vacuum sealing removes air and		 Sharp seed needs to be wrapped in keeps seed dry			                  cardboard</a:t>
            </a:r>
            <a:endParaRPr lang="en-GB" sz="1800" u="sng" dirty="0"/>
          </a:p>
          <a:p>
            <a:pPr marL="0" indent="0">
              <a:buNone/>
            </a:pPr>
            <a:r>
              <a:rPr lang="en-GB" sz="1800" dirty="0"/>
              <a:t>                                                                     </a:t>
            </a:r>
            <a:r>
              <a:rPr lang="en-GB" sz="2000" u="sng" dirty="0"/>
              <a:t>Glass </a:t>
            </a:r>
          </a:p>
          <a:p>
            <a:pPr marL="0" indent="0">
              <a:buNone/>
            </a:pPr>
            <a:r>
              <a:rPr lang="en-GB" sz="1800" dirty="0"/>
              <a:t>Can use self indicating silica gel to   	      	 Heavy, breakable, vary in quality  </a:t>
            </a:r>
          </a:p>
          <a:p>
            <a:pPr marL="0" indent="0">
              <a:buNone/>
            </a:pPr>
            <a:r>
              <a:rPr lang="en-GB" sz="1800" dirty="0"/>
              <a:t>test for leaks	</a:t>
            </a:r>
            <a:endParaRPr lang="en-GB" sz="1900" dirty="0"/>
          </a:p>
          <a:p>
            <a:pPr marL="0" indent="0">
              <a:buNone/>
            </a:pPr>
            <a:r>
              <a:rPr lang="en-GB" sz="1900" dirty="0"/>
              <a:t>                                                                   </a:t>
            </a:r>
            <a:r>
              <a:rPr lang="en-GB" sz="2000" u="sng" dirty="0"/>
              <a:t>Paper</a:t>
            </a:r>
          </a:p>
          <a:p>
            <a:pPr marL="0" indent="0">
              <a:buNone/>
            </a:pPr>
            <a:r>
              <a:rPr lang="en-GB" sz="1800" dirty="0"/>
              <a:t>Not as expensive as the other options		  Not air tight					</a:t>
            </a:r>
            <a:r>
              <a:rPr lang="en-GB" sz="1600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4077072"/>
            <a:ext cx="7776864" cy="64807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1560" y="4077072"/>
            <a:ext cx="7776864" cy="64807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693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Storage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Short term/long term?</a:t>
            </a:r>
          </a:p>
          <a:p>
            <a:r>
              <a:rPr lang="en-GB" sz="2400" dirty="0" smtClean="0"/>
              <a:t>No</a:t>
            </a:r>
            <a:r>
              <a:rPr lang="en-GB" sz="2400" dirty="0"/>
              <a:t>. of collections per year. </a:t>
            </a:r>
          </a:p>
          <a:p>
            <a:r>
              <a:rPr lang="en-GB" sz="2400" dirty="0" smtClean="0"/>
              <a:t>Container height + </a:t>
            </a:r>
            <a:r>
              <a:rPr lang="en-GB" sz="2400" dirty="0"/>
              <a:t>width foil or glass jars</a:t>
            </a:r>
          </a:p>
          <a:p>
            <a:r>
              <a:rPr lang="en-GB" sz="2400" dirty="0" smtClean="0"/>
              <a:t>Number </a:t>
            </a:r>
            <a:r>
              <a:rPr lang="en-GB" sz="2400" dirty="0"/>
              <a:t>of containers per collection (small or large seed)</a:t>
            </a:r>
          </a:p>
          <a:p>
            <a:r>
              <a:rPr lang="en-GB" sz="2400" dirty="0" smtClean="0"/>
              <a:t>Width </a:t>
            </a:r>
            <a:r>
              <a:rPr lang="en-GB" sz="2400" dirty="0"/>
              <a:t>of shelving = (0.5M)</a:t>
            </a:r>
          </a:p>
          <a:p>
            <a:r>
              <a:rPr lang="en-GB" sz="2400" dirty="0" smtClean="0"/>
              <a:t>Number </a:t>
            </a:r>
            <a:r>
              <a:rPr lang="en-GB" sz="2400" dirty="0"/>
              <a:t>of years collecting = (Y)</a:t>
            </a:r>
          </a:p>
          <a:p>
            <a:pPr marL="0" indent="0">
              <a:buNone/>
            </a:pPr>
            <a:r>
              <a:rPr lang="en-GB" sz="2400" dirty="0"/>
              <a:t>= Freezer or cold room</a:t>
            </a:r>
          </a:p>
        </p:txBody>
      </p:sp>
      <p:pic>
        <p:nvPicPr>
          <p:cNvPr id="4" name="Picture 3" descr="I:\PS images\Seed conservation images\Plant Bank, NSW\P11005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/>
          <a:stretch/>
        </p:blipFill>
        <p:spPr bwMode="auto">
          <a:xfrm>
            <a:off x="6488794" y="4365104"/>
            <a:ext cx="1292888" cy="20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d Storage LTS freezer racks -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1368152" cy="20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3991357"/>
            <a:ext cx="27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Freezer 	             Cold room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8024" y="3991357"/>
            <a:ext cx="2993658" cy="253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01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   End of Module Four (Post Collection) </a:t>
            </a:r>
          </a:p>
          <a:p>
            <a:pPr marL="0" indent="0" algn="ctr">
              <a:buNone/>
            </a:pPr>
            <a:r>
              <a:rPr lang="en-GB" b="1" dirty="0" smtClean="0"/>
              <a:t>Why not try the </a:t>
            </a:r>
            <a:r>
              <a:rPr lang="en-GB" b="1" dirty="0" smtClean="0">
                <a:hlinkClick r:id="rId2"/>
              </a:rPr>
              <a:t>quick quiz?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Then, go to Module Five </a:t>
            </a:r>
            <a:r>
              <a:rPr lang="en-GB" b="1" dirty="0" smtClean="0">
                <a:hlinkClick r:id="rId3"/>
              </a:rPr>
              <a:t>(Germination and Dormancy)</a:t>
            </a:r>
            <a:endParaRPr lang="en-GB" b="1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233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0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0066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 Fruit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5916" y="2132856"/>
            <a:ext cx="3600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1880" y="2778726"/>
            <a:ext cx="351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6664"/>
                </a:solidFill>
              </a:rPr>
              <a:t>Dry fruit</a:t>
            </a:r>
            <a:r>
              <a:rPr lang="en-GB" dirty="0">
                <a:solidFill>
                  <a:srgbClr val="006664"/>
                </a:solidFill>
              </a:rPr>
              <a:t>     </a:t>
            </a:r>
            <a:r>
              <a:rPr lang="en-GB" u="sng" dirty="0">
                <a:solidFill>
                  <a:srgbClr val="006664"/>
                </a:solidFill>
              </a:rPr>
              <a:t>Fleshy fruit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48193" y="2132856"/>
            <a:ext cx="286527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2" y="1562357"/>
            <a:ext cx="2906927" cy="411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69" y="1435205"/>
            <a:ext cx="1788738" cy="45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99992" y="3094699"/>
            <a:ext cx="251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664"/>
                </a:solidFill>
              </a:rPr>
              <a:t>Wash fleshy fruit in a sieve to remove fruit pulp. If hard cut open and remove seed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433788" y="3899579"/>
            <a:ext cx="23402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95936" y="3165812"/>
            <a:ext cx="0" cy="983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18112" y="4227476"/>
            <a:ext cx="314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64"/>
                </a:solidFill>
              </a:rPr>
              <a:t>Dry slowly in ambient conditions for up to two weeks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9992" y="4873807"/>
            <a:ext cx="0" cy="431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47889" y="52520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664"/>
                </a:solidFill>
              </a:rPr>
              <a:t>Clean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90982" y="5621420"/>
            <a:ext cx="0" cy="431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60448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664"/>
                </a:solidFill>
              </a:rPr>
              <a:t>Re-dry, package and store</a:t>
            </a:r>
          </a:p>
        </p:txBody>
      </p:sp>
    </p:spTree>
    <p:extLst>
      <p:ext uri="{BB962C8B-B14F-4D97-AF65-F5344CB8AC3E}">
        <p14:creationId xmlns:p14="http://schemas.microsoft.com/office/powerpoint/2010/main" val="284566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Seed Quality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099943"/>
            <a:ext cx="5916688" cy="41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718" y="1668541"/>
            <a:ext cx="7577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Aim: To collect healthy seed. </a:t>
            </a:r>
            <a:r>
              <a:rPr lang="en-GB" sz="2400" dirty="0"/>
              <a:t>Collect seed when it is ready</a:t>
            </a:r>
          </a:p>
        </p:txBody>
      </p:sp>
      <p:pic>
        <p:nvPicPr>
          <p:cNvPr id="5" name="Picture 2" descr="G:\Education\seed banking resources\planning\images\collecting at the right ti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0" r="50000"/>
          <a:stretch/>
        </p:blipFill>
        <p:spPr bwMode="auto">
          <a:xfrm>
            <a:off x="4355976" y="6237312"/>
            <a:ext cx="2674857" cy="1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5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Developmental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58" y="1556792"/>
            <a:ext cx="4906888" cy="464137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Flowering and fruiting times can be widely spread</a:t>
            </a:r>
          </a:p>
          <a:p>
            <a:r>
              <a:rPr lang="en-GB" dirty="0"/>
              <a:t>Seed collections may include a range of maturities</a:t>
            </a:r>
          </a:p>
          <a:p>
            <a:r>
              <a:rPr lang="en-GB" dirty="0"/>
              <a:t>Careless handling could reduce the storability of the collection</a:t>
            </a:r>
          </a:p>
          <a:p>
            <a:r>
              <a:rPr lang="en-GB" dirty="0"/>
              <a:t>Remove seeds from fleshy fruits as soon as morphological signs (e.g. fruit colour) indicate that they are fully ripe.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5" descr="Sansevieria s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556792"/>
            <a:ext cx="3473410" cy="2304256"/>
          </a:xfrm>
          <a:prstGeom prst="rect">
            <a:avLst/>
          </a:prstGeom>
        </p:spPr>
      </p:pic>
      <p:pic>
        <p:nvPicPr>
          <p:cNvPr id="5" name="Picture 6" descr="Sansevieria sp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4005064"/>
            <a:ext cx="3451839" cy="22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Slow drying enables continued ripening</a:t>
            </a:r>
            <a:endParaRPr lang="es-ES" dirty="0"/>
          </a:p>
          <a:p>
            <a:endParaRPr lang="en-GB" dirty="0"/>
          </a:p>
        </p:txBody>
      </p:sp>
      <p:pic>
        <p:nvPicPr>
          <p:cNvPr id="4" name="Content Placeholder 5" descr="separated ripe and immature fruits of Hymenocardia ulmoides Oliv. ripe fruits 79% eRH at 24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4038600" cy="3028950"/>
          </a:xfrm>
          <a:prstGeom prst="rect">
            <a:avLst/>
          </a:prstGeom>
        </p:spPr>
      </p:pic>
      <p:pic>
        <p:nvPicPr>
          <p:cNvPr id="5" name="Content Placeholder 6" descr="separating ripe and immature fruits of Hymenocardia ulmoides Oliv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438400"/>
            <a:ext cx="4094206" cy="3070654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15827" y="292460"/>
            <a:ext cx="82296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5257800" y="5943600"/>
            <a:ext cx="349166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err="1"/>
              <a:t>Hymenocardia</a:t>
            </a:r>
            <a:r>
              <a:rPr lang="en-GB" sz="2400" i="1" dirty="0"/>
              <a:t> </a:t>
            </a:r>
            <a:r>
              <a:rPr lang="en-GB" sz="2400" i="1" dirty="0" err="1"/>
              <a:t>ulmoides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33501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</a:rPr>
              <a:t>Seed cleaning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3024336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</a:rPr>
              <a:t>Using sieves of different mesh sizes, and a rubber bung to separate seeds from debris</a:t>
            </a:r>
          </a:p>
        </p:txBody>
      </p:sp>
      <p:pic>
        <p:nvPicPr>
          <p:cNvPr id="1026" name="Picture 2" descr="I:\Regional and botanic gardens\North America\US\Chicago BG - US\Field Work\Volunteer seed bank - Credit Chicago BG - 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3"/>
          <a:stretch/>
        </p:blipFill>
        <p:spPr bwMode="auto">
          <a:xfrm>
            <a:off x="251520" y="3501008"/>
            <a:ext cx="22795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26501" y="1585609"/>
            <a:ext cx="2952328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6664"/>
                </a:solidFill>
                <a:latin typeface="Calibri Light" panose="020F0302020204030204" pitchFamily="34" charset="0"/>
              </a:rPr>
              <a:t>Using a seed aspirator to remove empty/infested seeds or debris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31229" y="1628800"/>
            <a:ext cx="2952328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6664"/>
                </a:solidFill>
                <a:latin typeface="Calibri Light" panose="020F0302020204030204" pitchFamily="34" charset="0"/>
              </a:rPr>
              <a:t>Hand removing debris one fruit at a time </a:t>
            </a:r>
          </a:p>
        </p:txBody>
      </p:sp>
      <p:pic>
        <p:nvPicPr>
          <p:cNvPr id="1028" name="Picture 4" descr="http://www.realseeds.co.uk/images/cleaner_liebe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joba (Simmondsia chinensis) fruit. Photo by Desert Botanical Garden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16" r="15269" b="16796"/>
          <a:stretch/>
        </p:blipFill>
        <p:spPr bwMode="auto">
          <a:xfrm>
            <a:off x="5586047" y="3284984"/>
            <a:ext cx="2952328" cy="215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:\Ecological Restoration Alliance\Barney Wilczak\ERA-Presentation-Kirsty\Wakehurst-ERA-_DSC2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6188"/>
            <a:ext cx="2880320" cy="43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276872"/>
            <a:ext cx="41044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/>
                </a:solidFill>
              </a:rPr>
              <a:t>Keep safe!</a:t>
            </a:r>
          </a:p>
          <a:p>
            <a:pPr algn="ctr"/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3600" dirty="0">
                <a:solidFill>
                  <a:srgbClr val="006664"/>
                </a:solidFill>
              </a:rPr>
              <a:t>Use masks, gloves and eye protection for toxic species.</a:t>
            </a:r>
          </a:p>
        </p:txBody>
      </p:sp>
    </p:spTree>
    <p:extLst>
      <p:ext uri="{BB962C8B-B14F-4D97-AF65-F5344CB8AC3E}">
        <p14:creationId xmlns:p14="http://schemas.microsoft.com/office/powerpoint/2010/main" val="17860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</a:rPr>
              <a:t>Seed 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Seed longevity </a:t>
            </a:r>
            <a:r>
              <a:rPr lang="en-GB" sz="2400" u="sng" dirty="0">
                <a:solidFill>
                  <a:schemeClr val="tx2"/>
                </a:solidFill>
              </a:rPr>
              <a:t>doubles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/>
              <a:t>for every 1% reduction in mc or 10% reduction in RH</a:t>
            </a:r>
          </a:p>
          <a:p>
            <a:r>
              <a:rPr lang="en-GB" sz="2400" dirty="0"/>
              <a:t>Seed longevity </a:t>
            </a:r>
            <a:r>
              <a:rPr lang="en-GB" sz="2400" u="sng" dirty="0">
                <a:solidFill>
                  <a:schemeClr val="tx2"/>
                </a:solidFill>
              </a:rPr>
              <a:t>doubles</a:t>
            </a:r>
            <a:r>
              <a:rPr lang="en-GB" sz="2400" dirty="0"/>
              <a:t> for every </a:t>
            </a:r>
            <a:r>
              <a:rPr lang="en-GB" sz="2400" dirty="0" smtClean="0"/>
              <a:t>5°C </a:t>
            </a:r>
            <a:r>
              <a:rPr lang="en-GB" sz="2400" dirty="0"/>
              <a:t>drop in temperature</a:t>
            </a:r>
          </a:p>
          <a:p>
            <a:endParaRPr lang="en-GB" sz="2400" dirty="0"/>
          </a:p>
          <a:p>
            <a:pPr marL="0" indent="0">
              <a:spcBef>
                <a:spcPts val="300"/>
              </a:spcBef>
              <a:buNone/>
            </a:pPr>
            <a:r>
              <a:rPr lang="en-GB" sz="2400" dirty="0"/>
              <a:t>In a seedbank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low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2"/>
                </a:solidFill>
              </a:rPr>
              <a:t>moisture content </a:t>
            </a:r>
            <a:r>
              <a:rPr lang="en-GB" sz="2400" dirty="0"/>
              <a:t>and </a:t>
            </a:r>
            <a:r>
              <a:rPr lang="en-GB" sz="2400" dirty="0">
                <a:solidFill>
                  <a:schemeClr val="tx2"/>
                </a:solidFill>
              </a:rPr>
              <a:t>low temperature </a:t>
            </a:r>
            <a:r>
              <a:rPr lang="en-GB" sz="2400" dirty="0"/>
              <a:t>are used to extend longevity, postpone germination and prevent pest attacks.</a:t>
            </a:r>
          </a:p>
          <a:p>
            <a:pPr marL="0" indent="0">
              <a:spcBef>
                <a:spcPts val="300"/>
              </a:spcBef>
              <a:buNone/>
            </a:pPr>
            <a:endParaRPr lang="en-GB" sz="1600" dirty="0"/>
          </a:p>
          <a:p>
            <a:pPr marL="0" indent="0">
              <a:spcBef>
                <a:spcPts val="300"/>
              </a:spcBef>
              <a:buNone/>
            </a:pPr>
            <a:r>
              <a:rPr lang="en-GB" sz="2400" dirty="0"/>
              <a:t>Typically seeds are dried to </a:t>
            </a:r>
            <a:r>
              <a:rPr lang="en-GB" sz="2400" dirty="0">
                <a:solidFill>
                  <a:schemeClr val="tx2"/>
                </a:solidFill>
              </a:rPr>
              <a:t>3-7% mc 10-15% </a:t>
            </a:r>
            <a:r>
              <a:rPr lang="en-GB" sz="2400" dirty="0" err="1">
                <a:solidFill>
                  <a:schemeClr val="tx2"/>
                </a:solidFill>
              </a:rPr>
              <a:t>eRH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/>
              <a:t>and then stored at </a:t>
            </a:r>
            <a:r>
              <a:rPr lang="en-GB" sz="2400" dirty="0">
                <a:solidFill>
                  <a:schemeClr val="tx2"/>
                </a:solidFill>
              </a:rPr>
              <a:t>-</a:t>
            </a:r>
            <a:r>
              <a:rPr lang="en-GB" sz="2400" dirty="0" smtClean="0">
                <a:solidFill>
                  <a:schemeClr val="tx2"/>
                </a:solidFill>
              </a:rPr>
              <a:t>20°C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2974"/>
      </p:ext>
    </p:extLst>
  </p:cSld>
  <p:clrMapOvr>
    <a:masterClrMapping/>
  </p:clrMapOvr>
</p:sld>
</file>

<file path=ppt/theme/theme1.xml><?xml version="1.0" encoding="utf-8"?>
<a:theme xmlns:a="http://schemas.openxmlformats.org/drawingml/2006/main" name="BGCI Train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BGCI Training Template</Template>
  <TotalTime>612</TotalTime>
  <Words>775</Words>
  <Application>Microsoft Office PowerPoint</Application>
  <PresentationFormat>On-screen Show (4:3)</PresentationFormat>
  <Paragraphs>151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BGCI Training Template</vt:lpstr>
      <vt:lpstr>Module 4: Post Collection – Cleaning, Drying &amp; Storage</vt:lpstr>
      <vt:lpstr>Fruit Types</vt:lpstr>
      <vt:lpstr>PowerPoint Presentation</vt:lpstr>
      <vt:lpstr>Seed Quality</vt:lpstr>
      <vt:lpstr>Developmental Variation</vt:lpstr>
      <vt:lpstr>PowerPoint Presentation</vt:lpstr>
      <vt:lpstr>Seed cleaning techniques</vt:lpstr>
      <vt:lpstr>PowerPoint Presentation</vt:lpstr>
      <vt:lpstr>Seed drying</vt:lpstr>
      <vt:lpstr>Seed drying</vt:lpstr>
      <vt:lpstr>Seed drying</vt:lpstr>
      <vt:lpstr>Seed drying</vt:lpstr>
      <vt:lpstr>Seed drying</vt:lpstr>
      <vt:lpstr>Seed drying</vt:lpstr>
      <vt:lpstr>Ambient drying</vt:lpstr>
      <vt:lpstr>Dry Room</vt:lpstr>
      <vt:lpstr>Incubator Drying</vt:lpstr>
      <vt:lpstr>Using Desiccants</vt:lpstr>
      <vt:lpstr>Measuring dryness</vt:lpstr>
      <vt:lpstr>PowerPoint Presentation</vt:lpstr>
      <vt:lpstr>Storage</vt:lpstr>
      <vt:lpstr>Storage containers  </vt:lpstr>
      <vt:lpstr>Storage containers  </vt:lpstr>
      <vt:lpstr>Storage space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Collection</dc:title>
  <dc:creator>Reviewer 1</dc:creator>
  <cp:lastModifiedBy>Katherine O'Donnell</cp:lastModifiedBy>
  <cp:revision>44</cp:revision>
  <dcterms:created xsi:type="dcterms:W3CDTF">2016-09-01T15:54:26Z</dcterms:created>
  <dcterms:modified xsi:type="dcterms:W3CDTF">2016-12-20T15:22:39Z</dcterms:modified>
</cp:coreProperties>
</file>