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57" r:id="rId3"/>
    <p:sldId id="258" r:id="rId4"/>
    <p:sldId id="259" r:id="rId5"/>
    <p:sldId id="260" r:id="rId6"/>
    <p:sldId id="261" r:id="rId7"/>
    <p:sldId id="262" r:id="rId8"/>
    <p:sldId id="280" r:id="rId9"/>
    <p:sldId id="263" r:id="rId10"/>
    <p:sldId id="265" r:id="rId11"/>
    <p:sldId id="266" r:id="rId12"/>
    <p:sldId id="267" r:id="rId13"/>
    <p:sldId id="268" r:id="rId14"/>
    <p:sldId id="269" r:id="rId15"/>
    <p:sldId id="270" r:id="rId16"/>
    <p:sldId id="271" r:id="rId17"/>
    <p:sldId id="272" r:id="rId18"/>
    <p:sldId id="273" r:id="rId19"/>
    <p:sldId id="275" r:id="rId20"/>
    <p:sldId id="276" r:id="rId21"/>
    <p:sldId id="281"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390" y="-168"/>
      </p:cViewPr>
      <p:guideLst>
        <p:guide orient="horz" pos="2160"/>
        <p:guide pos="2880"/>
      </p:guideLst>
    </p:cSldViewPr>
  </p:slideViewPr>
  <p:notesTextViewPr>
    <p:cViewPr>
      <p:scale>
        <a:sx n="1" d="1"/>
        <a:sy n="1" d="1"/>
      </p:scale>
      <p:origin x="0" y="0"/>
    </p:cViewPr>
  </p:notesTextViewPr>
  <p:sorterViewPr>
    <p:cViewPr>
      <p:scale>
        <a:sx n="100" d="100"/>
        <a:sy n="100" d="100"/>
      </p:scale>
      <p:origin x="0" y="-8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a:t>Reproductive</a:t>
            </a:r>
            <a:r>
              <a:rPr lang="en-US" baseline="0" dirty="0"/>
              <a:t> morphology of angiosperms</a:t>
            </a:r>
            <a:endParaRPr lang="en-US" dirty="0"/>
          </a:p>
        </c:rich>
      </c:tx>
      <c:layout/>
      <c:overlay val="0"/>
    </c:title>
    <c:autoTitleDeleted val="0"/>
    <c:plotArea>
      <c:layout/>
      <c:pieChart>
        <c:varyColors val="1"/>
        <c:ser>
          <c:idx val="0"/>
          <c:order val="0"/>
          <c:tx>
            <c:strRef>
              <c:f>Sheet1!$B$1</c:f>
              <c:strCache>
                <c:ptCount val="1"/>
                <c:pt idx="0">
                  <c:v>Column1</c:v>
                </c:pt>
              </c:strCache>
            </c:strRef>
          </c:tx>
          <c:explosion val="10"/>
          <c:cat>
            <c:strRef>
              <c:f>Sheet1!$A$2:$A$4</c:f>
              <c:strCache>
                <c:ptCount val="3"/>
                <c:pt idx="0">
                  <c:v>Hermaphroditic</c:v>
                </c:pt>
                <c:pt idx="1">
                  <c:v>Dioecious</c:v>
                </c:pt>
                <c:pt idx="2">
                  <c:v>Monoecious</c:v>
                </c:pt>
              </c:strCache>
            </c:strRef>
          </c:cat>
          <c:val>
            <c:numRef>
              <c:f>Sheet1!$B$2:$B$4</c:f>
              <c:numCache>
                <c:formatCode>General</c:formatCode>
                <c:ptCount val="3"/>
                <c:pt idx="0">
                  <c:v>80</c:v>
                </c:pt>
                <c:pt idx="1">
                  <c:v>15</c:v>
                </c:pt>
                <c:pt idx="2">
                  <c:v>5</c:v>
                </c:pt>
              </c:numCache>
            </c:numRef>
          </c:val>
          <c:extLst xmlns:c16r2="http://schemas.microsoft.com/office/drawing/2015/06/chart">
            <c:ext xmlns:c16="http://schemas.microsoft.com/office/drawing/2014/chart" uri="{C3380CC4-5D6E-409C-BE32-E72D297353CC}">
              <c16:uniqueId val="{00000000-0B64-4C11-B97C-BA76F8CD20A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324566250115721"/>
          <c:y val="0.34360692379209334"/>
          <c:w val="0.31812506799425999"/>
          <c:h val="0.31912134031891193"/>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26" y="1988840"/>
            <a:ext cx="7772400" cy="1470025"/>
          </a:xfrm>
        </p:spPr>
        <p:txBody>
          <a:bodyPr/>
          <a:lstStyle>
            <a:lvl1pPr>
              <a:defRPr>
                <a:solidFill>
                  <a:srgbClr val="006664"/>
                </a:solidFill>
              </a:defRPr>
            </a:lvl1pPr>
          </a:lstStyle>
          <a:p>
            <a:r>
              <a:rPr lang="en-US"/>
              <a:t>Click to edit Master title style</a:t>
            </a:r>
            <a:endParaRPr lang="en-GB" dirty="0"/>
          </a:p>
        </p:txBody>
      </p:sp>
      <p:sp>
        <p:nvSpPr>
          <p:cNvPr id="3" name="Subtitle 2"/>
          <p:cNvSpPr>
            <a:spLocks noGrp="1"/>
          </p:cNvSpPr>
          <p:nvPr>
            <p:ph type="subTitle" idx="1"/>
          </p:nvPr>
        </p:nvSpPr>
        <p:spPr>
          <a:xfrm>
            <a:off x="1371926" y="3645024"/>
            <a:ext cx="6400800" cy="1368152"/>
          </a:xfrm>
        </p:spPr>
        <p:txBody>
          <a:bodyPr/>
          <a:lstStyle>
            <a:lvl1pPr marL="0" indent="0" algn="ctr">
              <a:buNone/>
              <a:defRPr>
                <a:solidFill>
                  <a:srgbClr val="0066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7" name="Rectangle 6"/>
          <p:cNvSpPr/>
          <p:nvPr/>
        </p:nvSpPr>
        <p:spPr>
          <a:xfrm>
            <a:off x="1" y="0"/>
            <a:ext cx="9144000" cy="1637297"/>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flipH="1">
            <a:off x="296928" y="341593"/>
            <a:ext cx="7344816" cy="954107"/>
          </a:xfrm>
          <a:prstGeom prst="rect">
            <a:avLst/>
          </a:prstGeom>
          <a:noFill/>
        </p:spPr>
        <p:txBody>
          <a:bodyPr wrap="square" rtlCol="0">
            <a:spAutoFit/>
          </a:bodyPr>
          <a:lstStyle/>
          <a:p>
            <a:pPr algn="ctr"/>
            <a:r>
              <a:rPr lang="en-GB" sz="2800" b="1" dirty="0">
                <a:solidFill>
                  <a:schemeClr val="bg1"/>
                </a:solidFill>
                <a:latin typeface="+mn-lt"/>
                <a:cs typeface="Arial" panose="020B0604020202020204" pitchFamily="34" charset="0"/>
              </a:rPr>
              <a:t>Botanic Gardens Conservation International</a:t>
            </a:r>
          </a:p>
          <a:p>
            <a:pPr algn="ctr"/>
            <a:r>
              <a:rPr lang="en-GB" sz="2800" b="1" i="1" dirty="0">
                <a:solidFill>
                  <a:schemeClr val="bg1"/>
                </a:solidFill>
                <a:latin typeface="+mn-lt"/>
                <a:cs typeface="Arial" panose="020B0604020202020204" pitchFamily="34" charset="0"/>
              </a:rPr>
              <a:t>The world’s largest plant conservation network </a:t>
            </a:r>
          </a:p>
        </p:txBody>
      </p:sp>
      <p:pic>
        <p:nvPicPr>
          <p:cNvPr id="10" name="Picture 2" descr="I:\BGCI Admin Images\LOGOS\BGCI Logo\TIF and JPG Files\bgciwhite transparent gi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18653"/>
            <a:ext cx="1141278" cy="139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85% 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endParaRPr lang="en-GB"/>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Tree>
    <p:extLst>
      <p:ext uri="{BB962C8B-B14F-4D97-AF65-F5344CB8AC3E}">
        <p14:creationId xmlns:p14="http://schemas.microsoft.com/office/powerpoint/2010/main" val="298270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90% 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endParaRPr lang="en-GB"/>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705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95% 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endParaRPr lang="en-GB"/>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341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8% 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endParaRPr lang="en-GB"/>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1195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ission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2B746B">
              <a:alpha val="90000"/>
            </a:srgbClr>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pic>
        <p:nvPicPr>
          <p:cNvPr id="14" name="Picture 2" descr="I:\BGCI Admin Images\LOGOS\BGCI Logo\TIF and JPG Files\bgciwhite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670" y="332655"/>
            <a:ext cx="1920292" cy="235559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2879640" y="2915986"/>
            <a:ext cx="31683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558" y="4221088"/>
            <a:ext cx="8712968" cy="707886"/>
          </a:xfrm>
          <a:prstGeom prst="rect">
            <a:avLst/>
          </a:prstGeom>
          <a:noFill/>
        </p:spPr>
        <p:txBody>
          <a:bodyPr wrap="square" rtlCol="0">
            <a:spAutoFit/>
          </a:bodyPr>
          <a:lstStyle/>
          <a:p>
            <a:pPr algn="ctr"/>
            <a:r>
              <a:rPr lang="en-GB" sz="2000" u="none" dirty="0">
                <a:solidFill>
                  <a:schemeClr val="bg1"/>
                </a:solidFill>
              </a:rPr>
              <a:t>Our Mission </a:t>
            </a:r>
            <a:r>
              <a:rPr lang="en-GB" sz="2000" dirty="0">
                <a:solidFill>
                  <a:schemeClr val="bg1"/>
                </a:solidFill>
              </a:rPr>
              <a:t>is to mobilise botanic gardens and engage partners in securing plant diversity for the well-being of people and the planet</a:t>
            </a:r>
          </a:p>
        </p:txBody>
      </p:sp>
      <p:sp>
        <p:nvSpPr>
          <p:cNvPr id="17" name="TextBox 16"/>
          <p:cNvSpPr txBox="1"/>
          <p:nvPr/>
        </p:nvSpPr>
        <p:spPr>
          <a:xfrm>
            <a:off x="7210" y="3284984"/>
            <a:ext cx="9144000" cy="400110"/>
          </a:xfrm>
          <a:prstGeom prst="rect">
            <a:avLst/>
          </a:prstGeom>
          <a:noFill/>
        </p:spPr>
        <p:txBody>
          <a:bodyPr wrap="square" rtlCol="0">
            <a:spAutoFit/>
          </a:bodyPr>
          <a:lstStyle/>
          <a:p>
            <a:pPr algn="ctr"/>
            <a:r>
              <a:rPr lang="en-GB" sz="2000" i="1" dirty="0">
                <a:solidFill>
                  <a:schemeClr val="bg1"/>
                </a:solidFill>
              </a:rPr>
              <a:t>Connecting People   •   Sharing Knowledge   •   Saving Plants</a:t>
            </a:r>
          </a:p>
        </p:txBody>
      </p:sp>
      <p:sp>
        <p:nvSpPr>
          <p:cNvPr id="18" name="TextBox 17"/>
          <p:cNvSpPr txBox="1"/>
          <p:nvPr/>
        </p:nvSpPr>
        <p:spPr>
          <a:xfrm>
            <a:off x="0" y="6011372"/>
            <a:ext cx="9151210" cy="846628"/>
          </a:xfrm>
          <a:prstGeom prst="rect">
            <a:avLst/>
          </a:prstGeom>
          <a:solidFill>
            <a:srgbClr val="006664">
              <a:alpha val="89000"/>
            </a:srgbClr>
          </a:solidFill>
        </p:spPr>
        <p:txBody>
          <a:bodyPr wrap="square" rtlCol="0">
            <a:spAutoFit/>
          </a:bodyPr>
          <a:lstStyle/>
          <a:p>
            <a:pPr algn="ctr"/>
            <a:r>
              <a:rPr lang="en-US" sz="1600" i="1" dirty="0">
                <a:solidFill>
                  <a:schemeClr val="bg1"/>
                </a:solidFill>
              </a:rPr>
              <a:t>Descanso House</a:t>
            </a:r>
            <a:r>
              <a:rPr lang="en-GB" sz="1600" i="1" dirty="0">
                <a:solidFill>
                  <a:schemeClr val="bg1"/>
                </a:solidFill>
              </a:rPr>
              <a:t>, </a:t>
            </a:r>
            <a:r>
              <a:rPr lang="en-US" sz="1600" i="1" dirty="0">
                <a:solidFill>
                  <a:schemeClr val="bg1"/>
                </a:solidFill>
              </a:rPr>
              <a:t>199 Kew Road</a:t>
            </a:r>
            <a:r>
              <a:rPr lang="en-GB" sz="1600" i="1" dirty="0">
                <a:solidFill>
                  <a:schemeClr val="bg1"/>
                </a:solidFill>
              </a:rPr>
              <a:t>, </a:t>
            </a:r>
            <a:r>
              <a:rPr lang="en-US" sz="1600" i="1" dirty="0">
                <a:solidFill>
                  <a:schemeClr val="bg1"/>
                </a:solidFill>
              </a:rPr>
              <a:t>Richmond, Surrey</a:t>
            </a:r>
            <a:r>
              <a:rPr lang="en-GB" sz="1600" i="1" dirty="0">
                <a:solidFill>
                  <a:schemeClr val="bg1"/>
                </a:solidFill>
              </a:rPr>
              <a:t>, </a:t>
            </a:r>
            <a:r>
              <a:rPr lang="en-US" sz="1600" i="1" dirty="0">
                <a:solidFill>
                  <a:schemeClr val="bg1"/>
                </a:solidFill>
              </a:rPr>
              <a:t>TW9 3BW, UK</a:t>
            </a:r>
            <a:endParaRPr lang="en-GB" sz="1600" i="1" u="sng" dirty="0">
              <a:solidFill>
                <a:schemeClr val="bg1"/>
              </a:solidFill>
            </a:endParaRPr>
          </a:p>
          <a:p>
            <a:pPr algn="ctr"/>
            <a:r>
              <a:rPr lang="en-GB" sz="1600" i="1" u="sng" dirty="0">
                <a:solidFill>
                  <a:schemeClr val="bg1"/>
                </a:solidFill>
              </a:rPr>
              <a:t>www.bgci.org</a:t>
            </a:r>
          </a:p>
          <a:p>
            <a:pPr algn="ctr"/>
            <a:r>
              <a:rPr lang="en-GB" sz="1600" i="1" u="none" dirty="0">
                <a:solidFill>
                  <a:schemeClr val="bg1"/>
                </a:solidFill>
              </a:rPr>
              <a:t>  @</a:t>
            </a:r>
            <a:r>
              <a:rPr lang="en-GB" sz="1600" i="1" u="none" dirty="0" err="1">
                <a:solidFill>
                  <a:schemeClr val="bg1"/>
                </a:solidFill>
              </a:rPr>
              <a:t>bgci</a:t>
            </a:r>
            <a:endParaRPr lang="en-GB" sz="1600" i="1" u="none" dirty="0">
              <a:solidFill>
                <a:schemeClr val="bg1"/>
              </a:solidFill>
            </a:endParaRPr>
          </a:p>
        </p:txBody>
      </p:sp>
      <p:pic>
        <p:nvPicPr>
          <p:cNvPr id="1028" name="Picture 4" descr="http://www.steamfeed.com/wp-content/uploads/2013/07/twitter-bird.jpg"/>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600" y="6591192"/>
            <a:ext cx="360040" cy="1944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18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D39A2-EEF2-402B-8B1D-9EFB0E3FBAA5}" type="datetimeFigureOut">
              <a:rPr lang="en-GB" smtClean="0"/>
              <a:t>20/12/2016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449C9-88FE-495A-B9DB-43672A78A60B}" type="slidenum">
              <a:rPr lang="en-GB" smtClean="0"/>
              <a:t>‹#›</a:t>
            </a:fld>
            <a:endParaRPr lang="en-GB"/>
          </a:p>
        </p:txBody>
      </p:sp>
    </p:spTree>
    <p:extLst>
      <p:ext uri="{BB962C8B-B14F-4D97-AF65-F5344CB8AC3E}">
        <p14:creationId xmlns:p14="http://schemas.microsoft.com/office/powerpoint/2010/main" val="390953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hyperlink" Target="http://specimens.kew.org/herbarium/K00102010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hyperlink" Target="http://www.bgci.org/files/seedconservation/module4.pdf" TargetMode="External"/><Relationship Id="rId2" Type="http://schemas.openxmlformats.org/officeDocument/2006/relationships/hyperlink" Target="http://www.bgci.org/plant-conservation/seed_quiz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5167399"/>
            <a:ext cx="9144002" cy="1690601"/>
            <a:chOff x="10371" y="5167399"/>
            <a:chExt cx="9144002" cy="1690601"/>
          </a:xfrm>
          <a:noFill/>
        </p:grpSpPr>
        <p:sp>
          <p:nvSpPr>
            <p:cNvPr id="5" name="TextBox 4"/>
            <p:cNvSpPr txBox="1"/>
            <p:nvPr userDrawn="1"/>
          </p:nvSpPr>
          <p:spPr>
            <a:xfrm>
              <a:off x="7137913" y="5687523"/>
              <a:ext cx="1746919" cy="369332"/>
            </a:xfrm>
            <a:prstGeom prst="rect">
              <a:avLst/>
            </a:prstGeom>
            <a:grpFill/>
          </p:spPr>
          <p:txBody>
            <a:bodyPr wrap="square" rtlCol="0">
              <a:spAutoFit/>
            </a:bodyPr>
            <a:lstStyle/>
            <a:p>
              <a:pPr algn="ctr"/>
              <a:r>
                <a:rPr lang="en-GB" dirty="0">
                  <a:solidFill>
                    <a:srgbClr val="008080"/>
                  </a:solidFill>
                </a:rPr>
                <a:t>Science</a:t>
              </a:r>
            </a:p>
          </p:txBody>
        </p:sp>
        <p:sp>
          <p:nvSpPr>
            <p:cNvPr id="6" name="TextBox 5"/>
            <p:cNvSpPr txBox="1"/>
            <p:nvPr userDrawn="1"/>
          </p:nvSpPr>
          <p:spPr>
            <a:xfrm>
              <a:off x="4932040" y="5658819"/>
              <a:ext cx="1746919" cy="369332"/>
            </a:xfrm>
            <a:prstGeom prst="rect">
              <a:avLst/>
            </a:prstGeom>
            <a:grpFill/>
          </p:spPr>
          <p:txBody>
            <a:bodyPr wrap="square" rtlCol="0">
              <a:spAutoFit/>
            </a:bodyPr>
            <a:lstStyle/>
            <a:p>
              <a:pPr algn="ctr"/>
              <a:r>
                <a:rPr lang="en-GB" dirty="0">
                  <a:solidFill>
                    <a:srgbClr val="008080"/>
                  </a:solidFill>
                </a:rPr>
                <a:t>Places</a:t>
              </a:r>
            </a:p>
          </p:txBody>
        </p:sp>
        <p:sp>
          <p:nvSpPr>
            <p:cNvPr id="7" name="TextBox 6"/>
            <p:cNvSpPr txBox="1"/>
            <p:nvPr userDrawn="1"/>
          </p:nvSpPr>
          <p:spPr>
            <a:xfrm>
              <a:off x="2590801" y="5687523"/>
              <a:ext cx="1746919" cy="369332"/>
            </a:xfrm>
            <a:prstGeom prst="rect">
              <a:avLst/>
            </a:prstGeom>
            <a:grpFill/>
          </p:spPr>
          <p:txBody>
            <a:bodyPr wrap="square" rtlCol="0">
              <a:spAutoFit/>
            </a:bodyPr>
            <a:lstStyle/>
            <a:p>
              <a:pPr algn="ctr"/>
              <a:r>
                <a:rPr lang="en-GB" dirty="0">
                  <a:solidFill>
                    <a:srgbClr val="008080"/>
                  </a:solidFill>
                </a:rPr>
                <a:t>Plants</a:t>
              </a:r>
            </a:p>
          </p:txBody>
        </p:sp>
        <p:sp>
          <p:nvSpPr>
            <p:cNvPr id="8" name="TextBox 7"/>
            <p:cNvSpPr txBox="1"/>
            <p:nvPr userDrawn="1"/>
          </p:nvSpPr>
          <p:spPr>
            <a:xfrm>
              <a:off x="304801" y="5643366"/>
              <a:ext cx="1746919" cy="369332"/>
            </a:xfrm>
            <a:prstGeom prst="rect">
              <a:avLst/>
            </a:prstGeom>
            <a:grpFill/>
          </p:spPr>
          <p:txBody>
            <a:bodyPr wrap="square" rtlCol="0">
              <a:spAutoFit/>
            </a:bodyPr>
            <a:lstStyle/>
            <a:p>
              <a:pPr algn="ctr"/>
              <a:r>
                <a:rPr lang="en-GB" dirty="0">
                  <a:solidFill>
                    <a:srgbClr val="008080"/>
                  </a:solidFill>
                </a:rPr>
                <a:t>People</a:t>
              </a:r>
            </a:p>
          </p:txBody>
        </p:sp>
        <p:grpSp>
          <p:nvGrpSpPr>
            <p:cNvPr id="9" name="Group 8"/>
            <p:cNvGrpSpPr/>
            <p:nvPr userDrawn="1"/>
          </p:nvGrpSpPr>
          <p:grpSpPr>
            <a:xfrm>
              <a:off x="10371" y="5167399"/>
              <a:ext cx="9144002" cy="1690601"/>
              <a:chOff x="10371" y="5167399"/>
              <a:chExt cx="9144002" cy="1690601"/>
            </a:xfrm>
            <a:grpFill/>
          </p:grpSpPr>
          <p:sp>
            <p:nvSpPr>
              <p:cNvPr id="10" name="Rectangle 9"/>
              <p:cNvSpPr/>
              <p:nvPr userDrawn="1"/>
            </p:nvSpPr>
            <p:spPr>
              <a:xfrm>
                <a:off x="6868373" y="5167401"/>
                <a:ext cx="2286000" cy="1690599"/>
              </a:xfrm>
              <a:prstGeom prst="rect">
                <a:avLst/>
              </a:prstGeom>
              <a:blipFill>
                <a:blip r:embed="rId2"/>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4590256" y="5167401"/>
                <a:ext cx="2296372" cy="1690599"/>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279968" y="5167399"/>
                <a:ext cx="2310287" cy="1690599"/>
              </a:xfrm>
              <a:prstGeom prst="rect">
                <a:avLst/>
              </a:prstGeom>
              <a:blipFill>
                <a:blip r:embed="rId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10371" y="5167400"/>
                <a:ext cx="2269597" cy="1690598"/>
              </a:xfrm>
              <a:prstGeom prst="rect">
                <a:avLst/>
              </a:prstGeom>
              <a:blipFill>
                <a:blip r:embed="rId5"/>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 name="Title 1"/>
          <p:cNvSpPr>
            <a:spLocks noGrp="1"/>
          </p:cNvSpPr>
          <p:nvPr>
            <p:ph type="ctrTitle"/>
          </p:nvPr>
        </p:nvSpPr>
        <p:spPr>
          <a:xfrm>
            <a:off x="611560" y="2636912"/>
            <a:ext cx="7772400" cy="1470025"/>
          </a:xfrm>
        </p:spPr>
        <p:txBody>
          <a:bodyPr>
            <a:normAutofit/>
          </a:bodyPr>
          <a:lstStyle/>
          <a:p>
            <a:r>
              <a:rPr lang="en-GB" sz="5000" dirty="0">
                <a:latin typeface="Calibri Light" panose="020F0302020204030204" pitchFamily="34" charset="0"/>
              </a:rPr>
              <a:t>Module 3: Seed Collection</a:t>
            </a:r>
          </a:p>
        </p:txBody>
      </p:sp>
    </p:spTree>
    <p:extLst>
      <p:ext uri="{BB962C8B-B14F-4D97-AF65-F5344CB8AC3E}">
        <p14:creationId xmlns:p14="http://schemas.microsoft.com/office/powerpoint/2010/main" val="339855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Additional tips to maximise diversity</a:t>
            </a:r>
          </a:p>
        </p:txBody>
      </p:sp>
      <p:sp>
        <p:nvSpPr>
          <p:cNvPr id="3" name="Content Placeholder 2"/>
          <p:cNvSpPr>
            <a:spLocks noGrp="1"/>
          </p:cNvSpPr>
          <p:nvPr>
            <p:ph idx="1"/>
          </p:nvPr>
        </p:nvSpPr>
        <p:spPr/>
        <p:txBody>
          <a:bodyPr>
            <a:normAutofit lnSpcReduction="10000"/>
          </a:bodyPr>
          <a:lstStyle/>
          <a:p>
            <a:r>
              <a:rPr lang="en-GB" dirty="0"/>
              <a:t>Sampling should be </a:t>
            </a:r>
            <a:r>
              <a:rPr lang="en-GB" b="1" dirty="0"/>
              <a:t>random</a:t>
            </a:r>
            <a:r>
              <a:rPr lang="en-GB" dirty="0"/>
              <a:t> – collect from plants throughout the site, including (wherever possible) difficult to access areas, edges and microclimates.</a:t>
            </a:r>
          </a:p>
          <a:p>
            <a:r>
              <a:rPr lang="en-GB" b="1" dirty="0"/>
              <a:t>Don’t </a:t>
            </a:r>
            <a:r>
              <a:rPr lang="en-GB" dirty="0"/>
              <a:t>avoid less robust looking individuals or plants that look different and have unique growth forms </a:t>
            </a:r>
          </a:p>
          <a:p>
            <a:r>
              <a:rPr lang="en-GB" b="1" dirty="0"/>
              <a:t>Do</a:t>
            </a:r>
            <a:r>
              <a:rPr lang="en-GB" dirty="0"/>
              <a:t> avoid collecting clones and siblings – don’t sample from plants that are close together</a:t>
            </a:r>
          </a:p>
          <a:p>
            <a:pPr>
              <a:buFontTx/>
              <a:buChar char="-"/>
            </a:pPr>
            <a:endParaRPr lang="en-GB" sz="2200" dirty="0"/>
          </a:p>
          <a:p>
            <a:pPr>
              <a:buFontTx/>
              <a:buChar char="-"/>
            </a:pPr>
            <a:endParaRPr lang="en-GB" dirty="0"/>
          </a:p>
        </p:txBody>
      </p:sp>
    </p:spTree>
    <p:extLst>
      <p:ext uri="{BB962C8B-B14F-4D97-AF65-F5344CB8AC3E}">
        <p14:creationId xmlns:p14="http://schemas.microsoft.com/office/powerpoint/2010/main" val="371364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Quantity</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638175" y="1495425"/>
            <a:ext cx="7867650"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692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Seed collection</a:t>
            </a:r>
          </a:p>
        </p:txBody>
      </p:sp>
      <p:sp>
        <p:nvSpPr>
          <p:cNvPr id="3" name="Content Placeholder 2"/>
          <p:cNvSpPr>
            <a:spLocks noGrp="1"/>
          </p:cNvSpPr>
          <p:nvPr>
            <p:ph idx="1"/>
          </p:nvPr>
        </p:nvSpPr>
        <p:spPr/>
        <p:txBody>
          <a:bodyPr/>
          <a:lstStyle/>
          <a:p>
            <a:r>
              <a:rPr lang="en-GB" dirty="0"/>
              <a:t>Hand picking of whole fruits</a:t>
            </a:r>
          </a:p>
        </p:txBody>
      </p:sp>
      <p:pic>
        <p:nvPicPr>
          <p:cNvPr id="6148" name="Picture 4" descr="Betsy collecting Jojoba (Simmondsia chinensis). Photo by Desert Botanical Ga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132856"/>
            <a:ext cx="3422154" cy="45628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80112" y="2132856"/>
            <a:ext cx="3312368" cy="3970318"/>
          </a:xfrm>
          <a:prstGeom prst="rect">
            <a:avLst/>
          </a:prstGeom>
          <a:noFill/>
        </p:spPr>
        <p:txBody>
          <a:bodyPr wrap="square" rtlCol="0">
            <a:spAutoFit/>
          </a:bodyPr>
          <a:lstStyle/>
          <a:p>
            <a:r>
              <a:rPr lang="en-GB" b="1" dirty="0">
                <a:solidFill>
                  <a:srgbClr val="006664"/>
                </a:solidFill>
              </a:rPr>
              <a:t>Used for shrubs, herbs and low hanging trees</a:t>
            </a:r>
          </a:p>
          <a:p>
            <a:endParaRPr lang="en-GB" dirty="0">
              <a:solidFill>
                <a:srgbClr val="006664"/>
              </a:solidFill>
            </a:endParaRPr>
          </a:p>
          <a:p>
            <a:r>
              <a:rPr lang="en-GB" dirty="0">
                <a:solidFill>
                  <a:srgbClr val="006664"/>
                </a:solidFill>
              </a:rPr>
              <a:t>Damaged/immature fruit can be excluded from the collection</a:t>
            </a:r>
          </a:p>
          <a:p>
            <a:endParaRPr lang="en-GB" dirty="0">
              <a:solidFill>
                <a:srgbClr val="006664"/>
              </a:solidFill>
            </a:endParaRPr>
          </a:p>
          <a:p>
            <a:r>
              <a:rPr lang="en-GB" dirty="0">
                <a:solidFill>
                  <a:srgbClr val="006664"/>
                </a:solidFill>
              </a:rPr>
              <a:t>Collecting vessels can be tied to the waist of the collector to allow  for more efficient collecting</a:t>
            </a:r>
          </a:p>
          <a:p>
            <a:endParaRPr lang="en-GB" dirty="0">
              <a:solidFill>
                <a:srgbClr val="006664"/>
              </a:solidFill>
            </a:endParaRPr>
          </a:p>
          <a:p>
            <a:r>
              <a:rPr lang="en-GB" dirty="0">
                <a:solidFill>
                  <a:srgbClr val="006664"/>
                </a:solidFill>
              </a:rPr>
              <a:t>Time consuming for large collections</a:t>
            </a:r>
          </a:p>
          <a:p>
            <a:endParaRPr lang="en-GB" dirty="0"/>
          </a:p>
          <a:p>
            <a:endParaRPr lang="en-GB" dirty="0"/>
          </a:p>
        </p:txBody>
      </p:sp>
    </p:spTree>
    <p:extLst>
      <p:ext uri="{BB962C8B-B14F-4D97-AF65-F5344CB8AC3E}">
        <p14:creationId xmlns:p14="http://schemas.microsoft.com/office/powerpoint/2010/main" val="255097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Seed collection</a:t>
            </a:r>
          </a:p>
        </p:txBody>
      </p:sp>
      <p:sp>
        <p:nvSpPr>
          <p:cNvPr id="3" name="Content Placeholder 2"/>
          <p:cNvSpPr>
            <a:spLocks noGrp="1"/>
          </p:cNvSpPr>
          <p:nvPr>
            <p:ph idx="1"/>
          </p:nvPr>
        </p:nvSpPr>
        <p:spPr/>
        <p:txBody>
          <a:bodyPr/>
          <a:lstStyle/>
          <a:p>
            <a:r>
              <a:rPr lang="en-GB" dirty="0"/>
              <a:t>Pruning clusters of fruit</a:t>
            </a:r>
          </a:p>
          <a:p>
            <a:endParaRPr lang="en-GB" dirty="0"/>
          </a:p>
        </p:txBody>
      </p:sp>
      <p:pic>
        <p:nvPicPr>
          <p:cNvPr id="4098" name="Picture 2" descr="Sarah Hunkins collec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245187"/>
            <a:ext cx="2952328" cy="44284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80112" y="2132857"/>
            <a:ext cx="3384376" cy="4524315"/>
          </a:xfrm>
          <a:prstGeom prst="rect">
            <a:avLst/>
          </a:prstGeom>
          <a:noFill/>
        </p:spPr>
        <p:txBody>
          <a:bodyPr wrap="square" rtlCol="0">
            <a:spAutoFit/>
          </a:bodyPr>
          <a:lstStyle/>
          <a:p>
            <a:r>
              <a:rPr lang="en-GB" b="1" dirty="0">
                <a:solidFill>
                  <a:srgbClr val="006664"/>
                </a:solidFill>
              </a:rPr>
              <a:t>Used for shrubs and trees</a:t>
            </a:r>
          </a:p>
          <a:p>
            <a:endParaRPr lang="en-GB" dirty="0">
              <a:solidFill>
                <a:srgbClr val="006664"/>
              </a:solidFill>
            </a:endParaRPr>
          </a:p>
          <a:p>
            <a:r>
              <a:rPr lang="en-GB" dirty="0">
                <a:solidFill>
                  <a:srgbClr val="006664"/>
                </a:solidFill>
              </a:rPr>
              <a:t>Secateurs or tree pruners can be used to collect clusters of fruit within reach and also out of reach.</a:t>
            </a:r>
          </a:p>
          <a:p>
            <a:endParaRPr lang="en-GB" dirty="0">
              <a:solidFill>
                <a:srgbClr val="006664"/>
              </a:solidFill>
            </a:endParaRPr>
          </a:p>
          <a:p>
            <a:r>
              <a:rPr lang="en-GB" dirty="0">
                <a:solidFill>
                  <a:srgbClr val="006664"/>
                </a:solidFill>
              </a:rPr>
              <a:t>Seeds can be assessed for quality before being added to the collection.</a:t>
            </a:r>
          </a:p>
          <a:p>
            <a:r>
              <a:rPr lang="en-GB" dirty="0"/>
              <a:t> </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6439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BG Interns, Samantha Primer and Sarah Chambliss, collect soaptree yucca (Yucca elata) using the “shake it and watch’em fly” method.  If you look closely you can see the seed in the air.  Photo by Mike Howard, BLM-NM."/>
          <p:cNvPicPr>
            <a:picLocks noChangeAspect="1" noChangeArrowheads="1"/>
          </p:cNvPicPr>
          <p:nvPr/>
        </p:nvPicPr>
        <p:blipFill rotWithShape="1">
          <a:blip r:embed="rId2">
            <a:extLst>
              <a:ext uri="{28A0092B-C50C-407E-A947-70E740481C1C}">
                <a14:useLocalDpi xmlns:a14="http://schemas.microsoft.com/office/drawing/2010/main" val="0"/>
              </a:ext>
            </a:extLst>
          </a:blip>
          <a:srcRect l="17329" r="15873"/>
          <a:stretch/>
        </p:blipFill>
        <p:spPr bwMode="auto">
          <a:xfrm>
            <a:off x="1547664" y="2253875"/>
            <a:ext cx="3559357" cy="3556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Seed collection</a:t>
            </a:r>
          </a:p>
        </p:txBody>
      </p:sp>
      <p:sp>
        <p:nvSpPr>
          <p:cNvPr id="3" name="Content Placeholder 2"/>
          <p:cNvSpPr>
            <a:spLocks noGrp="1"/>
          </p:cNvSpPr>
          <p:nvPr>
            <p:ph idx="1"/>
          </p:nvPr>
        </p:nvSpPr>
        <p:spPr/>
        <p:txBody>
          <a:bodyPr/>
          <a:lstStyle/>
          <a:p>
            <a:r>
              <a:rPr lang="en-GB" dirty="0"/>
              <a:t>Shaking branches</a:t>
            </a:r>
          </a:p>
        </p:txBody>
      </p:sp>
      <p:sp>
        <p:nvSpPr>
          <p:cNvPr id="6" name="TextBox 5"/>
          <p:cNvSpPr txBox="1"/>
          <p:nvPr/>
        </p:nvSpPr>
        <p:spPr>
          <a:xfrm>
            <a:off x="5547714" y="1988840"/>
            <a:ext cx="3384376" cy="4801314"/>
          </a:xfrm>
          <a:prstGeom prst="rect">
            <a:avLst/>
          </a:prstGeom>
          <a:noFill/>
        </p:spPr>
        <p:txBody>
          <a:bodyPr wrap="square" rtlCol="0">
            <a:spAutoFit/>
          </a:bodyPr>
          <a:lstStyle/>
          <a:p>
            <a:r>
              <a:rPr lang="en-GB" b="1" dirty="0">
                <a:solidFill>
                  <a:srgbClr val="006664"/>
                </a:solidFill>
              </a:rPr>
              <a:t>Used for trees</a:t>
            </a:r>
          </a:p>
          <a:p>
            <a:endParaRPr lang="en-GB" dirty="0">
              <a:solidFill>
                <a:srgbClr val="006664"/>
              </a:solidFill>
            </a:endParaRPr>
          </a:p>
          <a:p>
            <a:r>
              <a:rPr lang="en-GB" dirty="0">
                <a:solidFill>
                  <a:srgbClr val="006664"/>
                </a:solidFill>
              </a:rPr>
              <a:t>Seed can be collected by tarpaulin or buckets </a:t>
            </a:r>
          </a:p>
          <a:p>
            <a:endParaRPr lang="en-GB" dirty="0">
              <a:solidFill>
                <a:srgbClr val="006664"/>
              </a:solidFill>
            </a:endParaRPr>
          </a:p>
          <a:p>
            <a:r>
              <a:rPr lang="en-GB" dirty="0">
                <a:solidFill>
                  <a:srgbClr val="006664"/>
                </a:solidFill>
              </a:rPr>
              <a:t>Light shaking can dislodge ripe seed ready to disperse </a:t>
            </a:r>
          </a:p>
          <a:p>
            <a:endParaRPr lang="en-GB" dirty="0">
              <a:solidFill>
                <a:srgbClr val="006664"/>
              </a:solidFill>
            </a:endParaRPr>
          </a:p>
          <a:p>
            <a:r>
              <a:rPr lang="en-GB" dirty="0">
                <a:solidFill>
                  <a:srgbClr val="006664"/>
                </a:solidFill>
              </a:rPr>
              <a:t>Care should be taken not to damage the plant or collector</a:t>
            </a:r>
          </a:p>
          <a:p>
            <a:endParaRPr lang="en-GB" dirty="0">
              <a:solidFill>
                <a:srgbClr val="006664"/>
              </a:solidFill>
            </a:endParaRPr>
          </a:p>
          <a:p>
            <a:r>
              <a:rPr lang="en-GB" dirty="0">
                <a:solidFill>
                  <a:srgbClr val="006664"/>
                </a:solidFill>
              </a:rPr>
              <a:t>Light seed may be carried away by the wind.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62070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Seed collection</a:t>
            </a:r>
          </a:p>
        </p:txBody>
      </p:sp>
      <p:sp>
        <p:nvSpPr>
          <p:cNvPr id="3" name="Content Placeholder 2"/>
          <p:cNvSpPr>
            <a:spLocks noGrp="1"/>
          </p:cNvSpPr>
          <p:nvPr>
            <p:ph idx="1"/>
          </p:nvPr>
        </p:nvSpPr>
        <p:spPr/>
        <p:txBody>
          <a:bodyPr/>
          <a:lstStyle/>
          <a:p>
            <a:r>
              <a:rPr lang="en-GB" dirty="0"/>
              <a:t>Stripping entire seed heads</a:t>
            </a:r>
          </a:p>
        </p:txBody>
      </p:sp>
      <p:pic>
        <p:nvPicPr>
          <p:cNvPr id="5122" name="Picture 2" descr="Collecting seed."/>
          <p:cNvPicPr>
            <a:picLocks noChangeAspect="1" noChangeArrowheads="1"/>
          </p:cNvPicPr>
          <p:nvPr/>
        </p:nvPicPr>
        <p:blipFill rotWithShape="1">
          <a:blip r:embed="rId2">
            <a:extLst>
              <a:ext uri="{28A0092B-C50C-407E-A947-70E740481C1C}">
                <a14:useLocalDpi xmlns:a14="http://schemas.microsoft.com/office/drawing/2010/main" val="0"/>
              </a:ext>
            </a:extLst>
          </a:blip>
          <a:srcRect l="16971" r="22769"/>
          <a:stretch/>
        </p:blipFill>
        <p:spPr bwMode="auto">
          <a:xfrm>
            <a:off x="1691680" y="2132856"/>
            <a:ext cx="3240360" cy="40329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80112" y="2132857"/>
            <a:ext cx="3384376" cy="3970318"/>
          </a:xfrm>
          <a:prstGeom prst="rect">
            <a:avLst/>
          </a:prstGeom>
          <a:noFill/>
        </p:spPr>
        <p:txBody>
          <a:bodyPr wrap="square" rtlCol="0">
            <a:spAutoFit/>
          </a:bodyPr>
          <a:lstStyle/>
          <a:p>
            <a:r>
              <a:rPr lang="en-GB" b="1" dirty="0"/>
              <a:t>Used for grasses and species with seed heads</a:t>
            </a:r>
          </a:p>
          <a:p>
            <a:endParaRPr lang="en-GB" dirty="0"/>
          </a:p>
          <a:p>
            <a:r>
              <a:rPr lang="en-GB" dirty="0"/>
              <a:t>Effective if fruit is loosely held on stem</a:t>
            </a:r>
          </a:p>
          <a:p>
            <a:endParaRPr lang="en-GB" dirty="0"/>
          </a:p>
          <a:p>
            <a:r>
              <a:rPr lang="en-GB" dirty="0"/>
              <a:t>Gloves may be required</a:t>
            </a:r>
          </a:p>
          <a:p>
            <a:endParaRPr lang="en-GB" dirty="0"/>
          </a:p>
          <a:p>
            <a:r>
              <a:rPr lang="en-GB" dirty="0"/>
              <a:t> </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97258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Seed collection</a:t>
            </a:r>
          </a:p>
        </p:txBody>
      </p:sp>
      <p:sp>
        <p:nvSpPr>
          <p:cNvPr id="3" name="Content Placeholder 2"/>
          <p:cNvSpPr>
            <a:spLocks noGrp="1"/>
          </p:cNvSpPr>
          <p:nvPr>
            <p:ph idx="1"/>
          </p:nvPr>
        </p:nvSpPr>
        <p:spPr/>
        <p:txBody>
          <a:bodyPr/>
          <a:lstStyle/>
          <a:p>
            <a:r>
              <a:rPr lang="en-GB" dirty="0"/>
              <a:t>Bagging seed heads</a:t>
            </a:r>
          </a:p>
        </p:txBody>
      </p:sp>
      <p:pic>
        <p:nvPicPr>
          <p:cNvPr id="2050" name="Picture 2" descr="http://plantbreeding.coe.uga.edu/images/4/41/Fig20-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4286250" cy="32099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92080" y="1916832"/>
            <a:ext cx="3384376" cy="5078313"/>
          </a:xfrm>
          <a:prstGeom prst="rect">
            <a:avLst/>
          </a:prstGeom>
          <a:noFill/>
        </p:spPr>
        <p:txBody>
          <a:bodyPr wrap="square" rtlCol="0">
            <a:spAutoFit/>
          </a:bodyPr>
          <a:lstStyle/>
          <a:p>
            <a:r>
              <a:rPr lang="en-GB" b="1" dirty="0"/>
              <a:t>Used for seed that would be lost otherwise</a:t>
            </a:r>
          </a:p>
          <a:p>
            <a:endParaRPr lang="en-GB" dirty="0"/>
          </a:p>
          <a:p>
            <a:r>
              <a:rPr lang="en-GB" dirty="0"/>
              <a:t>Can be used when frequent access to the site is available</a:t>
            </a:r>
          </a:p>
          <a:p>
            <a:endParaRPr lang="en-GB" dirty="0"/>
          </a:p>
          <a:p>
            <a:r>
              <a:rPr lang="en-GB" dirty="0"/>
              <a:t>Mesh bag is placed over the fruit and seed is captured as soon as they are shed. </a:t>
            </a:r>
          </a:p>
          <a:p>
            <a:r>
              <a:rPr lang="en-GB" dirty="0"/>
              <a:t> </a:t>
            </a:r>
          </a:p>
          <a:p>
            <a:r>
              <a:rPr lang="en-GB" dirty="0"/>
              <a:t>Contents can be removed at intervals. Seed will always be collected at natural dispersal</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8193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Post-harvest handling</a:t>
            </a:r>
          </a:p>
        </p:txBody>
      </p:sp>
      <p:sp>
        <p:nvSpPr>
          <p:cNvPr id="3" name="Content Placeholder 2"/>
          <p:cNvSpPr>
            <a:spLocks noGrp="1"/>
          </p:cNvSpPr>
          <p:nvPr>
            <p:ph idx="1"/>
          </p:nvPr>
        </p:nvSpPr>
        <p:spPr/>
        <p:txBody>
          <a:bodyPr>
            <a:normAutofit/>
          </a:bodyPr>
          <a:lstStyle/>
          <a:p>
            <a:pPr marL="0" indent="0">
              <a:buNone/>
            </a:pPr>
            <a:r>
              <a:rPr lang="en-GB" sz="2800" dirty="0"/>
              <a:t>Starts in the field </a:t>
            </a:r>
            <a:r>
              <a:rPr lang="en-GB" sz="2800" dirty="0">
                <a:solidFill>
                  <a:srgbClr val="FF0000"/>
                </a:solidFill>
              </a:rPr>
              <a:t>immediately</a:t>
            </a:r>
            <a:r>
              <a:rPr lang="en-GB" sz="2800" dirty="0"/>
              <a:t> following collection</a:t>
            </a:r>
          </a:p>
          <a:p>
            <a:pPr marL="0" indent="0">
              <a:buNone/>
            </a:pPr>
            <a:r>
              <a:rPr lang="en-GB" sz="2000" dirty="0"/>
              <a:t>Collect into buckets, cloth or paper bags</a:t>
            </a:r>
          </a:p>
          <a:p>
            <a:pPr marL="0" indent="0">
              <a:buNone/>
            </a:pPr>
            <a:r>
              <a:rPr lang="en-GB" sz="2000" dirty="0"/>
              <a:t>Keep seeds cool and dry</a:t>
            </a:r>
          </a:p>
          <a:p>
            <a:pPr marL="0" indent="0">
              <a:buNone/>
            </a:pPr>
            <a:r>
              <a:rPr lang="en-GB" sz="2000" dirty="0"/>
              <a:t>Seed/fruit left in a vehicle will overheat</a:t>
            </a:r>
          </a:p>
          <a:p>
            <a:pPr marL="0" indent="0">
              <a:buNone/>
            </a:pPr>
            <a:r>
              <a:rPr lang="en-GB" sz="2000" dirty="0"/>
              <a:t>High temperatures can reduce viability</a:t>
            </a:r>
          </a:p>
          <a:p>
            <a:pPr marL="0" indent="0">
              <a:buNone/>
            </a:pPr>
            <a:r>
              <a:rPr lang="en-GB" sz="2000" dirty="0"/>
              <a:t>Maintain ventilation </a:t>
            </a:r>
          </a:p>
          <a:p>
            <a:pPr marL="0" indent="0">
              <a:buNone/>
            </a:pPr>
            <a:r>
              <a:rPr lang="en-GB" sz="2000" dirty="0"/>
              <a:t>Spread damp seed to aid drying</a:t>
            </a:r>
          </a:p>
          <a:p>
            <a:pPr marL="0" indent="0">
              <a:buNone/>
            </a:pPr>
            <a:r>
              <a:rPr lang="en-GB" sz="2000" dirty="0"/>
              <a:t>Transport seed as fast as possible to the processing and storage facility</a:t>
            </a:r>
          </a:p>
        </p:txBody>
      </p:sp>
    </p:spTree>
    <p:extLst>
      <p:ext uri="{BB962C8B-B14F-4D97-AF65-F5344CB8AC3E}">
        <p14:creationId xmlns:p14="http://schemas.microsoft.com/office/powerpoint/2010/main" val="1587031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Herbarium specimen</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1588" y="1700805"/>
            <a:ext cx="3670110" cy="381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G:\BGCI Projects\BotanicGardenManual\D1. Developing, managing and using the collection\Herbarium Chapter\Herbarium photos\4.Herbarium preparation Image Zhou Yu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861048"/>
            <a:ext cx="2985100" cy="2238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55976" y="1556792"/>
            <a:ext cx="4248472" cy="2304256"/>
          </a:xfrm>
          <a:prstGeom prst="rect">
            <a:avLst/>
          </a:prstGeom>
          <a:noFill/>
        </p:spPr>
        <p:txBody>
          <a:bodyPr wrap="square" rtlCol="0">
            <a:spAutoFit/>
          </a:bodyPr>
          <a:lstStyle/>
          <a:p>
            <a:r>
              <a:rPr lang="en-GB" sz="1400" dirty="0">
                <a:solidFill>
                  <a:srgbClr val="006664"/>
                </a:solidFill>
              </a:rPr>
              <a:t>Essential for identification of the species. </a:t>
            </a:r>
          </a:p>
          <a:p>
            <a:endParaRPr lang="en-GB" sz="1400" dirty="0">
              <a:solidFill>
                <a:srgbClr val="006664"/>
              </a:solidFill>
            </a:endParaRPr>
          </a:p>
          <a:p>
            <a:r>
              <a:rPr lang="en-GB" sz="1400" dirty="0">
                <a:solidFill>
                  <a:srgbClr val="006664"/>
                </a:solidFill>
              </a:rPr>
              <a:t>Should be linked to the seed collection.</a:t>
            </a:r>
          </a:p>
          <a:p>
            <a:endParaRPr lang="en-GB" sz="1400" dirty="0">
              <a:solidFill>
                <a:srgbClr val="006664"/>
              </a:solidFill>
            </a:endParaRPr>
          </a:p>
          <a:p>
            <a:r>
              <a:rPr lang="en-GB" sz="1400" dirty="0">
                <a:solidFill>
                  <a:srgbClr val="006664"/>
                </a:solidFill>
              </a:rPr>
              <a:t>Ideally include all distinguishing features</a:t>
            </a:r>
          </a:p>
          <a:p>
            <a:pPr marL="285750" indent="-285750">
              <a:buFont typeface="Arial" panose="020B0604020202020204" pitchFamily="34" charset="0"/>
              <a:buChar char="•"/>
            </a:pPr>
            <a:r>
              <a:rPr lang="en-GB" sz="1400" dirty="0">
                <a:solidFill>
                  <a:srgbClr val="006664"/>
                </a:solidFill>
              </a:rPr>
              <a:t>Flower/fruit</a:t>
            </a:r>
          </a:p>
          <a:p>
            <a:pPr marL="285750" indent="-285750">
              <a:buFont typeface="Arial" panose="020B0604020202020204" pitchFamily="34" charset="0"/>
              <a:buChar char="•"/>
            </a:pPr>
            <a:r>
              <a:rPr lang="en-GB" sz="1400" dirty="0">
                <a:solidFill>
                  <a:srgbClr val="006664"/>
                </a:solidFill>
              </a:rPr>
              <a:t>fruiting structure</a:t>
            </a:r>
          </a:p>
          <a:p>
            <a:pPr marL="285750" indent="-285750">
              <a:buFont typeface="Arial" panose="020B0604020202020204" pitchFamily="34" charset="0"/>
              <a:buChar char="•"/>
            </a:pPr>
            <a:r>
              <a:rPr lang="en-GB" sz="1400" dirty="0">
                <a:solidFill>
                  <a:srgbClr val="006664"/>
                </a:solidFill>
              </a:rPr>
              <a:t>vegetative material</a:t>
            </a:r>
          </a:p>
          <a:p>
            <a:endParaRPr lang="en-GB" sz="1400" dirty="0">
              <a:solidFill>
                <a:srgbClr val="006664"/>
              </a:solidFill>
            </a:endParaRPr>
          </a:p>
          <a:p>
            <a:r>
              <a:rPr lang="en-GB" sz="1400" dirty="0">
                <a:solidFill>
                  <a:srgbClr val="006664"/>
                </a:solidFill>
              </a:rPr>
              <a:t>Specimens should be dried and pressed </a:t>
            </a:r>
          </a:p>
        </p:txBody>
      </p:sp>
      <p:sp>
        <p:nvSpPr>
          <p:cNvPr id="7" name="Text Box 2"/>
          <p:cNvSpPr txBox="1">
            <a:spLocks noChangeArrowheads="1"/>
          </p:cNvSpPr>
          <p:nvPr/>
        </p:nvSpPr>
        <p:spPr bwMode="auto">
          <a:xfrm>
            <a:off x="1619672" y="5517232"/>
            <a:ext cx="2448744" cy="1008112"/>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000" dirty="0">
                <a:solidFill>
                  <a:srgbClr val="000000"/>
                </a:solidFill>
                <a:latin typeface="Calibri" pitchFamily="34" charset="0"/>
                <a:ea typeface="Calibri" pitchFamily="34" charset="0"/>
                <a:cs typeface="Times New Roman" pitchFamily="18" charset="0"/>
              </a:rPr>
              <a:t>M</a:t>
            </a:r>
            <a:r>
              <a:rPr kumimoji="0" lang="en-US" altLang="en-US" sz="10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ounted herbarium specimen.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 The Board of Trustees of the RBG, Kew </a:t>
            </a:r>
            <a:r>
              <a:rPr kumimoji="0" lang="en-US" altLang="en-US"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hlinkClick r:id="rId4"/>
              </a:rPr>
              <a:t>http://specimens.kew.org/herbarium/K001020104</a:t>
            </a:r>
            <a:endParaRPr kumimoji="0" lang="en-US" altLang="en-US" sz="1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85334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collection in the field</a:t>
            </a:r>
          </a:p>
        </p:txBody>
      </p:sp>
      <p:sp>
        <p:nvSpPr>
          <p:cNvPr id="4" name="Content Placeholder 3"/>
          <p:cNvSpPr>
            <a:spLocks noGrp="1"/>
          </p:cNvSpPr>
          <p:nvPr>
            <p:ph idx="1"/>
          </p:nvPr>
        </p:nvSpPr>
        <p:spPr/>
        <p:txBody>
          <a:bodyPr/>
          <a:lstStyle/>
          <a:p>
            <a:endParaRPr lang="en-GB"/>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descr="http://www.rtbg.tas.gov.au/file.aspx?id=514&amp;mode=standard&amp;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2740487" cy="38872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nvironmentalstudies.vassar.edu/assets/images/photo-tablet-stand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636912"/>
            <a:ext cx="4301678" cy="232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3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Sampling strategy</a:t>
            </a:r>
          </a:p>
          <a:p>
            <a:r>
              <a:rPr lang="en-GB" dirty="0"/>
              <a:t>Handling</a:t>
            </a:r>
          </a:p>
          <a:p>
            <a:r>
              <a:rPr lang="en-GB" dirty="0"/>
              <a:t>Field data</a:t>
            </a:r>
          </a:p>
          <a:p>
            <a:r>
              <a:rPr lang="en-GB" dirty="0"/>
              <a:t>Herbarium voucher</a:t>
            </a:r>
          </a:p>
          <a:p>
            <a:r>
              <a:rPr lang="en-GB" dirty="0"/>
              <a:t>Post harvest handling</a:t>
            </a:r>
          </a:p>
          <a:p>
            <a:endParaRPr lang="en-GB" dirty="0"/>
          </a:p>
        </p:txBody>
      </p:sp>
    </p:spTree>
    <p:extLst>
      <p:ext uri="{BB962C8B-B14F-4D97-AF65-F5344CB8AC3E}">
        <p14:creationId xmlns:p14="http://schemas.microsoft.com/office/powerpoint/2010/main" val="2127069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en-GB" sz="4000" dirty="0"/>
              <a:t>Labelling- seed is useless without it! </a:t>
            </a:r>
          </a:p>
        </p:txBody>
      </p:sp>
      <p:pic>
        <p:nvPicPr>
          <p:cNvPr id="9" name="Picture 2" descr="http://www.rtbg.tas.gov.au/file.aspx?id=514&amp;mode=standard&amp;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020" y="2279425"/>
            <a:ext cx="1978060" cy="28057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agged seed collections in Kotzebue, Alaska. Photo by BLM 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065" y="2279425"/>
            <a:ext cx="2104319" cy="28057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l and Betsy pressing voucher specimens. Photo by Desert Botanical Gard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33" y="2419706"/>
            <a:ext cx="2977907" cy="22334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14020" y="5074651"/>
            <a:ext cx="3662204" cy="707886"/>
          </a:xfrm>
          <a:prstGeom prst="rect">
            <a:avLst/>
          </a:prstGeom>
          <a:noFill/>
        </p:spPr>
        <p:txBody>
          <a:bodyPr wrap="square" rtlCol="0">
            <a:spAutoFit/>
          </a:bodyPr>
          <a:lstStyle/>
          <a:p>
            <a:r>
              <a:rPr lang="en-GB" sz="2400" b="1" dirty="0">
                <a:solidFill>
                  <a:srgbClr val="006664"/>
                </a:solidFill>
              </a:rPr>
              <a:t>Linking data</a:t>
            </a:r>
          </a:p>
          <a:p>
            <a:endParaRPr lang="en-GB" sz="1600" dirty="0"/>
          </a:p>
        </p:txBody>
      </p:sp>
      <p:sp>
        <p:nvSpPr>
          <p:cNvPr id="13" name="Rectangle 12"/>
          <p:cNvSpPr/>
          <p:nvPr/>
        </p:nvSpPr>
        <p:spPr>
          <a:xfrm>
            <a:off x="0" y="2132856"/>
            <a:ext cx="8794893" cy="4392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a:off x="5004048" y="5301208"/>
            <a:ext cx="864096"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483768" y="5301208"/>
            <a:ext cx="864096"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55776" y="5415534"/>
            <a:ext cx="3662204" cy="1446550"/>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006664"/>
                </a:solidFill>
              </a:rPr>
              <a:t>Species name if known</a:t>
            </a:r>
          </a:p>
          <a:p>
            <a:pPr marL="342900" indent="-342900">
              <a:buFont typeface="Arial" panose="020B0604020202020204" pitchFamily="34" charset="0"/>
              <a:buChar char="•"/>
            </a:pPr>
            <a:r>
              <a:rPr lang="en-GB" sz="2400" dirty="0">
                <a:solidFill>
                  <a:srgbClr val="006664"/>
                </a:solidFill>
              </a:rPr>
              <a:t>Collection No./Field No.</a:t>
            </a:r>
          </a:p>
          <a:p>
            <a:pPr marL="342900" indent="-342900">
              <a:buFont typeface="Arial" panose="020B0604020202020204" pitchFamily="34" charset="0"/>
              <a:buChar char="•"/>
            </a:pPr>
            <a:r>
              <a:rPr lang="en-GB" sz="2400" dirty="0">
                <a:solidFill>
                  <a:srgbClr val="006664"/>
                </a:solidFill>
              </a:rPr>
              <a:t>Date</a:t>
            </a:r>
          </a:p>
          <a:p>
            <a:endParaRPr lang="en-GB" sz="1600" dirty="0"/>
          </a:p>
        </p:txBody>
      </p:sp>
    </p:spTree>
    <p:extLst>
      <p:ext uri="{BB962C8B-B14F-4D97-AF65-F5344CB8AC3E}">
        <p14:creationId xmlns:p14="http://schemas.microsoft.com/office/powerpoint/2010/main" val="3456991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1520" y="1844824"/>
            <a:ext cx="8229600" cy="4641379"/>
          </a:xfrm>
        </p:spPr>
        <p:txBody>
          <a:bodyPr/>
          <a:lstStyle/>
          <a:p>
            <a:pPr marL="0" indent="0" algn="ctr">
              <a:buNone/>
            </a:pPr>
            <a:r>
              <a:rPr lang="en-GB" b="1" dirty="0" smtClean="0"/>
              <a:t>   End of Module Three (Seed Collection) </a:t>
            </a:r>
          </a:p>
          <a:p>
            <a:pPr marL="0" indent="0" algn="ctr">
              <a:buNone/>
            </a:pPr>
            <a:r>
              <a:rPr lang="en-GB" b="1" dirty="0" smtClean="0"/>
              <a:t>Why not try the </a:t>
            </a:r>
            <a:r>
              <a:rPr lang="en-GB" b="1" dirty="0" smtClean="0">
                <a:hlinkClick r:id="rId2"/>
              </a:rPr>
              <a:t>quick quiz?</a:t>
            </a:r>
            <a:endParaRPr lang="en-GB" b="1" dirty="0" smtClean="0"/>
          </a:p>
          <a:p>
            <a:pPr marL="0" indent="0" algn="ctr">
              <a:buNone/>
            </a:pPr>
            <a:endParaRPr lang="en-GB" b="1" dirty="0"/>
          </a:p>
          <a:p>
            <a:pPr marL="0" indent="0" algn="ctr">
              <a:buNone/>
            </a:pPr>
            <a:endParaRPr lang="en-GB" b="1" dirty="0" smtClean="0"/>
          </a:p>
          <a:p>
            <a:pPr marL="0" indent="0" algn="ctr">
              <a:buNone/>
            </a:pPr>
            <a:r>
              <a:rPr lang="en-GB" b="1" dirty="0" smtClean="0"/>
              <a:t>Then, go to Module Four </a:t>
            </a:r>
            <a:r>
              <a:rPr lang="en-GB" b="1" dirty="0" smtClean="0">
                <a:hlinkClick r:id="rId3"/>
              </a:rPr>
              <a:t>(Post </a:t>
            </a:r>
            <a:r>
              <a:rPr lang="en-GB" b="1" dirty="0">
                <a:hlinkClick r:id="rId3"/>
              </a:rPr>
              <a:t>C</a:t>
            </a:r>
            <a:r>
              <a:rPr lang="en-GB" b="1" dirty="0" smtClean="0">
                <a:hlinkClick r:id="rId3"/>
              </a:rPr>
              <a:t>ollection)</a:t>
            </a:r>
            <a:endParaRPr lang="en-GB" b="1" dirty="0" smtClean="0"/>
          </a:p>
          <a:p>
            <a:pPr algn="ctr"/>
            <a:endParaRPr lang="en-GB" dirty="0"/>
          </a:p>
        </p:txBody>
      </p:sp>
    </p:spTree>
    <p:extLst>
      <p:ext uri="{BB962C8B-B14F-4D97-AF65-F5344CB8AC3E}">
        <p14:creationId xmlns:p14="http://schemas.microsoft.com/office/powerpoint/2010/main" val="3409233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94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Sampling strategy</a:t>
            </a:r>
          </a:p>
        </p:txBody>
      </p:sp>
      <p:sp>
        <p:nvSpPr>
          <p:cNvPr id="3" name="Content Placeholder 2"/>
          <p:cNvSpPr>
            <a:spLocks noGrp="1"/>
          </p:cNvSpPr>
          <p:nvPr>
            <p:ph idx="1"/>
          </p:nvPr>
        </p:nvSpPr>
        <p:spPr/>
        <p:txBody>
          <a:bodyPr/>
          <a:lstStyle/>
          <a:p>
            <a:r>
              <a:rPr lang="en-GB" dirty="0"/>
              <a:t>Aim: Maximise the quality of the seed collection, making the most of the time and the resources available.</a:t>
            </a:r>
          </a:p>
        </p:txBody>
      </p:sp>
      <p:pic>
        <p:nvPicPr>
          <p:cNvPr id="3075" name="Picture 3" descr="I:\PS images\Seed conservation images\Madagascar\baobab harv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068960"/>
            <a:ext cx="1633096" cy="25506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Seed conservation\IMG_57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422430"/>
            <a:ext cx="2590220" cy="17268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BGCI Projects\Global Seed Conservation Challenge\Images\resized\SCA pic 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422430"/>
            <a:ext cx="2592288" cy="172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75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Sampling strategy</a:t>
            </a:r>
          </a:p>
        </p:txBody>
      </p:sp>
      <p:sp>
        <p:nvSpPr>
          <p:cNvPr id="3" name="Content Placeholder 2"/>
          <p:cNvSpPr>
            <a:spLocks noGrp="1"/>
          </p:cNvSpPr>
          <p:nvPr>
            <p:ph idx="1"/>
          </p:nvPr>
        </p:nvSpPr>
        <p:spPr/>
        <p:txBody>
          <a:bodyPr>
            <a:normAutofit/>
          </a:bodyPr>
          <a:lstStyle/>
          <a:p>
            <a:pPr marL="0" indent="0">
              <a:buNone/>
            </a:pPr>
            <a:r>
              <a:rPr lang="en-GB" sz="4800" dirty="0"/>
              <a:t>Sample </a:t>
            </a:r>
            <a:r>
              <a:rPr lang="en-GB" sz="5400" dirty="0">
                <a:solidFill>
                  <a:srgbClr val="FF0000"/>
                </a:solidFill>
              </a:rPr>
              <a:t>large</a:t>
            </a:r>
            <a:r>
              <a:rPr lang="en-GB" sz="4800" dirty="0"/>
              <a:t> populations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36912"/>
            <a:ext cx="4656387"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64088" y="3153162"/>
            <a:ext cx="3528392" cy="707886"/>
          </a:xfrm>
          <a:prstGeom prst="rect">
            <a:avLst/>
          </a:prstGeom>
          <a:noFill/>
        </p:spPr>
        <p:txBody>
          <a:bodyPr wrap="square" rtlCol="0">
            <a:spAutoFit/>
          </a:bodyPr>
          <a:lstStyle/>
          <a:p>
            <a:r>
              <a:rPr lang="en-GB" sz="2000" dirty="0"/>
              <a:t>Genetic diversity </a:t>
            </a:r>
            <a:r>
              <a:rPr lang="en-GB" sz="2000" dirty="0">
                <a:solidFill>
                  <a:srgbClr val="FF0000"/>
                </a:solidFill>
              </a:rPr>
              <a:t>increases</a:t>
            </a:r>
            <a:r>
              <a:rPr lang="en-GB" sz="2000" dirty="0"/>
              <a:t> with population size</a:t>
            </a:r>
          </a:p>
        </p:txBody>
      </p:sp>
    </p:spTree>
    <p:extLst>
      <p:ext uri="{BB962C8B-B14F-4D97-AF65-F5344CB8AC3E}">
        <p14:creationId xmlns:p14="http://schemas.microsoft.com/office/powerpoint/2010/main" val="44481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Genetic diversity</a:t>
            </a:r>
          </a:p>
        </p:txBody>
      </p:sp>
      <p:sp>
        <p:nvSpPr>
          <p:cNvPr id="5" name="Content Placeholder 4"/>
          <p:cNvSpPr>
            <a:spLocks noGrp="1"/>
          </p:cNvSpPr>
          <p:nvPr>
            <p:ph idx="1"/>
          </p:nvPr>
        </p:nvSpPr>
        <p:spPr/>
        <p:txBody>
          <a:bodyPr/>
          <a:lstStyle/>
          <a:p>
            <a:endParaRPr lang="en-GB"/>
          </a:p>
        </p:txBody>
      </p:sp>
      <p:sp>
        <p:nvSpPr>
          <p:cNvPr id="4" name="TextBox 3"/>
          <p:cNvSpPr txBox="1"/>
          <p:nvPr/>
        </p:nvSpPr>
        <p:spPr>
          <a:xfrm>
            <a:off x="2627784" y="4941168"/>
            <a:ext cx="3456384" cy="954107"/>
          </a:xfrm>
          <a:prstGeom prst="rect">
            <a:avLst/>
          </a:prstGeom>
          <a:noFill/>
        </p:spPr>
        <p:txBody>
          <a:bodyPr wrap="square" rtlCol="0">
            <a:spAutoFit/>
          </a:bodyPr>
          <a:lstStyle/>
          <a:p>
            <a:r>
              <a:rPr lang="en-GB" sz="1400" dirty="0"/>
              <a:t>The likelihood of capturing all but the rarest forms of genetic diversity increases with the number of plants collected. Adapted from Basey </a:t>
            </a:r>
            <a:r>
              <a:rPr lang="en-GB" sz="1400" i="1" dirty="0"/>
              <a:t>et al. 2015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77831"/>
            <a:ext cx="409575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31840" y="1746997"/>
            <a:ext cx="2639762" cy="461665"/>
          </a:xfrm>
          <a:prstGeom prst="rect">
            <a:avLst/>
          </a:prstGeom>
          <a:noFill/>
        </p:spPr>
        <p:txBody>
          <a:bodyPr wrap="none" rtlCol="0">
            <a:spAutoFit/>
          </a:bodyPr>
          <a:lstStyle/>
          <a:p>
            <a:r>
              <a:rPr lang="en-GB" sz="2400" dirty="0"/>
              <a:t>Outcrossing species</a:t>
            </a:r>
          </a:p>
        </p:txBody>
      </p:sp>
      <p:sp>
        <p:nvSpPr>
          <p:cNvPr id="11" name="TextBox 10"/>
          <p:cNvSpPr txBox="1"/>
          <p:nvPr/>
        </p:nvSpPr>
        <p:spPr>
          <a:xfrm>
            <a:off x="6368074" y="2780928"/>
            <a:ext cx="2596414" cy="923330"/>
          </a:xfrm>
          <a:prstGeom prst="rect">
            <a:avLst/>
          </a:prstGeom>
          <a:noFill/>
        </p:spPr>
        <p:txBody>
          <a:bodyPr wrap="square" rtlCol="0">
            <a:spAutoFit/>
          </a:bodyPr>
          <a:lstStyle/>
          <a:p>
            <a:r>
              <a:rPr lang="en-GB" dirty="0">
                <a:solidFill>
                  <a:srgbClr val="FF0000"/>
                </a:solidFill>
              </a:rPr>
              <a:t>45</a:t>
            </a:r>
            <a:r>
              <a:rPr lang="en-GB" dirty="0"/>
              <a:t> individuals are required for 99% of the most common genes</a:t>
            </a:r>
          </a:p>
        </p:txBody>
      </p:sp>
    </p:spTree>
    <p:extLst>
      <p:ext uri="{BB962C8B-B14F-4D97-AF65-F5344CB8AC3E}">
        <p14:creationId xmlns:p14="http://schemas.microsoft.com/office/powerpoint/2010/main" val="410856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94" b="47874"/>
          <a:stretch/>
        </p:blipFill>
        <p:spPr bwMode="auto">
          <a:xfrm>
            <a:off x="2185594" y="1927661"/>
            <a:ext cx="4680520" cy="291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Genetic diversity</a:t>
            </a:r>
          </a:p>
        </p:txBody>
      </p:sp>
      <p:sp>
        <p:nvSpPr>
          <p:cNvPr id="3" name="Content Placeholder 2"/>
          <p:cNvSpPr>
            <a:spLocks noGrp="1"/>
          </p:cNvSpPr>
          <p:nvPr>
            <p:ph idx="1"/>
          </p:nvPr>
        </p:nvSpPr>
        <p:spPr/>
        <p:txBody>
          <a:bodyPr/>
          <a:lstStyle/>
          <a:p>
            <a:endParaRPr lang="en-GB"/>
          </a:p>
        </p:txBody>
      </p:sp>
      <p:sp>
        <p:nvSpPr>
          <p:cNvPr id="4" name="TextBox 3"/>
          <p:cNvSpPr txBox="1"/>
          <p:nvPr/>
        </p:nvSpPr>
        <p:spPr>
          <a:xfrm>
            <a:off x="2656384" y="4869160"/>
            <a:ext cx="3456384" cy="954107"/>
          </a:xfrm>
          <a:prstGeom prst="rect">
            <a:avLst/>
          </a:prstGeom>
          <a:noFill/>
        </p:spPr>
        <p:txBody>
          <a:bodyPr wrap="square" rtlCol="0">
            <a:spAutoFit/>
          </a:bodyPr>
          <a:lstStyle/>
          <a:p>
            <a:r>
              <a:rPr lang="en-GB" sz="1400" dirty="0"/>
              <a:t>The likelihood of capturing all but the rarest forms of genetic diversity increases with the number of plants collected. Adapted from Basey </a:t>
            </a:r>
            <a:r>
              <a:rPr lang="en-GB" sz="1400" i="1" dirty="0"/>
              <a:t>et al. 2015 </a:t>
            </a:r>
          </a:p>
        </p:txBody>
      </p:sp>
      <p:cxnSp>
        <p:nvCxnSpPr>
          <p:cNvPr id="17" name="Straight Arrow Connector 16"/>
          <p:cNvCxnSpPr/>
          <p:nvPr/>
        </p:nvCxnSpPr>
        <p:spPr>
          <a:xfrm flipH="1">
            <a:off x="5652120" y="2420888"/>
            <a:ext cx="1080135"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04248" y="2236223"/>
            <a:ext cx="2304256" cy="369332"/>
          </a:xfrm>
          <a:prstGeom prst="rect">
            <a:avLst/>
          </a:prstGeom>
          <a:noFill/>
        </p:spPr>
        <p:txBody>
          <a:bodyPr wrap="square" rtlCol="0">
            <a:spAutoFit/>
          </a:bodyPr>
          <a:lstStyle/>
          <a:p>
            <a:r>
              <a:rPr lang="en-GB" dirty="0"/>
              <a:t> Inbreeding species</a:t>
            </a:r>
          </a:p>
        </p:txBody>
      </p:sp>
      <p:sp>
        <p:nvSpPr>
          <p:cNvPr id="9" name="TextBox 8"/>
          <p:cNvSpPr txBox="1"/>
          <p:nvPr/>
        </p:nvSpPr>
        <p:spPr>
          <a:xfrm>
            <a:off x="6368074" y="2780928"/>
            <a:ext cx="2596414" cy="923330"/>
          </a:xfrm>
          <a:prstGeom prst="rect">
            <a:avLst/>
          </a:prstGeom>
          <a:noFill/>
        </p:spPr>
        <p:txBody>
          <a:bodyPr wrap="square" rtlCol="0">
            <a:spAutoFit/>
          </a:bodyPr>
          <a:lstStyle/>
          <a:p>
            <a:r>
              <a:rPr lang="en-GB" dirty="0">
                <a:solidFill>
                  <a:srgbClr val="FF0000"/>
                </a:solidFill>
              </a:rPr>
              <a:t>60</a:t>
            </a:r>
            <a:r>
              <a:rPr lang="en-GB" dirty="0"/>
              <a:t> individuals are required for 95% of the most common genes</a:t>
            </a:r>
          </a:p>
        </p:txBody>
      </p:sp>
      <p:cxnSp>
        <p:nvCxnSpPr>
          <p:cNvPr id="11" name="Straight Connector 10"/>
          <p:cNvCxnSpPr/>
          <p:nvPr/>
        </p:nvCxnSpPr>
        <p:spPr>
          <a:xfrm>
            <a:off x="5580112" y="2420888"/>
            <a:ext cx="0" cy="16561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59832" y="2420888"/>
            <a:ext cx="2520280"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10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844" y="125760"/>
            <a:ext cx="8337612" cy="1143000"/>
          </a:xfrm>
        </p:spPr>
        <p:txBody>
          <a:bodyPr>
            <a:normAutofit/>
          </a:bodyPr>
          <a:lstStyle/>
          <a:p>
            <a:r>
              <a:rPr lang="en-GB" dirty="0"/>
              <a:t>Inbreeding or outbreeding?</a:t>
            </a:r>
          </a:p>
        </p:txBody>
      </p:sp>
      <p:sp>
        <p:nvSpPr>
          <p:cNvPr id="3" name="Content Placeholder 2"/>
          <p:cNvSpPr>
            <a:spLocks noGrp="1"/>
          </p:cNvSpPr>
          <p:nvPr>
            <p:ph idx="1"/>
          </p:nvPr>
        </p:nvSpPr>
        <p:spPr/>
        <p:txBody>
          <a:bodyPr>
            <a:normAutofit/>
          </a:bodyPr>
          <a:lstStyle/>
          <a:p>
            <a:pPr marL="0" indent="0" algn="ctr">
              <a:buNone/>
            </a:pPr>
            <a:r>
              <a:rPr lang="en-GB" dirty="0"/>
              <a:t>              </a:t>
            </a:r>
          </a:p>
          <a:p>
            <a:pPr marL="0" indent="0" algn="ctr">
              <a:buNone/>
            </a:pPr>
            <a:r>
              <a:rPr lang="en-GB" dirty="0"/>
              <a:t>                                            </a:t>
            </a:r>
          </a:p>
          <a:p>
            <a:pPr marL="0" indent="0" algn="ctr">
              <a:buNone/>
            </a:pPr>
            <a:r>
              <a:rPr lang="en-GB" dirty="0"/>
              <a:t>                                 </a:t>
            </a:r>
          </a:p>
        </p:txBody>
      </p:sp>
      <p:sp>
        <p:nvSpPr>
          <p:cNvPr id="4" name="Rectangle 3"/>
          <p:cNvSpPr/>
          <p:nvPr/>
        </p:nvSpPr>
        <p:spPr>
          <a:xfrm>
            <a:off x="1490643" y="5480357"/>
            <a:ext cx="6264696" cy="707886"/>
          </a:xfrm>
          <a:prstGeom prst="rect">
            <a:avLst/>
          </a:prstGeom>
        </p:spPr>
        <p:txBody>
          <a:bodyPr wrap="square">
            <a:spAutoFit/>
          </a:bodyPr>
          <a:lstStyle/>
          <a:p>
            <a:pPr algn="ctr"/>
            <a:r>
              <a:rPr lang="en-GB" sz="2000" b="1" dirty="0"/>
              <a:t>Collectors are advised to sample from a </a:t>
            </a:r>
            <a:r>
              <a:rPr lang="en-GB" sz="2000" b="1" u="sng" dirty="0"/>
              <a:t>minimum</a:t>
            </a:r>
            <a:r>
              <a:rPr lang="en-GB" sz="2000" b="1" dirty="0"/>
              <a:t> of 50 individuals from within a single population</a:t>
            </a:r>
          </a:p>
        </p:txBody>
      </p:sp>
      <p:graphicFrame>
        <p:nvGraphicFramePr>
          <p:cNvPr id="5" name="Chart 4"/>
          <p:cNvGraphicFramePr/>
          <p:nvPr>
            <p:extLst>
              <p:ext uri="{D42A27DB-BD31-4B8C-83A1-F6EECF244321}">
                <p14:modId xmlns:p14="http://schemas.microsoft.com/office/powerpoint/2010/main" val="500992265"/>
              </p:ext>
            </p:extLst>
          </p:nvPr>
        </p:nvGraphicFramePr>
        <p:xfrm>
          <a:off x="76995" y="2199561"/>
          <a:ext cx="4439713"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499992" y="2370425"/>
            <a:ext cx="1712824" cy="523220"/>
          </a:xfrm>
          <a:prstGeom prst="rect">
            <a:avLst/>
          </a:prstGeom>
          <a:noFill/>
        </p:spPr>
        <p:txBody>
          <a:bodyPr wrap="square" rtlCol="0">
            <a:spAutoFit/>
          </a:bodyPr>
          <a:lstStyle/>
          <a:p>
            <a:r>
              <a:rPr lang="en-GB" sz="1400" dirty="0"/>
              <a:t>Hermaphroditic can in/outbreed</a:t>
            </a:r>
          </a:p>
        </p:txBody>
      </p:sp>
      <p:sp>
        <p:nvSpPr>
          <p:cNvPr id="8" name="TextBox 7"/>
          <p:cNvSpPr txBox="1"/>
          <p:nvPr/>
        </p:nvSpPr>
        <p:spPr>
          <a:xfrm>
            <a:off x="6112489" y="2348880"/>
            <a:ext cx="1483847" cy="523220"/>
          </a:xfrm>
          <a:prstGeom prst="rect">
            <a:avLst/>
          </a:prstGeom>
          <a:noFill/>
        </p:spPr>
        <p:txBody>
          <a:bodyPr wrap="square" rtlCol="0">
            <a:spAutoFit/>
          </a:bodyPr>
          <a:lstStyle/>
          <a:p>
            <a:r>
              <a:rPr lang="en-GB" sz="1400" dirty="0"/>
              <a:t>Monoecious can in/outbreed</a:t>
            </a:r>
          </a:p>
        </p:txBody>
      </p:sp>
      <p:sp>
        <p:nvSpPr>
          <p:cNvPr id="9" name="TextBox 8"/>
          <p:cNvSpPr txBox="1"/>
          <p:nvPr/>
        </p:nvSpPr>
        <p:spPr>
          <a:xfrm>
            <a:off x="7532996" y="2344153"/>
            <a:ext cx="1296144" cy="523220"/>
          </a:xfrm>
          <a:prstGeom prst="rect">
            <a:avLst/>
          </a:prstGeom>
          <a:noFill/>
        </p:spPr>
        <p:txBody>
          <a:bodyPr wrap="square" rtlCol="0">
            <a:spAutoFit/>
          </a:bodyPr>
          <a:lstStyle/>
          <a:p>
            <a:r>
              <a:rPr lang="en-GB" sz="1400" dirty="0"/>
              <a:t>Dioecious can only outbreed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2849227"/>
            <a:ext cx="1152129" cy="143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094772" y="4365104"/>
            <a:ext cx="5049228" cy="830997"/>
          </a:xfrm>
          <a:prstGeom prst="rect">
            <a:avLst/>
          </a:prstGeom>
          <a:noFill/>
        </p:spPr>
        <p:txBody>
          <a:bodyPr wrap="square" rtlCol="0">
            <a:spAutoFit/>
          </a:bodyPr>
          <a:lstStyle/>
          <a:p>
            <a:pPr algn="ctr"/>
            <a:r>
              <a:rPr lang="en-GB" sz="2400" dirty="0"/>
              <a:t>Difficult to know whether plants are inbreeding or outbreeding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185" y="2849228"/>
            <a:ext cx="1240127" cy="143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2823202"/>
            <a:ext cx="1150869" cy="1466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67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Sampling</a:t>
            </a:r>
            <a:r>
              <a:rPr lang="es-ES" dirty="0"/>
              <a:t> </a:t>
            </a:r>
            <a:r>
              <a:rPr lang="es-ES" dirty="0" err="1"/>
              <a:t>Strategy</a:t>
            </a:r>
            <a:endParaRPr lang="es-ES" noProof="0" dirty="0"/>
          </a:p>
        </p:txBody>
      </p:sp>
      <p:sp>
        <p:nvSpPr>
          <p:cNvPr id="3" name="Content Placeholder 2"/>
          <p:cNvSpPr>
            <a:spLocks noGrp="1"/>
          </p:cNvSpPr>
          <p:nvPr>
            <p:ph idx="1"/>
          </p:nvPr>
        </p:nvSpPr>
        <p:spPr/>
        <p:txBody>
          <a:bodyPr/>
          <a:lstStyle/>
          <a:p>
            <a:pPr marL="0" indent="0">
              <a:buNone/>
            </a:pPr>
            <a:r>
              <a:rPr lang="es-ES" noProof="0" dirty="0" err="1"/>
              <a:t>Collect</a:t>
            </a:r>
            <a:r>
              <a:rPr lang="es-ES" noProof="0" dirty="0"/>
              <a:t> </a:t>
            </a:r>
            <a:r>
              <a:rPr lang="es-ES" noProof="0" dirty="0" err="1"/>
              <a:t>randomly</a:t>
            </a:r>
            <a:r>
              <a:rPr lang="es-ES" noProof="0" dirty="0"/>
              <a:t> and </a:t>
            </a:r>
            <a:r>
              <a:rPr lang="es-ES" noProof="0" dirty="0" err="1"/>
              <a:t>evenly</a:t>
            </a:r>
            <a:r>
              <a:rPr lang="es-ES" noProof="0" dirty="0"/>
              <a:t> in a </a:t>
            </a:r>
            <a:r>
              <a:rPr lang="es-ES" noProof="0" dirty="0" err="1"/>
              <a:t>uniform</a:t>
            </a:r>
            <a:r>
              <a:rPr lang="es-ES" noProof="0" dirty="0"/>
              <a:t> </a:t>
            </a:r>
            <a:r>
              <a:rPr lang="es-ES" noProof="0" dirty="0" err="1"/>
              <a:t>way</a:t>
            </a:r>
            <a:r>
              <a:rPr lang="es-ES" noProof="0" dirty="0"/>
              <a:t> </a:t>
            </a:r>
            <a:r>
              <a:rPr lang="es-ES" noProof="0" dirty="0" err="1"/>
              <a:t>across</a:t>
            </a:r>
            <a:r>
              <a:rPr lang="es-ES" noProof="0" dirty="0"/>
              <a:t> </a:t>
            </a:r>
            <a:r>
              <a:rPr lang="es-ES" noProof="0" dirty="0" err="1"/>
              <a:t>all</a:t>
            </a:r>
            <a:r>
              <a:rPr lang="es-ES" noProof="0" dirty="0"/>
              <a:t> </a:t>
            </a:r>
            <a:r>
              <a:rPr lang="es-ES" noProof="0" dirty="0" err="1"/>
              <a:t>sectors</a:t>
            </a:r>
            <a:r>
              <a:rPr lang="es-ES" noProof="0" dirty="0"/>
              <a:t> of </a:t>
            </a:r>
            <a:r>
              <a:rPr lang="es-ES" noProof="0" dirty="0" err="1"/>
              <a:t>the</a:t>
            </a:r>
            <a:r>
              <a:rPr lang="es-ES" noProof="0" dirty="0"/>
              <a:t> </a:t>
            </a:r>
            <a:r>
              <a:rPr lang="es-ES" noProof="0" dirty="0" err="1"/>
              <a:t>population</a:t>
            </a:r>
            <a:endParaRPr lang="es-ES" noProof="0" dirty="0"/>
          </a:p>
        </p:txBody>
      </p:sp>
      <p:pic>
        <p:nvPicPr>
          <p:cNvPr id="7170"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7789" y="5401356"/>
            <a:ext cx="1030424" cy="1030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6380" y="4999615"/>
            <a:ext cx="1030424" cy="10304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2434" y="2753434"/>
            <a:ext cx="1030424" cy="1030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175" y="3986479"/>
            <a:ext cx="1030424" cy="10304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5056" y="2819472"/>
            <a:ext cx="1030424" cy="10304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7452" y="3783021"/>
            <a:ext cx="1030424" cy="10304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3131" y="4719225"/>
            <a:ext cx="1030424" cy="10304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919" y="2812866"/>
            <a:ext cx="1030424" cy="10304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100" y="2835314"/>
            <a:ext cx="1030424" cy="10304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7400" y="3948085"/>
            <a:ext cx="1030424" cy="10304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3920" y="5394060"/>
            <a:ext cx="1030424" cy="10304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3578" y="2835314"/>
            <a:ext cx="1030424" cy="10304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3176" y="3812195"/>
            <a:ext cx="1030424" cy="10304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850" y="4327407"/>
            <a:ext cx="1030424" cy="10304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19672" y="3664564"/>
            <a:ext cx="301686" cy="369332"/>
          </a:xfrm>
          <a:prstGeom prst="rect">
            <a:avLst/>
          </a:prstGeom>
          <a:noFill/>
        </p:spPr>
        <p:txBody>
          <a:bodyPr wrap="none" rtlCol="0">
            <a:spAutoFit/>
          </a:bodyPr>
          <a:lstStyle/>
          <a:p>
            <a:r>
              <a:rPr lang="en-GB" dirty="0"/>
              <a:t>1</a:t>
            </a:r>
          </a:p>
        </p:txBody>
      </p:sp>
      <p:pic>
        <p:nvPicPr>
          <p:cNvPr id="19" name="Picture 2" descr="C:\Users\katherine.odonnell\AppData\Local\Microsoft\Windows\Temporary Internet Files\Content.IE5\51ENV7RM\tree_10_by_misteraibo-d52kzb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4865" y="2811236"/>
            <a:ext cx="1030424" cy="103042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710846" y="3480564"/>
            <a:ext cx="301686" cy="369332"/>
          </a:xfrm>
          <a:prstGeom prst="rect">
            <a:avLst/>
          </a:prstGeom>
          <a:noFill/>
        </p:spPr>
        <p:txBody>
          <a:bodyPr wrap="none" rtlCol="0">
            <a:spAutoFit/>
          </a:bodyPr>
          <a:lstStyle/>
          <a:p>
            <a:r>
              <a:rPr lang="en-GB" dirty="0">
                <a:solidFill>
                  <a:srgbClr val="FF0000"/>
                </a:solidFill>
              </a:rPr>
              <a:t>2</a:t>
            </a:r>
          </a:p>
        </p:txBody>
      </p:sp>
      <p:sp>
        <p:nvSpPr>
          <p:cNvPr id="21" name="TextBox 20"/>
          <p:cNvSpPr txBox="1"/>
          <p:nvPr/>
        </p:nvSpPr>
        <p:spPr>
          <a:xfrm>
            <a:off x="3641151" y="3496406"/>
            <a:ext cx="301686" cy="369332"/>
          </a:xfrm>
          <a:prstGeom prst="rect">
            <a:avLst/>
          </a:prstGeom>
          <a:noFill/>
        </p:spPr>
        <p:txBody>
          <a:bodyPr wrap="none" rtlCol="0">
            <a:spAutoFit/>
          </a:bodyPr>
          <a:lstStyle/>
          <a:p>
            <a:r>
              <a:rPr lang="en-GB" dirty="0"/>
              <a:t>3</a:t>
            </a:r>
          </a:p>
        </p:txBody>
      </p:sp>
      <p:sp>
        <p:nvSpPr>
          <p:cNvPr id="22" name="TextBox 21"/>
          <p:cNvSpPr txBox="1"/>
          <p:nvPr/>
        </p:nvSpPr>
        <p:spPr>
          <a:xfrm>
            <a:off x="1825412" y="5282511"/>
            <a:ext cx="301686" cy="369332"/>
          </a:xfrm>
          <a:prstGeom prst="rect">
            <a:avLst/>
          </a:prstGeom>
          <a:noFill/>
        </p:spPr>
        <p:txBody>
          <a:bodyPr wrap="none" rtlCol="0">
            <a:spAutoFit/>
          </a:bodyPr>
          <a:lstStyle/>
          <a:p>
            <a:r>
              <a:rPr lang="en-GB" dirty="0"/>
              <a:t>4</a:t>
            </a:r>
          </a:p>
        </p:txBody>
      </p:sp>
      <p:sp>
        <p:nvSpPr>
          <p:cNvPr id="23" name="TextBox 22"/>
          <p:cNvSpPr txBox="1"/>
          <p:nvPr/>
        </p:nvSpPr>
        <p:spPr>
          <a:xfrm>
            <a:off x="2412694" y="4832237"/>
            <a:ext cx="301686" cy="369332"/>
          </a:xfrm>
          <a:prstGeom prst="rect">
            <a:avLst/>
          </a:prstGeom>
          <a:noFill/>
        </p:spPr>
        <p:txBody>
          <a:bodyPr wrap="none" rtlCol="0">
            <a:spAutoFit/>
          </a:bodyPr>
          <a:lstStyle/>
          <a:p>
            <a:r>
              <a:rPr lang="en-GB" dirty="0">
                <a:solidFill>
                  <a:srgbClr val="FF0000"/>
                </a:solidFill>
              </a:rPr>
              <a:t>5</a:t>
            </a:r>
          </a:p>
        </p:txBody>
      </p:sp>
      <p:sp>
        <p:nvSpPr>
          <p:cNvPr id="24" name="TextBox 23"/>
          <p:cNvSpPr txBox="1"/>
          <p:nvPr/>
        </p:nvSpPr>
        <p:spPr>
          <a:xfrm>
            <a:off x="3159764" y="4719225"/>
            <a:ext cx="301686" cy="369332"/>
          </a:xfrm>
          <a:prstGeom prst="rect">
            <a:avLst/>
          </a:prstGeom>
          <a:noFill/>
        </p:spPr>
        <p:txBody>
          <a:bodyPr wrap="none" rtlCol="0">
            <a:spAutoFit/>
          </a:bodyPr>
          <a:lstStyle/>
          <a:p>
            <a:r>
              <a:rPr lang="en-GB" dirty="0"/>
              <a:t>6</a:t>
            </a:r>
          </a:p>
        </p:txBody>
      </p:sp>
      <p:sp>
        <p:nvSpPr>
          <p:cNvPr id="25" name="TextBox 24"/>
          <p:cNvSpPr txBox="1"/>
          <p:nvPr/>
        </p:nvSpPr>
        <p:spPr>
          <a:xfrm>
            <a:off x="5087452" y="3538926"/>
            <a:ext cx="301686" cy="369332"/>
          </a:xfrm>
          <a:prstGeom prst="rect">
            <a:avLst/>
          </a:prstGeom>
          <a:noFill/>
        </p:spPr>
        <p:txBody>
          <a:bodyPr wrap="none" rtlCol="0">
            <a:spAutoFit/>
          </a:bodyPr>
          <a:lstStyle/>
          <a:p>
            <a:r>
              <a:rPr lang="en-GB" dirty="0">
                <a:solidFill>
                  <a:srgbClr val="FF0000"/>
                </a:solidFill>
              </a:rPr>
              <a:t>7</a:t>
            </a:r>
          </a:p>
        </p:txBody>
      </p:sp>
      <p:sp>
        <p:nvSpPr>
          <p:cNvPr id="26" name="TextBox 25"/>
          <p:cNvSpPr txBox="1"/>
          <p:nvPr/>
        </p:nvSpPr>
        <p:spPr>
          <a:xfrm>
            <a:off x="5756527" y="3442729"/>
            <a:ext cx="301686" cy="369332"/>
          </a:xfrm>
          <a:prstGeom prst="rect">
            <a:avLst/>
          </a:prstGeom>
          <a:noFill/>
        </p:spPr>
        <p:txBody>
          <a:bodyPr wrap="none" rtlCol="0">
            <a:spAutoFit/>
          </a:bodyPr>
          <a:lstStyle/>
          <a:p>
            <a:r>
              <a:rPr lang="en-GB" dirty="0"/>
              <a:t>8</a:t>
            </a:r>
          </a:p>
        </p:txBody>
      </p:sp>
      <p:sp>
        <p:nvSpPr>
          <p:cNvPr id="27" name="TextBox 26"/>
          <p:cNvSpPr txBox="1"/>
          <p:nvPr/>
        </p:nvSpPr>
        <p:spPr>
          <a:xfrm>
            <a:off x="6536030" y="3309739"/>
            <a:ext cx="301686" cy="369332"/>
          </a:xfrm>
          <a:prstGeom prst="rect">
            <a:avLst/>
          </a:prstGeom>
          <a:noFill/>
        </p:spPr>
        <p:txBody>
          <a:bodyPr wrap="none" rtlCol="0">
            <a:spAutoFit/>
          </a:bodyPr>
          <a:lstStyle/>
          <a:p>
            <a:r>
              <a:rPr lang="en-GB" dirty="0"/>
              <a:t>9</a:t>
            </a:r>
          </a:p>
        </p:txBody>
      </p:sp>
      <p:sp>
        <p:nvSpPr>
          <p:cNvPr id="28" name="TextBox 27"/>
          <p:cNvSpPr txBox="1"/>
          <p:nvPr/>
        </p:nvSpPr>
        <p:spPr>
          <a:xfrm>
            <a:off x="5224401" y="4692507"/>
            <a:ext cx="418704" cy="369332"/>
          </a:xfrm>
          <a:prstGeom prst="rect">
            <a:avLst/>
          </a:prstGeom>
          <a:noFill/>
        </p:spPr>
        <p:txBody>
          <a:bodyPr wrap="none" rtlCol="0">
            <a:spAutoFit/>
          </a:bodyPr>
          <a:lstStyle/>
          <a:p>
            <a:r>
              <a:rPr lang="en-GB" dirty="0"/>
              <a:t>10</a:t>
            </a:r>
          </a:p>
        </p:txBody>
      </p:sp>
      <p:sp>
        <p:nvSpPr>
          <p:cNvPr id="29" name="TextBox 28"/>
          <p:cNvSpPr txBox="1"/>
          <p:nvPr/>
        </p:nvSpPr>
        <p:spPr>
          <a:xfrm>
            <a:off x="6522888" y="4323175"/>
            <a:ext cx="418704" cy="369332"/>
          </a:xfrm>
          <a:prstGeom prst="rect">
            <a:avLst/>
          </a:prstGeom>
          <a:noFill/>
        </p:spPr>
        <p:txBody>
          <a:bodyPr wrap="none" rtlCol="0">
            <a:spAutoFit/>
          </a:bodyPr>
          <a:lstStyle/>
          <a:p>
            <a:r>
              <a:rPr lang="en-GB" dirty="0">
                <a:solidFill>
                  <a:srgbClr val="FF0000"/>
                </a:solidFill>
              </a:rPr>
              <a:t>11</a:t>
            </a:r>
          </a:p>
        </p:txBody>
      </p:sp>
      <p:sp>
        <p:nvSpPr>
          <p:cNvPr id="30" name="TextBox 29"/>
          <p:cNvSpPr txBox="1"/>
          <p:nvPr/>
        </p:nvSpPr>
        <p:spPr>
          <a:xfrm>
            <a:off x="6313536" y="4879447"/>
            <a:ext cx="418704" cy="369332"/>
          </a:xfrm>
          <a:prstGeom prst="rect">
            <a:avLst/>
          </a:prstGeom>
          <a:noFill/>
        </p:spPr>
        <p:txBody>
          <a:bodyPr wrap="none" rtlCol="0">
            <a:spAutoFit/>
          </a:bodyPr>
          <a:lstStyle/>
          <a:p>
            <a:r>
              <a:rPr lang="en-GB" dirty="0"/>
              <a:t>12</a:t>
            </a:r>
          </a:p>
        </p:txBody>
      </p:sp>
      <p:sp>
        <p:nvSpPr>
          <p:cNvPr id="31" name="TextBox 30"/>
          <p:cNvSpPr txBox="1"/>
          <p:nvPr/>
        </p:nvSpPr>
        <p:spPr>
          <a:xfrm>
            <a:off x="4210441" y="6032225"/>
            <a:ext cx="418704" cy="369332"/>
          </a:xfrm>
          <a:prstGeom prst="rect">
            <a:avLst/>
          </a:prstGeom>
          <a:noFill/>
        </p:spPr>
        <p:txBody>
          <a:bodyPr wrap="none" rtlCol="0">
            <a:spAutoFit/>
          </a:bodyPr>
          <a:lstStyle/>
          <a:p>
            <a:r>
              <a:rPr lang="en-GB" dirty="0"/>
              <a:t>13</a:t>
            </a:r>
          </a:p>
        </p:txBody>
      </p:sp>
      <p:sp>
        <p:nvSpPr>
          <p:cNvPr id="32" name="TextBox 31"/>
          <p:cNvSpPr txBox="1"/>
          <p:nvPr/>
        </p:nvSpPr>
        <p:spPr>
          <a:xfrm>
            <a:off x="4802902" y="5571753"/>
            <a:ext cx="418704" cy="369332"/>
          </a:xfrm>
          <a:prstGeom prst="rect">
            <a:avLst/>
          </a:prstGeom>
          <a:noFill/>
        </p:spPr>
        <p:txBody>
          <a:bodyPr wrap="none" rtlCol="0">
            <a:spAutoFit/>
          </a:bodyPr>
          <a:lstStyle/>
          <a:p>
            <a:r>
              <a:rPr lang="en-GB" dirty="0"/>
              <a:t>14</a:t>
            </a:r>
          </a:p>
        </p:txBody>
      </p:sp>
      <p:sp>
        <p:nvSpPr>
          <p:cNvPr id="33" name="TextBox 32"/>
          <p:cNvSpPr txBox="1"/>
          <p:nvPr/>
        </p:nvSpPr>
        <p:spPr>
          <a:xfrm>
            <a:off x="5933325" y="6086965"/>
            <a:ext cx="481744" cy="369332"/>
          </a:xfrm>
          <a:prstGeom prst="rect">
            <a:avLst/>
          </a:prstGeom>
          <a:noFill/>
        </p:spPr>
        <p:txBody>
          <a:bodyPr wrap="square" rtlCol="0">
            <a:spAutoFit/>
          </a:bodyPr>
          <a:lstStyle/>
          <a:p>
            <a:r>
              <a:rPr lang="en-GB" dirty="0">
                <a:solidFill>
                  <a:srgbClr val="FF0000"/>
                </a:solidFill>
              </a:rPr>
              <a:t>15</a:t>
            </a:r>
          </a:p>
        </p:txBody>
      </p:sp>
      <p:sp>
        <p:nvSpPr>
          <p:cNvPr id="18" name="Rectangle 17"/>
          <p:cNvSpPr/>
          <p:nvPr/>
        </p:nvSpPr>
        <p:spPr>
          <a:xfrm>
            <a:off x="1641505" y="2794332"/>
            <a:ext cx="6202678" cy="3661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69" name="Straight Connector 7168"/>
          <p:cNvCxnSpPr/>
          <p:nvPr/>
        </p:nvCxnSpPr>
        <p:spPr>
          <a:xfrm>
            <a:off x="4594136" y="2783358"/>
            <a:ext cx="35009" cy="1725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172" name="Straight Connector 7171"/>
          <p:cNvCxnSpPr/>
          <p:nvPr/>
        </p:nvCxnSpPr>
        <p:spPr>
          <a:xfrm flipH="1">
            <a:off x="2775056" y="4491549"/>
            <a:ext cx="1872332" cy="1932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74" name="Straight Connector 7173"/>
          <p:cNvCxnSpPr/>
          <p:nvPr/>
        </p:nvCxnSpPr>
        <p:spPr>
          <a:xfrm>
            <a:off x="4619014" y="4523362"/>
            <a:ext cx="2660916" cy="19329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8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Collection summary</a:t>
            </a:r>
          </a:p>
        </p:txBody>
      </p:sp>
      <p:sp>
        <p:nvSpPr>
          <p:cNvPr id="3" name="Content Placeholder 2"/>
          <p:cNvSpPr>
            <a:spLocks noGrp="1"/>
          </p:cNvSpPr>
          <p:nvPr>
            <p:ph idx="1"/>
          </p:nvPr>
        </p:nvSpPr>
        <p:spPr/>
        <p:txBody>
          <a:bodyPr/>
          <a:lstStyle/>
          <a:p>
            <a:pPr marL="0" indent="0">
              <a:buNone/>
            </a:pPr>
            <a:r>
              <a:rPr lang="en-GB" dirty="0"/>
              <a:t>Collect</a:t>
            </a:r>
          </a:p>
          <a:p>
            <a:r>
              <a:rPr lang="en-GB" dirty="0"/>
              <a:t>From large populations - the more individuals the more genetic diversity present</a:t>
            </a:r>
          </a:p>
          <a:p>
            <a:r>
              <a:rPr lang="en-GB" dirty="0"/>
              <a:t>Randomly and evenly</a:t>
            </a:r>
          </a:p>
          <a:p>
            <a:r>
              <a:rPr lang="en-GB" dirty="0"/>
              <a:t>Many individuals - A minimum of 50 individuals</a:t>
            </a:r>
          </a:p>
          <a:p>
            <a:r>
              <a:rPr lang="en-GB" dirty="0"/>
              <a:t>Collect from multiple populations</a:t>
            </a:r>
          </a:p>
          <a:p>
            <a:endParaRPr lang="en-GB" dirty="0"/>
          </a:p>
          <a:p>
            <a:endParaRPr lang="en-GB" dirty="0"/>
          </a:p>
        </p:txBody>
      </p:sp>
    </p:spTree>
    <p:extLst>
      <p:ext uri="{BB962C8B-B14F-4D97-AF65-F5344CB8AC3E}">
        <p14:creationId xmlns:p14="http://schemas.microsoft.com/office/powerpoint/2010/main" val="3316705986"/>
      </p:ext>
    </p:extLst>
  </p:cSld>
  <p:clrMapOvr>
    <a:masterClrMapping/>
  </p:clrMapOvr>
</p:sld>
</file>

<file path=ppt/theme/theme1.xml><?xml version="1.0" encoding="utf-8"?>
<a:theme xmlns:a="http://schemas.openxmlformats.org/drawingml/2006/main" name="BGCI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BGCI Training Template</Template>
  <TotalTime>294</TotalTime>
  <Words>686</Words>
  <Application>Microsoft Office PowerPoint</Application>
  <PresentationFormat>On-screen Show (4:3)</PresentationFormat>
  <Paragraphs>151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BGCI Training Template</vt:lpstr>
      <vt:lpstr>Module 3: Seed Collection</vt:lpstr>
      <vt:lpstr>PowerPoint Presentation</vt:lpstr>
      <vt:lpstr>Sampling strategy</vt:lpstr>
      <vt:lpstr>Sampling strategy</vt:lpstr>
      <vt:lpstr>Genetic diversity</vt:lpstr>
      <vt:lpstr>Genetic diversity</vt:lpstr>
      <vt:lpstr>Inbreeding or outbreeding?</vt:lpstr>
      <vt:lpstr>Sampling Strategy</vt:lpstr>
      <vt:lpstr>Collection summary</vt:lpstr>
      <vt:lpstr>Additional tips to maximise diversity</vt:lpstr>
      <vt:lpstr>Quantity</vt:lpstr>
      <vt:lpstr>Seed collection</vt:lpstr>
      <vt:lpstr>Seed collection</vt:lpstr>
      <vt:lpstr>Seed collection</vt:lpstr>
      <vt:lpstr>Seed collection</vt:lpstr>
      <vt:lpstr>Seed collection</vt:lpstr>
      <vt:lpstr>Post-harvest handling</vt:lpstr>
      <vt:lpstr>Herbarium specimen</vt:lpstr>
      <vt:lpstr>Data collection in the field</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 1</dc:creator>
  <cp:lastModifiedBy>Katherine O'Donnell</cp:lastModifiedBy>
  <cp:revision>28</cp:revision>
  <dcterms:created xsi:type="dcterms:W3CDTF">2016-09-01T15:40:33Z</dcterms:created>
  <dcterms:modified xsi:type="dcterms:W3CDTF">2016-12-20T15:23:11Z</dcterms:modified>
</cp:coreProperties>
</file>