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E8712-BD50-47C6-B18C-6DCF4964F6C4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CAE07-38C3-4D90-9A4B-BE6D4C81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F981-2210-4289-9999-02914BCF86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4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>
                <a:solidFill>
                  <a:schemeClr val="bg1"/>
                </a:solidFill>
              </a:rPr>
              <a:t>Our Mission </a:t>
            </a:r>
            <a:r>
              <a:rPr lang="en-GB" sz="2000" dirty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Connecting People   •   Sharing Knowledge   •   Saving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199 Kew Road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Richmond, Surrey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TW9 3BW, UK</a:t>
            </a:r>
            <a:endParaRPr lang="en-GB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</a:t>
            </a:r>
            <a:r>
              <a:rPr lang="en-GB" sz="1600" i="1" u="none" dirty="0" err="1">
                <a:solidFill>
                  <a:schemeClr val="bg1"/>
                </a:solidFill>
              </a:rPr>
              <a:t>bgci</a:t>
            </a:r>
            <a:endParaRPr lang="en-GB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0474-199D-4C4F-9FFE-A25681E1B8BE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5F5-2FC4-4959-A9F7-3E2481FA0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0474-199D-4C4F-9FFE-A25681E1B8BE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45F5-2FC4-4959-A9F7-3E2481FA0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3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5E60-8407-4000-8CA6-35F65867397B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5E6DD-1631-4DD4-A923-16401243B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eg"/><Relationship Id="rId2" Type="http://schemas.openxmlformats.org/officeDocument/2006/relationships/image" Target="../media/image57.pn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ci.org/files/seedconservation/module3.pdf" TargetMode="External"/><Relationship Id="rId2" Type="http://schemas.openxmlformats.org/officeDocument/2006/relationships/hyperlink" Target="http://www.bgci.org/plant-conservation/seed_quiz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kew.org/s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bgci.org/policy/gspc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bgci.org/plant-conservation/seedconservation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ci.org/plant_search.php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5" name="TextBox 4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Places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People</a:t>
              </a: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10" name="Rectangle 9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93683" y="2636912"/>
            <a:ext cx="7772400" cy="1470025"/>
          </a:xfrm>
        </p:spPr>
        <p:txBody>
          <a:bodyPr>
            <a:noAutofit/>
          </a:bodyPr>
          <a:lstStyle/>
          <a:p>
            <a:r>
              <a:rPr lang="en-GB" sz="5000" dirty="0" smtClean="0">
                <a:latin typeface="Calibri Light" panose="020F0302020204030204" pitchFamily="34" charset="0"/>
              </a:rPr>
              <a:t>Module 2: Prioritisation </a:t>
            </a:r>
            <a:r>
              <a:rPr lang="en-GB" sz="5000" dirty="0">
                <a:latin typeface="Calibri Light" panose="020F0302020204030204" pitchFamily="34" charset="0"/>
              </a:rPr>
              <a:t>and </a:t>
            </a:r>
            <a:r>
              <a:rPr lang="en-GB" sz="5000" dirty="0" smtClean="0">
                <a:latin typeface="Calibri Light" panose="020F0302020204030204" pitchFamily="34" charset="0"/>
              </a:rPr>
              <a:t>Pre-collection Assessment</a:t>
            </a:r>
            <a:endParaRPr lang="en-GB" sz="5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2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Prospecting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target species </a:t>
            </a:r>
          </a:p>
          <a:p>
            <a:r>
              <a:rPr lang="en-GB" dirty="0"/>
              <a:t>What is it?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Where will you find it?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34957"/>
              </p:ext>
            </p:extLst>
          </p:nvPr>
        </p:nvGraphicFramePr>
        <p:xfrm>
          <a:off x="3563888" y="2108697"/>
          <a:ext cx="3888432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Threatened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Useful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Endemic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492897"/>
            <a:ext cx="10589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12711"/>
          <a:stretch/>
        </p:blipFill>
        <p:spPr bwMode="auto">
          <a:xfrm>
            <a:off x="4946187" y="2492896"/>
            <a:ext cx="961173" cy="8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49184"/>
              </p:ext>
            </p:extLst>
          </p:nvPr>
        </p:nvGraphicFramePr>
        <p:xfrm>
          <a:off x="4766805" y="3925608"/>
          <a:ext cx="3693628" cy="158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7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Roadside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95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59" y="4414705"/>
            <a:ext cx="130946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1"/>
          <a:stretch/>
        </p:blipFill>
        <p:spPr bwMode="auto">
          <a:xfrm>
            <a:off x="6256713" y="4331171"/>
            <a:ext cx="1093100" cy="10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"/>
          <a:stretch/>
        </p:blipFill>
        <p:spPr bwMode="auto">
          <a:xfrm>
            <a:off x="7524328" y="4356552"/>
            <a:ext cx="864096" cy="10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65" y="2492896"/>
            <a:ext cx="1397947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will it fruit? Spring, Summer, Autumn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Can you identify it?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96781"/>
              </p:ext>
            </p:extLst>
          </p:nvPr>
        </p:nvGraphicFramePr>
        <p:xfrm>
          <a:off x="3563889" y="2420888"/>
          <a:ext cx="4896543" cy="196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10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Autumn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22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AutoShape 2" descr="Image result for fruiting ir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28"/>
          <a:stretch/>
        </p:blipFill>
        <p:spPr bwMode="auto">
          <a:xfrm>
            <a:off x="3635896" y="2959418"/>
            <a:ext cx="1455985" cy="13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img.photobucket.com/albums/v735/mrilovetheants/Plants/CherryTreeFru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9" t="15122" b="10644"/>
          <a:stretch/>
        </p:blipFill>
        <p:spPr bwMode="auto">
          <a:xfrm>
            <a:off x="5292080" y="2959417"/>
            <a:ext cx="1512665" cy="13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acer frui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1166"/>
            <a:ext cx="1296144" cy="13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Manual\People &amp; governance\P10703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/>
          <a:stretch/>
        </p:blipFill>
        <p:spPr bwMode="auto">
          <a:xfrm rot="16200000">
            <a:off x="4139753" y="4327123"/>
            <a:ext cx="190425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5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Nomenclature - Plant List, </a:t>
            </a:r>
            <a:r>
              <a:rPr lang="en-GB" sz="2400" dirty="0" err="1"/>
              <a:t>Tropicos</a:t>
            </a:r>
            <a:r>
              <a:rPr lang="en-GB" sz="2400" dirty="0"/>
              <a:t>, IPNI</a:t>
            </a:r>
          </a:p>
          <a:p>
            <a:r>
              <a:rPr lang="en-GB" sz="2400" dirty="0"/>
              <a:t>Location: IUCN, Red Lists, GBIF, checklists, Herbarium specimens</a:t>
            </a:r>
          </a:p>
          <a:p>
            <a:r>
              <a:rPr lang="en-GB" sz="2400" dirty="0"/>
              <a:t>Phenology: Herbarium specimens, Pep725</a:t>
            </a:r>
          </a:p>
          <a:p>
            <a:r>
              <a:rPr lang="en-GB" sz="2400" dirty="0"/>
              <a:t>Identification: Monographs, Floras, Biodiversity Heritage Library, Herbarium specimens</a:t>
            </a:r>
          </a:p>
          <a:p>
            <a:r>
              <a:rPr lang="en-GB" sz="2400" dirty="0"/>
              <a:t>Threat Status: IUCN Red List, National Red Lists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7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The target species – </a:t>
            </a:r>
            <a:r>
              <a:rPr lang="en-GB" sz="2800" i="1" dirty="0" err="1"/>
              <a:t>Echinopsis</a:t>
            </a:r>
            <a:r>
              <a:rPr lang="en-GB" sz="2800" i="1" dirty="0"/>
              <a:t> </a:t>
            </a:r>
            <a:r>
              <a:rPr lang="en-GB" sz="2800" i="1" dirty="0" err="1"/>
              <a:t>albispinosa</a:t>
            </a:r>
            <a:r>
              <a:rPr lang="en-GB" sz="2800" i="1" dirty="0"/>
              <a:t> </a:t>
            </a:r>
            <a:r>
              <a:rPr lang="en-GB" sz="2800" dirty="0" err="1"/>
              <a:t>K.Schum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9" y="2700989"/>
            <a:ext cx="5587272" cy="7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131840" y="3106691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06569" y="2996952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8006" y="2623004"/>
            <a:ext cx="378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Synonym: Different name for same species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8" y="2225440"/>
            <a:ext cx="2685592" cy="4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2" y="3490270"/>
            <a:ext cx="3753828" cy="40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538417" y="3717032"/>
            <a:ext cx="6015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11960" y="35637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under </a:t>
            </a:r>
            <a:r>
              <a:rPr lang="en-GB" b="1" dirty="0"/>
              <a:t>accepted</a:t>
            </a:r>
            <a:r>
              <a:rPr lang="en-GB" dirty="0"/>
              <a:t> name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5" y="4221088"/>
            <a:ext cx="4299355" cy="7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03714" y="4437112"/>
            <a:ext cx="27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Threatened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83320" y="4621778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89" y="5273355"/>
            <a:ext cx="3000984" cy="9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6" y="4992639"/>
            <a:ext cx="799760" cy="30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122593" y="5517232"/>
            <a:ext cx="15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Endemic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766637" y="5707593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8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Where will you find it?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The target species – </a:t>
            </a:r>
            <a:r>
              <a:rPr lang="en-GB" sz="2800" i="1" dirty="0" err="1"/>
              <a:t>Echinopsis</a:t>
            </a:r>
            <a:r>
              <a:rPr lang="en-GB" sz="2800" i="1" dirty="0"/>
              <a:t> </a:t>
            </a:r>
            <a:r>
              <a:rPr lang="en-GB" sz="2800" i="1" dirty="0" err="1"/>
              <a:t>albispinosa</a:t>
            </a:r>
            <a:r>
              <a:rPr lang="en-GB" sz="2800" i="1" dirty="0"/>
              <a:t> </a:t>
            </a:r>
            <a:r>
              <a:rPr lang="en-GB" sz="2800" dirty="0" err="1"/>
              <a:t>K.Schum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0" y="3429000"/>
            <a:ext cx="43281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6" y="2708920"/>
            <a:ext cx="4299355" cy="7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419872" y="3356992"/>
            <a:ext cx="79208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9265" y="3237096"/>
            <a:ext cx="968799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8064" y="30410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</a:t>
            </a:r>
          </a:p>
        </p:txBody>
      </p:sp>
      <p:sp>
        <p:nvSpPr>
          <p:cNvPr id="13" name="Oval 12"/>
          <p:cNvSpPr/>
          <p:nvPr/>
        </p:nvSpPr>
        <p:spPr>
          <a:xfrm>
            <a:off x="4211960" y="3401704"/>
            <a:ext cx="504056" cy="24332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716016" y="3533512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8064" y="33488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064" y="37181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Elevation</a:t>
            </a:r>
          </a:p>
        </p:txBody>
      </p:sp>
      <p:sp>
        <p:nvSpPr>
          <p:cNvPr id="19" name="Oval 18"/>
          <p:cNvSpPr/>
          <p:nvPr/>
        </p:nvSpPr>
        <p:spPr>
          <a:xfrm>
            <a:off x="1979712" y="3501008"/>
            <a:ext cx="1224136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75856" y="3779568"/>
            <a:ext cx="1872208" cy="1232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0134"/>
            <a:ext cx="1790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4"/>
          <a:stretch/>
        </p:blipFill>
        <p:spPr bwMode="auto">
          <a:xfrm>
            <a:off x="251520" y="4221088"/>
            <a:ext cx="4616598" cy="3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7" y="4751981"/>
            <a:ext cx="3659785" cy="16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411760" y="4409143"/>
            <a:ext cx="17641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923928" y="4509120"/>
            <a:ext cx="1008112" cy="6749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9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269776"/>
            <a:ext cx="8337612" cy="11430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When will it fruit?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The target species – </a:t>
            </a:r>
            <a:r>
              <a:rPr lang="en-GB" sz="2800" i="1" dirty="0" err="1"/>
              <a:t>Echinopsis</a:t>
            </a:r>
            <a:r>
              <a:rPr lang="en-GB" sz="2800" i="1" dirty="0"/>
              <a:t> </a:t>
            </a:r>
            <a:r>
              <a:rPr lang="en-GB" sz="2800" i="1" dirty="0" err="1"/>
              <a:t>albispinosa</a:t>
            </a:r>
            <a:r>
              <a:rPr lang="en-GB" sz="2800" i="1" dirty="0"/>
              <a:t> </a:t>
            </a:r>
            <a:r>
              <a:rPr lang="en-GB" sz="2800" dirty="0" err="1"/>
              <a:t>K.Schum</a:t>
            </a:r>
            <a:endParaRPr lang="en-GB" sz="2800" dirty="0"/>
          </a:p>
          <a:p>
            <a:pPr marL="0" indent="0">
              <a:buNone/>
            </a:pPr>
            <a:r>
              <a:rPr lang="en-GB" sz="2400" dirty="0"/>
              <a:t>Herbarium specimen, Floras</a:t>
            </a:r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"/>
          <a:stretch/>
        </p:blipFill>
        <p:spPr bwMode="auto">
          <a:xfrm>
            <a:off x="1634557" y="2708920"/>
            <a:ext cx="4528539" cy="26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508872" y="3078252"/>
            <a:ext cx="75610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flower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19708"/>
            <a:ext cx="5040560" cy="3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875837" y="3397642"/>
            <a:ext cx="18192" cy="1674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34557" y="3447382"/>
            <a:ext cx="1116148" cy="1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90" y="3275692"/>
            <a:ext cx="151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Date collected</a:t>
            </a:r>
          </a:p>
        </p:txBody>
      </p:sp>
    </p:spTree>
    <p:extLst>
      <p:ext uri="{BB962C8B-B14F-4D97-AF65-F5344CB8AC3E}">
        <p14:creationId xmlns:p14="http://schemas.microsoft.com/office/powerpoint/2010/main" val="186230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Can you identify the species?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844" y="1539602"/>
            <a:ext cx="1557762" cy="20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8" y="1628800"/>
            <a:ext cx="39984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1657337" cy="22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 bwMode="auto">
          <a:xfrm>
            <a:off x="2175500" y="4869160"/>
            <a:ext cx="1866900" cy="18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491880" y="4365104"/>
            <a:ext cx="0" cy="6218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73" y="3933056"/>
            <a:ext cx="2783635" cy="238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644280" y="4365104"/>
            <a:ext cx="855712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1564" y="210197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Species description</a:t>
            </a:r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6387788" y="2286637"/>
            <a:ext cx="55209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80130" y="2439037"/>
            <a:ext cx="276046" cy="2698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4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Can you identify the species?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Crucial- don’t mix up species in same genus.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45" y="314096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astrokaktus.com/CactusBase/cactusbase/e/10_Echinopsis_subdenudatus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66" y="3140967"/>
            <a:ext cx="185023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37" y="5620598"/>
            <a:ext cx="23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Echinopsis</a:t>
            </a:r>
            <a:r>
              <a:rPr lang="en-GB" i="1" dirty="0"/>
              <a:t>  </a:t>
            </a:r>
            <a:r>
              <a:rPr lang="en-GB" i="1" dirty="0" err="1"/>
              <a:t>tubiflora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5589240"/>
            <a:ext cx="263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Echinopsis</a:t>
            </a:r>
            <a:r>
              <a:rPr lang="en-GB" dirty="0"/>
              <a:t>  </a:t>
            </a:r>
            <a:r>
              <a:rPr lang="en-GB" i="1" dirty="0" err="1"/>
              <a:t>subdenudatus</a:t>
            </a:r>
            <a:endParaRPr lang="en-GB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4349030"/>
            <a:ext cx="57608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5" y="4149080"/>
            <a:ext cx="187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Several spines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424257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spines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76256" y="4436775"/>
            <a:ext cx="521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3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identify the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population?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2400" dirty="0"/>
              <a:t>- a group of individuals, capable of interbreeding, that occupy a defined geographic area.  </a:t>
            </a:r>
          </a:p>
          <a:p>
            <a:pPr marL="0" indent="0">
              <a:buNone/>
            </a:pPr>
            <a:r>
              <a:rPr lang="en-GB" sz="2400" dirty="0"/>
              <a:t> - populations will look different for different species.</a:t>
            </a:r>
          </a:p>
        </p:txBody>
      </p:sp>
      <p:pic>
        <p:nvPicPr>
          <p:cNvPr id="3075" name="Picture 3" descr="I:\Ecological Restoration Alliance\Barney Wilczak\ERA-Australia\Jarrah forest\Jarrah-Forest-_D808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6" y="3573016"/>
            <a:ext cx="3129142" cy="2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Flowers &amp; Plants\Endemics &amp; Island Flora\Canary Islands\Aeonium - International meeting of Specialists - Gran Canaria 2006 - SS (2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2783632" cy="2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0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616" y="2152650"/>
            <a:ext cx="5916688" cy="41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718" y="1668541"/>
            <a:ext cx="757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Aim: To collect healthy seed. </a:t>
            </a:r>
            <a:r>
              <a:rPr lang="en-GB" sz="2400" dirty="0"/>
              <a:t>Collect seed when it is ready</a:t>
            </a:r>
          </a:p>
        </p:txBody>
      </p:sp>
      <p:pic>
        <p:nvPicPr>
          <p:cNvPr id="5" name="Picture 2" descr="G:\Education\seed banking resources\planning\images\collecting at the right ti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0" r="50000"/>
          <a:stretch/>
        </p:blipFill>
        <p:spPr bwMode="auto">
          <a:xfrm>
            <a:off x="4147847" y="6190171"/>
            <a:ext cx="2674857" cy="1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8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Why plan</a:t>
            </a:r>
          </a:p>
          <a:p>
            <a:r>
              <a:rPr lang="en-GB" sz="2600" dirty="0"/>
              <a:t>Prioritisation</a:t>
            </a:r>
          </a:p>
          <a:p>
            <a:r>
              <a:rPr lang="en-GB" sz="2600" dirty="0"/>
              <a:t>Prospecting</a:t>
            </a:r>
          </a:p>
          <a:p>
            <a:r>
              <a:rPr lang="en-GB" sz="2600" dirty="0"/>
              <a:t>What, where, when, how</a:t>
            </a:r>
          </a:p>
          <a:p>
            <a:r>
              <a:rPr lang="en-GB" sz="2600" dirty="0"/>
              <a:t>Quantity</a:t>
            </a:r>
          </a:p>
          <a:p>
            <a:r>
              <a:rPr lang="en-GB" sz="2600" dirty="0"/>
              <a:t>Quality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1119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026" y="5589240"/>
            <a:ext cx="618160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Different types of fruit display ripeness in different ways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52" y="3429000"/>
            <a:ext cx="90263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89042"/>
              </p:ext>
            </p:extLst>
          </p:nvPr>
        </p:nvGraphicFramePr>
        <p:xfrm>
          <a:off x="251520" y="1628800"/>
          <a:ext cx="8568952" cy="167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5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6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0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Drupe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Pome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Hesperidium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Pseudocarp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Follicle    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Legume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Samara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1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19" b="6772"/>
          <a:stretch/>
        </p:blipFill>
        <p:spPr bwMode="auto">
          <a:xfrm>
            <a:off x="251520" y="2276873"/>
            <a:ext cx="7920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7"/>
          <a:stretch/>
        </p:blipFill>
        <p:spPr bwMode="auto">
          <a:xfrm>
            <a:off x="1043608" y="2265122"/>
            <a:ext cx="792088" cy="101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85437"/>
              </p:ext>
            </p:extLst>
          </p:nvPr>
        </p:nvGraphicFramePr>
        <p:xfrm>
          <a:off x="232717" y="3789040"/>
          <a:ext cx="872619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8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Nut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Achene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mtClean="0">
                          <a:solidFill>
                            <a:schemeClr val="tx1"/>
                          </a:solidFill>
                        </a:rPr>
                        <a:t>Hip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Utricle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Cypsela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Capsule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Silique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Syconium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Lomentum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2079" r="28333" b="11999"/>
          <a:stretch/>
        </p:blipFill>
        <p:spPr bwMode="auto">
          <a:xfrm>
            <a:off x="1835696" y="2268256"/>
            <a:ext cx="1008112" cy="10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9391" r="20159" b="11727"/>
          <a:stretch/>
        </p:blipFill>
        <p:spPr bwMode="auto">
          <a:xfrm>
            <a:off x="2843808" y="2276873"/>
            <a:ext cx="15121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 bwMode="auto">
          <a:xfrm>
            <a:off x="4355976" y="2265122"/>
            <a:ext cx="1440160" cy="10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follicle f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15086" r="21714" b="5965"/>
          <a:stretch/>
        </p:blipFill>
        <p:spPr bwMode="auto">
          <a:xfrm>
            <a:off x="5796136" y="2268255"/>
            <a:ext cx="904286" cy="10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Image result for legume frui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 bwMode="auto">
          <a:xfrm>
            <a:off x="6700422" y="2268256"/>
            <a:ext cx="1039930" cy="10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samara frui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8"/>
          <a:stretch/>
        </p:blipFill>
        <p:spPr bwMode="auto">
          <a:xfrm>
            <a:off x="7740352" y="2268256"/>
            <a:ext cx="1075782" cy="10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r="14954"/>
          <a:stretch/>
        </p:blipFill>
        <p:spPr bwMode="auto">
          <a:xfrm>
            <a:off x="251521" y="4437112"/>
            <a:ext cx="72003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6548" r="21428" b="25236"/>
          <a:stretch/>
        </p:blipFill>
        <p:spPr bwMode="auto">
          <a:xfrm>
            <a:off x="1967774" y="4437112"/>
            <a:ext cx="87603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14559"/>
          <a:stretch/>
        </p:blipFill>
        <p:spPr bwMode="auto">
          <a:xfrm>
            <a:off x="3707904" y="4422997"/>
            <a:ext cx="1049821" cy="102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b="17711"/>
          <a:stretch/>
        </p:blipFill>
        <p:spPr bwMode="auto">
          <a:xfrm>
            <a:off x="4716016" y="4437113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ile:Clematis seed head 4 (383821110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4437112"/>
            <a:ext cx="1011474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11698"/>
          <a:stretch/>
        </p:blipFill>
        <p:spPr bwMode="auto">
          <a:xfrm>
            <a:off x="5724128" y="4416895"/>
            <a:ext cx="962026" cy="102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12"/>
          <a:stretch/>
        </p:blipFill>
        <p:spPr bwMode="auto">
          <a:xfrm>
            <a:off x="7755630" y="4437113"/>
            <a:ext cx="120885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ig, Ficus carica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3" t="10581" r="14713" b="22354"/>
          <a:stretch/>
        </p:blipFill>
        <p:spPr bwMode="auto">
          <a:xfrm>
            <a:off x="6588225" y="4437112"/>
            <a:ext cx="1152127" cy="9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16202"/>
          <a:stretch/>
        </p:blipFill>
        <p:spPr bwMode="auto">
          <a:xfrm>
            <a:off x="2843808" y="4437112"/>
            <a:ext cx="86409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7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67" y="5157192"/>
            <a:ext cx="10768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82302"/>
              </p:ext>
            </p:extLst>
          </p:nvPr>
        </p:nvGraphicFramePr>
        <p:xfrm>
          <a:off x="4644008" y="2060848"/>
          <a:ext cx="259228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Splitting of fruit</a:t>
                      </a: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196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53397"/>
              </p:ext>
            </p:extLst>
          </p:nvPr>
        </p:nvGraphicFramePr>
        <p:xfrm>
          <a:off x="1758803" y="4077072"/>
          <a:ext cx="2525165" cy="206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Some seeds are already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dispersed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96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5320"/>
              </p:ext>
            </p:extLst>
          </p:nvPr>
        </p:nvGraphicFramePr>
        <p:xfrm>
          <a:off x="1763688" y="2060848"/>
          <a:ext cx="2520280" cy="176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Changes in fruit colour</a:t>
                      </a: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92955"/>
              </p:ext>
            </p:extLst>
          </p:nvPr>
        </p:nvGraphicFramePr>
        <p:xfrm>
          <a:off x="4644009" y="4077072"/>
          <a:ext cx="2592287" cy="209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3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Fruit and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seed hard and dry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063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1" y="2852936"/>
            <a:ext cx="1040925" cy="7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9" b="6110"/>
          <a:stretch/>
        </p:blipFill>
        <p:spPr bwMode="auto">
          <a:xfrm>
            <a:off x="3089701" y="2852936"/>
            <a:ext cx="906235" cy="7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/>
          <a:stretch/>
        </p:blipFill>
        <p:spPr bwMode="auto">
          <a:xfrm>
            <a:off x="5004048" y="5036421"/>
            <a:ext cx="1916077" cy="10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:\Global Trees Campaign\GTC website redevelopment\Project and species pictures\Fruit open and seeds of Magnolia jardinens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67" y="2780928"/>
            <a:ext cx="1548140" cy="10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1423089" cy="10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Determining physical quality of the seeds</a:t>
            </a:r>
          </a:p>
          <a:p>
            <a:r>
              <a:rPr lang="en-GB" dirty="0"/>
              <a:t>Empty/insect damage/immature/deformed</a:t>
            </a:r>
          </a:p>
          <a:p>
            <a:r>
              <a:rPr lang="en-GB" dirty="0"/>
              <a:t>‘Cut test’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</a:t>
            </a:r>
            <a:r>
              <a:rPr lang="en-GB" b="1" dirty="0"/>
              <a:t>Aim to collect healthy seed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8573" y="292494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Cut open ~ 10 seeds from several well spaced individuals in the population </a:t>
            </a:r>
          </a:p>
          <a:p>
            <a:endParaRPr lang="en-GB" dirty="0">
              <a:solidFill>
                <a:srgbClr val="006664"/>
              </a:solidFill>
            </a:endParaRPr>
          </a:p>
          <a:p>
            <a:r>
              <a:rPr lang="en-GB" dirty="0">
                <a:solidFill>
                  <a:srgbClr val="006664"/>
                </a:solidFill>
              </a:rPr>
              <a:t>If seeds are small use adhesive tape to hold them during sectioning. </a:t>
            </a:r>
          </a:p>
          <a:p>
            <a:endParaRPr lang="en-GB" dirty="0">
              <a:solidFill>
                <a:srgbClr val="006664"/>
              </a:solidFill>
            </a:endParaRPr>
          </a:p>
          <a:p>
            <a:r>
              <a:rPr lang="en-GB" dirty="0">
                <a:solidFill>
                  <a:srgbClr val="006664"/>
                </a:solidFill>
              </a:rPr>
              <a:t>Use a hand lens to view if seeds are small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89" y="3103943"/>
            <a:ext cx="1810484" cy="1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0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8175" y="1495425"/>
            <a:ext cx="78676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3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Collection plan</a:t>
            </a:r>
            <a:endParaRPr lang="en-GB" dirty="0"/>
          </a:p>
          <a:p>
            <a:r>
              <a:rPr lang="en-GB" dirty="0"/>
              <a:t>From at least 50 individuals per population</a:t>
            </a:r>
          </a:p>
          <a:p>
            <a:r>
              <a:rPr lang="en-GB" dirty="0"/>
              <a:t>As many populations as possible</a:t>
            </a:r>
          </a:p>
          <a:p>
            <a:r>
              <a:rPr lang="en-GB" dirty="0"/>
              <a:t>Collect no more than 20% of mature seed available on the day of collection</a:t>
            </a:r>
          </a:p>
          <a:p>
            <a:r>
              <a:rPr lang="en-GB" dirty="0"/>
              <a:t>Ideally &gt;10-20,000 viable seeds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</a:t>
            </a:r>
            <a:r>
              <a:rPr lang="en-GB" b="1" dirty="0"/>
              <a:t>Aim to collect a large sample</a:t>
            </a:r>
          </a:p>
        </p:txBody>
      </p:sp>
    </p:spTree>
    <p:extLst>
      <p:ext uri="{BB962C8B-B14F-4D97-AF65-F5344CB8AC3E}">
        <p14:creationId xmlns:p14="http://schemas.microsoft.com/office/powerpoint/2010/main" val="957598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Pre-collection checklist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36664"/>
          <a:stretch/>
        </p:blipFill>
        <p:spPr bwMode="auto">
          <a:xfrm>
            <a:off x="4707089" y="2154585"/>
            <a:ext cx="4032447" cy="34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515"/>
          <a:stretch/>
        </p:blipFill>
        <p:spPr bwMode="auto">
          <a:xfrm>
            <a:off x="432520" y="2623207"/>
            <a:ext cx="4050302" cy="19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 b="43109"/>
          <a:stretch/>
        </p:blipFill>
        <p:spPr bwMode="auto">
          <a:xfrm>
            <a:off x="4698162" y="2154585"/>
            <a:ext cx="4050302" cy="10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43093" y="4725144"/>
            <a:ext cx="3960440" cy="3554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   End of Module Two (Prioritisation and Pre-collection Assessment) </a:t>
            </a:r>
          </a:p>
          <a:p>
            <a:pPr marL="0" indent="0" algn="ctr">
              <a:buNone/>
            </a:pPr>
            <a:r>
              <a:rPr lang="en-GB" b="1" dirty="0" smtClean="0"/>
              <a:t>Why not try the </a:t>
            </a:r>
            <a:r>
              <a:rPr lang="en-GB" b="1" dirty="0" smtClean="0">
                <a:hlinkClick r:id="rId2"/>
              </a:rPr>
              <a:t>quick quiz?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Then, go to Module Three </a:t>
            </a:r>
            <a:r>
              <a:rPr lang="en-GB" b="1" dirty="0" smtClean="0">
                <a:hlinkClick r:id="rId3"/>
              </a:rPr>
              <a:t>(Seed Collection)</a:t>
            </a:r>
            <a:endParaRPr lang="en-GB" b="1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23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Be in the right place at the right time and collect quickly and efficiently. </a:t>
            </a:r>
          </a:p>
          <a:p>
            <a:pPr marL="0" indent="0">
              <a:buNone/>
            </a:pPr>
            <a:r>
              <a:rPr lang="en-GB" sz="2400" dirty="0"/>
              <a:t>Especially important when collecting: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in inaccessible, </a:t>
            </a:r>
            <a:r>
              <a:rPr lang="en-GB" sz="2400" dirty="0" err="1"/>
              <a:t>multispecific</a:t>
            </a:r>
            <a:r>
              <a:rPr lang="en-GB" sz="2400" dirty="0"/>
              <a:t> natural forests</a:t>
            </a:r>
          </a:p>
          <a:p>
            <a:r>
              <a:rPr lang="en-GB" sz="2400" dirty="0"/>
              <a:t>from different sources and widely spread species</a:t>
            </a:r>
          </a:p>
          <a:p>
            <a:r>
              <a:rPr lang="en-GB" sz="2400" dirty="0"/>
              <a:t>within different countries with differing regulations</a:t>
            </a:r>
          </a:p>
        </p:txBody>
      </p:sp>
      <p:pic>
        <p:nvPicPr>
          <p:cNvPr id="1027" name="Picture 3" descr="G:\Education\seed banking resources\planning\images\widely spread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088239" cy="15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ucation\seed banking resources\planning\images\inaccessi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08920"/>
            <a:ext cx="2088239" cy="15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ucation\seed banking resources\planning\images\world ma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708920"/>
            <a:ext cx="2088239" cy="15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53" y="864258"/>
            <a:ext cx="382201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Decide on the species to collect and then look for a location.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892800" y="908720"/>
            <a:ext cx="3251200" cy="4568825"/>
          </a:xfrm>
        </p:spPr>
        <p:txBody>
          <a:bodyPr/>
          <a:lstStyle/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>
                <a:solidFill>
                  <a:srgbClr val="006664"/>
                </a:solidFill>
              </a:rPr>
              <a:t>Decide on the sites and identify species to collect.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79210" y="340549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OR</a:t>
            </a:r>
          </a:p>
        </p:txBody>
      </p:sp>
      <p:pic>
        <p:nvPicPr>
          <p:cNvPr id="2051" name="Picture 3" descr="G:\Education\seed banking resources\planning\images\Bison_bison_range_in_ak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3" y="4124139"/>
            <a:ext cx="2628207" cy="153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Education\seed banking resources\planning\images\vicis nigric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608" y="4005064"/>
            <a:ext cx="1829838" cy="13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563888" y="4329099"/>
            <a:ext cx="2232248" cy="108013"/>
          </a:xfrm>
          <a:prstGeom prst="rightArrow">
            <a:avLst>
              <a:gd name="adj1" fmla="val 50000"/>
              <a:gd name="adj2" fmla="val 895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3563888" y="4545122"/>
            <a:ext cx="2232248" cy="108013"/>
          </a:xfrm>
          <a:prstGeom prst="rightArrow">
            <a:avLst>
              <a:gd name="adj1" fmla="val 50000"/>
              <a:gd name="adj2" fmla="val 895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4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Education\seed banking resources\planning\images\s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553">
            <a:off x="5865884" y="3943231"/>
            <a:ext cx="3158395" cy="16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Species prioritised depends on national and institutional goals.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924944"/>
            <a:ext cx="4392488" cy="3447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algn="ctr"/>
            <a:r>
              <a:rPr lang="en-GB" sz="2400" u="sng" dirty="0"/>
              <a:t>Millennium Seed Bank Project</a:t>
            </a:r>
          </a:p>
          <a:p>
            <a:pPr algn="ctr"/>
            <a:r>
              <a:rPr lang="en-GB" sz="2400" dirty="0"/>
              <a:t>The three E’s: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b="1" dirty="0"/>
              <a:t>ndangered species: </a:t>
            </a:r>
            <a:r>
              <a:rPr lang="en-GB" sz="2000" dirty="0"/>
              <a:t>Critically Endangered, Endangered or Vulnerable species or habitats 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b="1" dirty="0"/>
              <a:t>ndemic species</a:t>
            </a:r>
            <a:r>
              <a:rPr lang="en-GB" sz="2400" dirty="0"/>
              <a:t>: </a:t>
            </a:r>
            <a:r>
              <a:rPr lang="en-GB" sz="2000" dirty="0"/>
              <a:t>Species native to an area, and neither introduced nor a pan-tropical weed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b="1" dirty="0"/>
              <a:t>conomic species</a:t>
            </a:r>
            <a:r>
              <a:rPr lang="en-GB" sz="2400" dirty="0"/>
              <a:t>: </a:t>
            </a:r>
            <a:r>
              <a:rPr lang="en-GB" sz="2000" dirty="0"/>
              <a:t>Species valued/used by people </a:t>
            </a:r>
          </a:p>
        </p:txBody>
      </p:sp>
      <p:pic>
        <p:nvPicPr>
          <p:cNvPr id="3074" name="Picture 2" descr="G:\Education\seed banking resources\planning\images\Pages from RhododendronsRedList-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334">
            <a:off x="5789798" y="2298481"/>
            <a:ext cx="1436222" cy="20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Education\seed banking resources\planning\images\FieldGui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998">
            <a:off x="7410797" y="2290964"/>
            <a:ext cx="1190314" cy="19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2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339472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Other criteria for prioritising can include: </a:t>
            </a:r>
          </a:p>
          <a:p>
            <a:pPr lvl="0"/>
            <a:r>
              <a:rPr lang="en-GB" sz="2400" dirty="0"/>
              <a:t>Orthodox seeds: retain viability after drying and freezing</a:t>
            </a:r>
          </a:p>
          <a:p>
            <a:pPr lvl="0"/>
            <a:r>
              <a:rPr lang="en-GB" sz="2400" dirty="0"/>
              <a:t>Species required for research</a:t>
            </a:r>
          </a:p>
          <a:p>
            <a:pPr lvl="0"/>
            <a:r>
              <a:rPr lang="en-GB" sz="2400" dirty="0"/>
              <a:t>Rare seeds: not already banked or readily available</a:t>
            </a:r>
            <a:endParaRPr lang="en-GB" sz="2400" u="sng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855788"/>
            <a:ext cx="4038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dirty="0">
                <a:hlinkClick r:id="rId3"/>
              </a:rPr>
              <a:t>http://data.kew.org/sid/</a:t>
            </a:r>
            <a:r>
              <a:rPr lang="en-GB" sz="2000" dirty="0"/>
              <a:t> </a:t>
            </a:r>
          </a:p>
        </p:txBody>
      </p:sp>
      <p:pic>
        <p:nvPicPr>
          <p:cNvPr id="1026" name="Picture 2" descr="G:\Education\seed banking resources\planning\images\SID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92" y="1988840"/>
            <a:ext cx="4853312" cy="33240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3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484784"/>
            <a:ext cx="4906888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Target 8 of GSPC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“At least 75 per cent of threatened plant species in ex situ collections, preferably in the country of origin, and at least 20 per cent available for recovery and restoration programmes.”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5805488"/>
            <a:ext cx="3671888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dirty="0">
                <a:hlinkClick r:id="rId2"/>
              </a:rPr>
              <a:t>https://www.bgci.org/policy/gspc/</a:t>
            </a:r>
            <a:r>
              <a:rPr lang="en-GB" sz="1900" dirty="0"/>
              <a:t> </a:t>
            </a:r>
          </a:p>
          <a:p>
            <a:endParaRPr lang="en-GB" dirty="0"/>
          </a:p>
        </p:txBody>
      </p:sp>
      <p:pic>
        <p:nvPicPr>
          <p:cNvPr id="2051" name="Picture 3" descr="G:\Education\seed banking resources\planning\images\Pages from gspc_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9" y="1988840"/>
            <a:ext cx="2562395" cy="3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9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5373216"/>
            <a:ext cx="180020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3356992"/>
            <a:ext cx="8291264" cy="2769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Over 400 botanic gardens are involved in seed banking. The GSCC will increase the contribution of the botanic garden community towards Target 8 of the GPSC through training, prioritisation, prizes and sharing knowledge. </a:t>
            </a:r>
          </a:p>
          <a:p>
            <a:pPr marL="0" indent="0">
              <a:buNone/>
            </a:pPr>
            <a:endParaRPr lang="en-GB" sz="1900" dirty="0">
              <a:hlinkClick r:id="rId2"/>
            </a:endParaRPr>
          </a:p>
          <a:p>
            <a:pPr marL="0" indent="0">
              <a:buNone/>
            </a:pPr>
            <a:r>
              <a:rPr lang="en-GB" sz="1900" dirty="0">
                <a:hlinkClick r:id="rId2"/>
              </a:rPr>
              <a:t>https://www.bgci.org/plant-conservation/seedconservation/</a:t>
            </a:r>
            <a:r>
              <a:rPr lang="en-GB" sz="1900" dirty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 descr="G:\Education\seed banking resources\planning\images\GS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717873"/>
            <a:ext cx="4428492" cy="15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5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80" y="1988841"/>
            <a:ext cx="4037044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100" dirty="0"/>
              <a:t>e.g.</a:t>
            </a:r>
          </a:p>
          <a:p>
            <a:pPr marL="0" indent="0" algn="ctr">
              <a:buNone/>
            </a:pPr>
            <a:r>
              <a:rPr lang="en-GB" u="sng" dirty="0" err="1"/>
              <a:t>PlantSearch</a:t>
            </a:r>
            <a:endParaRPr lang="en-GB" u="sng" dirty="0"/>
          </a:p>
          <a:p>
            <a:r>
              <a:rPr lang="en-GB" b="1" dirty="0"/>
              <a:t>Global database </a:t>
            </a:r>
            <a:r>
              <a:rPr lang="en-GB" dirty="0"/>
              <a:t>of plant species in botanic gardens and similar organizations including taxon-level data on seed bank collections.</a:t>
            </a:r>
          </a:p>
          <a:p>
            <a:r>
              <a:rPr lang="en-GB" dirty="0"/>
              <a:t>Used to measure progress toward </a:t>
            </a:r>
            <a:r>
              <a:rPr lang="en-GB" b="1" dirty="0"/>
              <a:t>Target 8 of the GSPC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4466" y="134076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Sharing data helps to prioritise seed collection</a:t>
            </a:r>
          </a:p>
        </p:txBody>
      </p:sp>
      <p:pic>
        <p:nvPicPr>
          <p:cNvPr id="3074" name="Picture 2" descr="G:\Education\seed banking resources\planning\images\plant se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5" y="2132856"/>
            <a:ext cx="3367179" cy="2808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7764" y="50131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https://www.bgci.org/plant_search.php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568" y="1988839"/>
            <a:ext cx="7848872" cy="36706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64875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77</TotalTime>
  <Words>722</Words>
  <Application>Microsoft Office PowerPoint</Application>
  <PresentationFormat>On-screen Show (4:3)</PresentationFormat>
  <Paragraphs>194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BGCI Training Template</vt:lpstr>
      <vt:lpstr>Module 2: Prioritisation and Pre-collection Assessment</vt:lpstr>
      <vt:lpstr>PowerPoint Presentation</vt:lpstr>
      <vt:lpstr>Why plan?</vt:lpstr>
      <vt:lpstr>Prioritisation</vt:lpstr>
      <vt:lpstr>Prioritisation</vt:lpstr>
      <vt:lpstr>Prioritisation</vt:lpstr>
      <vt:lpstr>Prioritisation</vt:lpstr>
      <vt:lpstr>Prioritisation</vt:lpstr>
      <vt:lpstr>Prioritisation</vt:lpstr>
      <vt:lpstr>Prospecting</vt:lpstr>
      <vt:lpstr>PowerPoint Presentation</vt:lpstr>
      <vt:lpstr>Resources</vt:lpstr>
      <vt:lpstr>What is it?</vt:lpstr>
      <vt:lpstr>Where will you find it? </vt:lpstr>
      <vt:lpstr>When will it fruit? </vt:lpstr>
      <vt:lpstr>Can you identify the species? </vt:lpstr>
      <vt:lpstr>Can you identify the species? </vt:lpstr>
      <vt:lpstr>Can you identify the population?</vt:lpstr>
      <vt:lpstr>Quality</vt:lpstr>
      <vt:lpstr>Quality</vt:lpstr>
      <vt:lpstr>Quality</vt:lpstr>
      <vt:lpstr>Quality</vt:lpstr>
      <vt:lpstr>Quantity</vt:lpstr>
      <vt:lpstr>Quantity</vt:lpstr>
      <vt:lpstr>Pre-collection checklist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1</dc:creator>
  <cp:lastModifiedBy>Katherine O'Donnell</cp:lastModifiedBy>
  <cp:revision>23</cp:revision>
  <dcterms:created xsi:type="dcterms:W3CDTF">2016-09-01T15:13:33Z</dcterms:created>
  <dcterms:modified xsi:type="dcterms:W3CDTF">2017-01-12T16:27:53Z</dcterms:modified>
</cp:coreProperties>
</file>