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01D1-E37A-44F3-B9B3-1F7EEF699F97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326B-0510-4E42-B419-63EC310BB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6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F981-2210-4289-9999-02914BCF86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3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>
                <a:solidFill>
                  <a:schemeClr val="bg1"/>
                </a:solidFill>
              </a:rPr>
              <a:t>Our Mission </a:t>
            </a:r>
            <a:r>
              <a:rPr lang="en-GB" sz="2000" dirty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Connecting People   •   Sharing Knowledge   •   Saving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199 Kew Road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Richmond, Surrey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TW9 3BW, UK</a:t>
            </a:r>
            <a:endParaRPr lang="en-GB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</a:t>
            </a:r>
            <a:r>
              <a:rPr lang="en-GB" sz="1600" i="1" u="none" dirty="0" err="1">
                <a:solidFill>
                  <a:schemeClr val="bg1"/>
                </a:solidFill>
              </a:rPr>
              <a:t>bgci</a:t>
            </a:r>
            <a:endParaRPr lang="en-GB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0474-199D-4C4F-9FFE-A25681E1B8BE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5F5-2FC4-4959-A9F7-3E2481FA0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D335-5200-472E-BBDC-C272740B87C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C8111-E29C-4BF0-A9A8-E0F446255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globaltrees.org/wp-content/uploads/2014/01/GTC-Brief-5-seed-collection-hi-res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ci.org/files/seedconservation/module2.pdf" TargetMode="External"/><Relationship Id="rId2" Type="http://schemas.openxmlformats.org/officeDocument/2006/relationships/hyperlink" Target="http://www.bgci.org/plant-conservation/seed_quiz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ntions.coe.int/Treaty/EN/Treaties/Html/104.htm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cites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information/nfp.shtml" TargetMode="External"/><Relationship Id="rId2" Type="http://schemas.openxmlformats.org/officeDocument/2006/relationships/hyperlink" Target="http://jncc.defra.gov.uk/PDF/waca1981_schedule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08476" y="2636912"/>
            <a:ext cx="8342814" cy="1470025"/>
          </a:xfrm>
        </p:spPr>
        <p:txBody>
          <a:bodyPr>
            <a:noAutofit/>
          </a:bodyPr>
          <a:lstStyle/>
          <a:p>
            <a:r>
              <a:rPr lang="en-GB" sz="5000" dirty="0">
                <a:latin typeface="Calibri Light" panose="020F0302020204030204" pitchFamily="34" charset="0"/>
              </a:rPr>
              <a:t>Module 1: </a:t>
            </a:r>
            <a:r>
              <a:rPr lang="en-GB" sz="5000" dirty="0" smtClean="0">
                <a:latin typeface="Calibri Light" panose="020F0302020204030204" pitchFamily="34" charset="0"/>
              </a:rPr>
              <a:t>Planning a Collection</a:t>
            </a:r>
            <a:endParaRPr lang="en-GB" sz="5000" dirty="0">
              <a:latin typeface="Calibri Light" panose="020F03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6" name="TextBox 5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Places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Plants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People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11" name="Rectangle 10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80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Education\seed banking resources\planning\images\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74" y="3912577"/>
            <a:ext cx="1626639" cy="16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Education\seed banking resources\planning\images\suns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3484"/>
            <a:ext cx="1587016" cy="15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Logistics: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Phenology: </a:t>
            </a:r>
          </a:p>
          <a:p>
            <a:pPr marL="0" indent="0">
              <a:buNone/>
            </a:pPr>
            <a:r>
              <a:rPr lang="en-GB" sz="2400" dirty="0"/>
              <a:t>Varies between species and years depending on weather and other factors. Herbarium data only an estimate. </a:t>
            </a:r>
          </a:p>
          <a:p>
            <a:pPr marL="0" indent="0">
              <a:buNone/>
            </a:pPr>
            <a:r>
              <a:rPr lang="en-GB" sz="1200" dirty="0"/>
              <a:t> </a:t>
            </a:r>
          </a:p>
        </p:txBody>
      </p:sp>
      <p:pic>
        <p:nvPicPr>
          <p:cNvPr id="3074" name="Picture 2" descr="G:\Education\seed banking resources\planning\images\downy violet see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47" y="4509120"/>
            <a:ext cx="791728" cy="9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Education\seed banking resources\planning\images\downy violet flow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47" y="2759257"/>
            <a:ext cx="892853" cy="10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2708920"/>
            <a:ext cx="4176464" cy="26776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e.g.</a:t>
            </a:r>
          </a:p>
          <a:p>
            <a:r>
              <a:rPr lang="en-GB" sz="2400" dirty="0"/>
              <a:t>“… in the case of NW European herbaceous species, an extra 1.5-2 months is a useful guide for the time between peak flowering and peak seeding…” </a:t>
            </a:r>
            <a:r>
              <a:rPr lang="en-GB" dirty="0">
                <a:solidFill>
                  <a:srgbClr val="FF0000"/>
                </a:solidFill>
              </a:rPr>
              <a:t>(ENSCONET, 2009) 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611560" y="3429000"/>
            <a:ext cx="720080" cy="1336487"/>
          </a:xfrm>
          <a:prstGeom prst="curvedRightArrow">
            <a:avLst>
              <a:gd name="adj1" fmla="val 15181"/>
              <a:gd name="adj2" fmla="val 32093"/>
              <a:gd name="adj3" fmla="val 44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0800000">
            <a:off x="2987824" y="3356992"/>
            <a:ext cx="720080" cy="1336487"/>
          </a:xfrm>
          <a:prstGeom prst="curvedRightArrow">
            <a:avLst>
              <a:gd name="adj1" fmla="val 15181"/>
              <a:gd name="adj2" fmla="val 32093"/>
              <a:gd name="adj3" fmla="val 44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Logistics: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970784" cy="4865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 up-to-date seed collection calendar helps plan trips. </a:t>
            </a:r>
          </a:p>
        </p:txBody>
      </p:sp>
      <p:pic>
        <p:nvPicPr>
          <p:cNvPr id="4098" name="Picture 2" descr="G:\Education\seed banking resources\planning\images\seed collection calande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937749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165304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(Global Trees Campaign, 2013)</a:t>
            </a:r>
          </a:p>
        </p:txBody>
      </p:sp>
    </p:spTree>
    <p:extLst>
      <p:ext uri="{BB962C8B-B14F-4D97-AF65-F5344CB8AC3E}">
        <p14:creationId xmlns:p14="http://schemas.microsoft.com/office/powerpoint/2010/main" val="112397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Logistics: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Research: </a:t>
            </a:r>
          </a:p>
          <a:p>
            <a:r>
              <a:rPr lang="en-GB" sz="2400" dirty="0"/>
              <a:t>local botanists and plant ecologists</a:t>
            </a:r>
          </a:p>
          <a:p>
            <a:r>
              <a:rPr lang="en-GB" sz="2400" dirty="0"/>
              <a:t>Eco-geographic surveys</a:t>
            </a:r>
          </a:p>
          <a:p>
            <a:r>
              <a:rPr lang="en-GB" sz="2400" dirty="0"/>
              <a:t>Inventories</a:t>
            </a:r>
          </a:p>
          <a:p>
            <a:r>
              <a:rPr lang="en-GB" sz="2400" dirty="0"/>
              <a:t>Distribution maps in floras</a:t>
            </a:r>
          </a:p>
          <a:p>
            <a:r>
              <a:rPr lang="en-GB" sz="2400" dirty="0"/>
              <a:t>Chronological accounts in botanical journals</a:t>
            </a:r>
          </a:p>
          <a:p>
            <a:r>
              <a:rPr lang="en-GB" sz="2400" dirty="0"/>
              <a:t>Herbarium sheets</a:t>
            </a:r>
          </a:p>
          <a:p>
            <a:r>
              <a:rPr lang="en-GB" sz="2400" dirty="0"/>
              <a:t>Reconnaissance trips and surveys</a:t>
            </a:r>
          </a:p>
          <a:p>
            <a:r>
              <a:rPr lang="en-GB" sz="2400" dirty="0"/>
              <a:t>satellite vegetation imagery</a:t>
            </a:r>
          </a:p>
        </p:txBody>
      </p:sp>
      <p:pic>
        <p:nvPicPr>
          <p:cNvPr id="4098" name="Picture 2" descr="https://upload.wikimedia.org/wikipedia/commons/1/15/Haiti_deforest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1"/>
          <a:stretch/>
        </p:blipFill>
        <p:spPr bwMode="auto">
          <a:xfrm>
            <a:off x="4319873" y="5373216"/>
            <a:ext cx="3384376" cy="13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5/4069/4479234771_ecf20cee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7838" r="7015" b="6766"/>
          <a:stretch/>
        </p:blipFill>
        <p:spPr bwMode="auto">
          <a:xfrm>
            <a:off x="6484078" y="1916832"/>
            <a:ext cx="2300918" cy="31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Education\seed banking resources\planning\images\DSCN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128"/>
            <a:ext cx="2592288" cy="19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Education\seed banking resources\planning\images\fruit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031948" cy="2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Logistics:</a:t>
            </a:r>
            <a:r>
              <a:rPr lang="en-GB" sz="40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3178696" cy="201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/>
              <a:t>Don’t waste time! </a:t>
            </a:r>
          </a:p>
          <a:p>
            <a:pPr marL="0" indent="0">
              <a:buNone/>
            </a:pPr>
            <a:r>
              <a:rPr lang="en-GB" sz="2600" dirty="0"/>
              <a:t>Ensure enough vehicles </a:t>
            </a:r>
          </a:p>
          <a:p>
            <a:pPr marL="0" indent="0">
              <a:buNone/>
            </a:pPr>
            <a:r>
              <a:rPr lang="en-GB" sz="2600" dirty="0"/>
              <a:t>are available/hired and </a:t>
            </a:r>
          </a:p>
          <a:p>
            <a:pPr marL="0" indent="0">
              <a:buNone/>
            </a:pPr>
            <a:r>
              <a:rPr lang="en-GB" sz="2600" dirty="0"/>
              <a:t>routes are passible.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215418" y="1340768"/>
            <a:ext cx="4321175" cy="273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6664"/>
                </a:solidFill>
              </a:rPr>
              <a:t>Plan ahead!</a:t>
            </a:r>
          </a:p>
          <a:p>
            <a:r>
              <a:rPr lang="en-GB" sz="2400" dirty="0">
                <a:solidFill>
                  <a:srgbClr val="006664"/>
                </a:solidFill>
              </a:rPr>
              <a:t>Rapid movement of fruits from collection site might be needed. </a:t>
            </a:r>
          </a:p>
          <a:p>
            <a:r>
              <a:rPr lang="en-GB" sz="2400" dirty="0">
                <a:solidFill>
                  <a:srgbClr val="006664"/>
                </a:solidFill>
              </a:rPr>
              <a:t>Advise seed </a:t>
            </a:r>
            <a:r>
              <a:rPr lang="en-GB" sz="2400" dirty="0" err="1">
                <a:solidFill>
                  <a:srgbClr val="006664"/>
                </a:solidFill>
              </a:rPr>
              <a:t>extractory</a:t>
            </a:r>
            <a:r>
              <a:rPr lang="en-GB" sz="2400" dirty="0">
                <a:solidFill>
                  <a:srgbClr val="006664"/>
                </a:solidFill>
              </a:rPr>
              <a:t> staff  when to expect fruits. </a:t>
            </a:r>
          </a:p>
        </p:txBody>
      </p:sp>
    </p:spTree>
    <p:extLst>
      <p:ext uri="{BB962C8B-B14F-4D97-AF65-F5344CB8AC3E}">
        <p14:creationId xmlns:p14="http://schemas.microsoft.com/office/powerpoint/2010/main" val="292366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Safety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08920"/>
            <a:ext cx="928903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Protocol:</a:t>
            </a:r>
          </a:p>
          <a:p>
            <a:r>
              <a:rPr lang="en-GB" sz="2800" dirty="0"/>
              <a:t>Insurance relevant to conditions you will face (terrain and weather)</a:t>
            </a:r>
          </a:p>
          <a:p>
            <a:r>
              <a:rPr lang="en-GB" sz="2800" dirty="0"/>
              <a:t>Follow bio-security and plant health procedures to prevent the spread of pathogens</a:t>
            </a:r>
          </a:p>
          <a:p>
            <a:r>
              <a:rPr lang="en-GB" sz="2800" dirty="0"/>
              <a:t>Be familiar with your occupational health and safety policies</a:t>
            </a:r>
          </a:p>
          <a:p>
            <a:endParaRPr lang="en-GB" dirty="0"/>
          </a:p>
        </p:txBody>
      </p:sp>
      <p:pic>
        <p:nvPicPr>
          <p:cNvPr id="1026" name="Picture 2" descr="G:\Education\seed banking resources\planning\images\warning-27899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14486"/>
            <a:ext cx="2016225" cy="17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6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Safety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648072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Your equipment:</a:t>
            </a:r>
          </a:p>
          <a:p>
            <a:r>
              <a:rPr lang="en-GB" sz="3000" dirty="0"/>
              <a:t>Appropriate clothing and personal protective equipment</a:t>
            </a:r>
          </a:p>
          <a:p>
            <a:r>
              <a:rPr lang="en-GB" sz="3000" dirty="0"/>
              <a:t>Plenty of water for drinking and washing hands (especially if handling poisonous or irritating seeds)</a:t>
            </a:r>
          </a:p>
          <a:p>
            <a:r>
              <a:rPr lang="en-GB" sz="2800" dirty="0"/>
              <a:t>Check all safety equipment before you leave</a:t>
            </a:r>
            <a:endParaRPr lang="en-GB" sz="3000" dirty="0"/>
          </a:p>
          <a:p>
            <a:endParaRPr lang="en-GB" dirty="0"/>
          </a:p>
        </p:txBody>
      </p:sp>
      <p:pic>
        <p:nvPicPr>
          <p:cNvPr id="5122" name="Picture 2" descr="https://c2.staticflickr.com/6/5015/5529526696_157a2a1ace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93" r="93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33775"/>
          <a:stretch/>
        </p:blipFill>
        <p:spPr bwMode="auto">
          <a:xfrm>
            <a:off x="7308304" y="4005064"/>
            <a:ext cx="627797" cy="14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2.staticflickr.com/6/5015/5529526696_157a2a1ace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193" r="93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33775"/>
          <a:stretch/>
        </p:blipFill>
        <p:spPr bwMode="auto">
          <a:xfrm>
            <a:off x="7880329" y="4005064"/>
            <a:ext cx="627797" cy="14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2.staticflickr.com/6/5015/5529526696_157a2a1ace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193" r="93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33775"/>
          <a:stretch/>
        </p:blipFill>
        <p:spPr bwMode="auto">
          <a:xfrm>
            <a:off x="8438752" y="4010423"/>
            <a:ext cx="627797" cy="14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2/29/Yellow_Raincoa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r="12836"/>
          <a:stretch/>
        </p:blipFill>
        <p:spPr bwMode="auto">
          <a:xfrm>
            <a:off x="7164288" y="1628800"/>
            <a:ext cx="1186220" cy="21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5/4086/4997102906_3ff6e8308a_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23" b="91797" l="0" r="97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73" b="11498"/>
          <a:stretch/>
        </p:blipFill>
        <p:spPr bwMode="auto">
          <a:xfrm rot="20805964">
            <a:off x="5505924" y="5300468"/>
            <a:ext cx="1658738" cy="14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5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Safety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16224"/>
            <a:ext cx="807524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Plan ahead:</a:t>
            </a:r>
          </a:p>
          <a:p>
            <a:r>
              <a:rPr lang="en-GB" sz="2800" dirty="0"/>
              <a:t>Give your itinerary to someone who will take action if regular pre-arranged contact is lost. </a:t>
            </a:r>
          </a:p>
          <a:p>
            <a:r>
              <a:rPr lang="en-GB" sz="2800" dirty="0"/>
              <a:t>Don’t go into the field with fewer than three people </a:t>
            </a:r>
          </a:p>
          <a:p>
            <a:r>
              <a:rPr lang="en-GB" sz="2800" dirty="0"/>
              <a:t>Check weather, road and fire reports  </a:t>
            </a:r>
          </a:p>
          <a:p>
            <a:r>
              <a:rPr lang="en-GB" sz="2800" dirty="0"/>
              <a:t>Make contingency plans </a:t>
            </a:r>
          </a:p>
          <a:p>
            <a:r>
              <a:rPr lang="en-GB" sz="2800" dirty="0"/>
              <a:t>Carry appropriate telephone numbers</a:t>
            </a:r>
          </a:p>
          <a:p>
            <a:endParaRPr lang="en-GB" sz="2200" dirty="0"/>
          </a:p>
        </p:txBody>
      </p:sp>
      <p:pic>
        <p:nvPicPr>
          <p:cNvPr id="6146" name="Picture 2" descr="https://upload.wikimedia.org/wikipedia/commons/4/4f/Westghats_India_Mons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34294"/>
            <a:ext cx="2713421" cy="20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EWFhUWFhcXGBcUGBQYFRYWFB4bFhQUFhQYHCggGholGxcVIjEhJSkrLi4uFx8zODMsNygtMSsBCgoKDgwOGxAQGy4kHBwsLCwsLCwsLSwsLSwsLCwsLCwsLCwvLC0sLCwsLCwsLCwsLCwsLC0sLCwsKywsLCwsLP/AABEIAQEAxAMBIgACEQEDEQH/xAAcAAEAAgMBAQEAAAAAAAAAAAAABgcEBQgDAgH/xABOEAACAQIDBAUFCQsLBQEAAAABAgADEQQSIQUGEzEHIkFRYTJxgZGxFCNScnOhssHRMzRCU2KCkpOiwtIVFhckQ1RjdKPw8SU1RIPhCP/EABcBAQEBAQAAAAAAAAAAAAAAAAACAQP/xAAlEQEBAAIBBAEDBQAAAAAAAAAAAQIRMQMSIUFRE6HRMlJxkbH/2gAMAwEAAhEDEQA/ALxiIgIiICIiAiIgIiICIiAiIgQPfnpBODxC4WlRD1WpioXdiEUMWVRYC7Hqnulabf6XNp0nsHoWvyWkfVdmM2XSwP8ArA/y1L6VSVnvd5crXhO/K5ei/pJxmPqmnWpUSALllzo1vN1gfmltgznroAHv9T4s6FXkJlbK/YiJjSIiAiIgIiICIiAiIgIiICIiAiIgIiICIiBR3Sn/AN4H+WpfSqSrt7mvUPnln9Kzf9YH+WpfSqyq96T74ZXpHtYHQAf6xU+LOhl5Cc49Ata2LI71InRyzK2P2IiYoiIgIiICIiAiIgIiICIiAiJod5NumipFIA1Lc28hPE9/miTY30SgNr43aFdiz7TqgX0WkMigd3VyzS1qGJ7doYk/+2qP35fZU90dMxOVqyYgf+dif1tT+Ka/FY6uht7qxB/91T7ZPa3brmeONqlKbsOaozD0Amci/wAqYj+8Yj9dV+2fp2niSLe6cRY9nGq2t3c5jWy/lWri6rV8TV4lS5UFrCyqTZQBYAC59cje2gM+hvPqrQv+Br3319kxXoW/BPzTWNxuPWdcShSoyG4F0ZlPzETrPZdNlUAuX6qkFtW1ve57eycg7v4nh110uM2oHMeInXWwMatailRGzKaa2PmuD5j4R6PbZRETGkREBERAREQEREBERAREQPLF1ciM3cPn7JVu9uMJfh30FmbxZtdfMPbLH281qD+j2iVNt9/fn9HsE69OOebU16tgbW9M0+KxL/CHqH2TMxdWafE1JdTGNiMS/wAIeofZIvi8c+duv29w7PRN9XaRjEUzmbQ8z2Tlk6R9+7X+H7Psny2Kc/hn1zxtAEhT6aoTzY+sz8QAnU2EVEsSO4keqfMD0NTrZhprceHdOjOhDaZqUbHk638zocrW885vl/dAI94U/l1JsZVyxETGkREBERAREQEREBERAREQNXvKf6u3nX2iVVtG3GqsQDlAsDyucoFx2jnpLT3o+9286+2VLtR+vX/N9onXpuebR47EeC/or9k0uJrnw9S/ZMzG1Jp67yqyMjAbVagxenYPy6w6pU8wbW7QJ4YnfbEBj1KHPuf+Oe+zsfRRctWlTb32kbtTDNwrnjjNzva1pjV6+AZQuU0nFXOWqA1CUDXyBkQc1Ogt2WJnOrkfA34xHwKHqf8Ajn2u+1ZtGWiAb3Izeg6k3F9bdtrT1r7U2a5HvDIqtTawRblVQlkXKAbmplU5iRYkgzzON2b5XDbmWChOQIDFCM1r8QaG/kEjnaTtukaxWNuxyhQt9BlW9hyubanvPfPH3S3h+iv2T32xwuKxoE8NrMAwsVJ1ZLeBvbwtMRLXF+V9bc7dsxr7VsxANtfAD2S++gI/1dR+XV9kobq5xlva4tfnL06BG96Uf4lX2SomroiIkqIiICIiAiIgIiICIiAiIgaPe+iTRBDWCsCR8IG6gH0kH0Sotrv16/nWXFvUf6u3nX2ylNtP75iPjL9c69NzzaDG1CMuXm19dO+wGs29XcLaZ/sk/W0Ptkf2i/keY+0zIq724j4Z9YnTGS81NtnDPfo92of7JP11D7Zg1+jPapN+FT/XUP4pj/ztxHw/nWY+J3yxF/L/AGlm3p4fP2O7L4Zf9GW1PxdP9dQ/in5/RjtP4FL9dQ/imobe7E/D/aWfP87MT8P5xM+n0vm/03efw3X9GO0/gUv11D7Zqt4908Zgaa1MQtMKzZBlem/WsW1C30sDPE72Yn8Z84mDtXbtWugSo1wGzDz2I+uTlj05PF8/w2XLfmPjaWGCVKeUWDJTe3i4BMujoG+5r8pV9kqTeZLVaH+Ww59aiW10EHqL8rV9k5RVXXERJUREQEREBERAREQEREBERA0+9n3u3xl9so3br++Yj46/vS8N7fvc/GX2yiNvN18T8qn786YIyR/aLaJ8U+0zL2Nu9SrYWriq+L4FOnVWjpRaszM65horiw1mBtE9Wn8U/SM2+xMXh32dXwtbEig74mnWVmp1HBVUCkdQaG95cY/ds7l0qSYnLjWarhqS1XpPhmp3RyoBWpxWH4QOl5GN39gHGVipqrRpIoarWqWyU1JCrzIuzMVUC4uT2ayZ7Z2thBSxZp4pGNTCUcLRo06dfqrSZLZqlQC+inU98je5m1KKtXw2JbJRxSIjVLA5DTYOL3BsrDMuYAlcwPZMybGy/mLQxGHFXBVMQGIOQYumlNMQ4zk0qLq2r5KbMBqOQuDeQbA4N61RKVJC9R2Cqq8yx0Alv7V3kVKyYutXwirh1Jw+FwVRK5aoRwlFQ62sq0zn6thcAXJlXbtbfq4LEpiaIQ1EzWzrmU5gVNxp2E8iJGUio2+3t0qVCmi08cmIxhqmnUw1BWYobXIVx5RB0OmpOnIyKMLaHnLQ2ZvdRwtKjivd1XEYnKzDCrTWnRpViCil2t5CqSLLz05CVpjcU1Wo9Rzd6jM7HvZyWY285MzLXojd71fdqH+Ww30BLV6Cj1V+Vq+yVTvN93o/IYf6IlqdB58kf41X2TYyrviIkKIiICIiAiIgIiICIiAiIgaXe773PxllBbwN75ifll9jy/N7/vf85Zz/ALwH3zE/Lj2POmPCMmi2kerT+IfpNN9uduUmNw1bEVMUKApVRT6wupuma5PPmV9AMj+0z1aXxD9JpKtxd7cLhsFicLiGrpxqubNRRHuhRUZCGPbY+sSoPvePo2pUMLia9PHrVbDhSUUA+U5WzHs0tqO0MOyRTcfddMdWqLUqMgULbIFJLPfLcsbKuhudeyTHePfPZ5weMpYY4lqmJCAcVEVVAqGo3WBudWf5pEejne0bPxRqOgam4KvoSV0YKwFxfytQeYPZGWiJVtLofZMNVqqK6VEF1WqcOQ9tSCUfS/IcySRp2yE7h7tjaGMXDtV4SlXYsBcgIpblfwls1+l7AKgNP3U7IrBVqpTydYdlm6h7AdbA25SrOjneClgccteurtTCVEYUwC3XUroCR3yMpFRYVLoZwhIH8pOLhbFqaqLteyXJ8vqnq85Ue3MB7nxNehmzcGrUpZrWzcNil7dl7S6aPSnspSLrjCAF6uWmAWXN1zlcE6MRbl4SmN4McK+KxFZQQtWtVqAHmBUYsAbdtjGUnojP3i+70vkaH0RLR6Ez1k+Wq/RlXbwfd6fyNH6Iln9Ch66fLVfoxOE1esREhZERAREQEREBERAREQEREDR74fe/5y/XOfNvn33EfL/xzoLfFveLflD5pz1vAffcR8uf3p0x4Rk0m0j1afxP3mmfsrZNAYcYnFcQh6pp0aNMoDWIDXJYnMqZwFJA08b6azHnRPi/WZtN2t6EoKlKvRNWmlYVkOa5pOFZbrSbqMLtexIBub30tWIzN9dwauForiadGutI5zUWtw70LMFpglWN75rdpNr9ukf3F2Vh8VieDialRFZHytTAIVwCQ1Q9iAAk+bUgXlgb3dJ2Gq4XELh6dbjYsAOKxD06WSyAKjdVSyXa6cjaVluztpsJiFrBA4AZWQmwdHBVlJHLnz8JmV8zbYt09EGGOBy8QrigCwrMxFJm+AynQUza6tpo3gRKp3N3f93Y2lhOJw+IWBe2bLkVnOlxfybc+2S2p0hYephq+FehXWkaOWgRXLVUb8UXI+4n4JzcjobjLENzdvnAYyjihT4nCLHJmy5sysh61jbyu48pOWvTYuY9EGActQWraplKq/XLZ0tmOU1cpt2jKOenKUbtzZ/ufE16GbNwatSlmtbNw2KZrdl7cpY2E6V8PTxBxK7KbimpUqXOLYrnrALUbLwraqqjwtK421tA4jEVq5XKa1WpVyg3y8Ri+W/ba8ZaI2O3/vhPkqP0RLO6FT10+WqfRlX7db39fk6X0RLM6F269P5ep9GPTKvuIiQoiIgIiICIiAiIgIiICIiBHt9KfvKtfk1vX/xOe9vH33EfLn96dBb7qeEpvoGsR5+XsnPe3T16/wAu3786Y8IvLR4u3Uvytr5r6yXbL2Jsuql6tXgsGIsz1DdQBYgA8yb+rtkOr2a2trC3bMSog/Ge2XjnMeYyzae4/d/ZCXy4oPo5ABcG4UlASzdpsOXqkaGGwhIHCIuQL520ubX1PZI7UUX8v2z4K/lSvrY/tn2/B2X5WhvnuVgcHTR1Woc1XJZ6yNmBRmLDJYixUDXvkS4WE/EH9N/tkbCeM/cv5UzHrYyauMLhv2s5929jZQy4oDRbqeKSSfKsbgC0iO9+DwlNiuF6yh7CpduupBPksdNfZI/b8qAo7W0mXq42a7f8/DZj55bHa7Xrj4lP6IlldDy5qlJQbe/sfULn2SqsRiM9XNaw6oA8BYD2SzOiMtx6IXnx28NALt815znDa6MiIkKIiICIiAiIgIiICIiAiIgRnfstwVt5ObXz/g/XOedtVBxK69vGLD0FgR849U6E3+qEUUFtC+p8w0nP2Pohq2JuNQXI8DnAv6iZ0x4ReUcxEwKpmyxdEjlqJrKuvLn3RWx4T9Ck8hPejhybXUm5sqi+ZyewDnLV2X0SVTSV8bVNHNyo0Qt0v+MY6ZvDXzzmpUeU90/Jb+1OiSgqXpYmqG7OIEYfsgGQHevdSvgKipXF0fWnVW+Vh7QRcXU8oEeielSiQbG3nB0I7wZ7UaNxcC9u06IPOe2B54WndgeSgi5PIf77pZXRLWb3VQKgkmu2g52I1+YmV5cHtzWB8EHmX/iT7ohrlMXhj/jEfpKV+uVOE10xERJUREQEREBERAREQEREBERAjG/9W1BV+E/0f+Zz7i2PHr2XNc1b2IFlDZi1z3WnQW/7D3OAeZcW9F7zn7Et/Wao7+OPmY/VOmPCLyxMNtSkoFOpQSonFWoxN0rFVBBpLVF8qm/rmhxwUsSBlBYlRe5AJ6ozdthYX8JITs9GpCpUrogLFQtmdzbmSi8h4maba+zxRZQtVXDKHBQ3Fjcag8m05GKyZTekn6F8Mj7RFaswtRXMM5/tDoh17usfQJavSnv0mDoqlIq9SqCQRY5QpAv3XJ7+VjpylTdDePp09ocKsFK1lKDMNOIDdPX1h6RLD6XN0Ri6dJsPlFalmApgACojWNr8gwI0vzuZzdFe7udJuJTEIcW/Go5hmUqoZQebKVA1HOxve0t7pOwmHxWzq6Z0Lohq07EEh6Yzaedbj0ypdz+i/E18QgxSGjRBu+YjO4HNEVTe57za15bnS5tWlhtnVdFFSqppINL3cWJHmW59E1jmrDhQjOVzHMqgE9XUEkkdvIeubRsRh1QEq1ZmoEEOeGtCvm0amFvxFCjkRreYGEoXUcyWqBFQWF2sLHMfPb65tqGxqgaw4YseuqNdwFsX655kAjRT6JNymPLr0+j1Op+mbYG08S9V3qsiqWA0RRTTQBeqnmEnHQ7WCYzDEi96rD9JSoPzyC7UFPMeGbggXsSRe/e2p0tJ10OMvu3DZhpxHt29bI2X9q0qXcc88e3LXw6WiImBERAREQEREBERAREQERECMdIKr7nUnmHFvSDec87QVjiHyE5uI9rc9SROhekOnfDBr+S4+cESgnNsU5/xD3Dm3edJ0x4ReUfxNR79h9AHstNfVqa6r6v/AKJJmostCtTajd2akUcLcgITxBn7ARl0Ewdt4fChC1Jq3E6tkdTp8LMbWPbyPMDQg6K2I8SQ11uLG4PIjtB05GWLu90pMgAxdJqhAtxKZAc+LKdCfG4kFqnqAgfhtc215JYfS9ZmduxhqNSuFxDBaWViSXFPlyAYjVu4aXNrm15GmrJxvS5hwL0qNZnHLNkRb+JuT80rTevefEY+rxK7aDREXyUHcB395mbhdk4NqKs+Ny1TqUsOr5VkJtz0TXlz7xI5TUkgd5EUkfXG6gW3Ji179psPqn6rNawBt+cRc8/CbHA5ONSVsvDuS2Ysq2zMBmdBmAsF/wDnObmnUwNOpiVbD1ayGs/BZWNhSF+GMzMDz56G47e9pu9ImyN2+q1pY/QzTVsbhg50zuRrbrKrFR6wJA8TTu7sFCKzMQunVBJIFvAaSedC1DPjcML2szt+grG3ptNTXSsRElRERAREQEREBERAREQERECKdI9MnDBr6K4v6QRKExGmJc/lk/tS/ekZWOFFuXEXN5tbfPaUJjtMS/x/rnTHhF5Y2HFFcPiC7OMRZeELMBoy5rEfhEFufYI2tSo0aN1xzvVKK4S4ZOvl6ttbEda4Ph3a5GFBelXd6zg0lBUWVkZnOVEbMbi57gdAZ97Q3arICztgzbMLXIJZAWK9VQA1geduzvEURb3aeGTlUm665E7Rc301mbuxhGxVfhFlXqlrimpJIsFXuFyRqdBMQ4hMjHhKL5LgF7G9+YLdlvnntsDBtia60aKIrsGsWaooAUEtcrc8geztkqe+E2VUqYZsRxKShc/VKrc5FY9Xv1UD84TTYfEksBpqQNFXt59k3J2DiGUZcMHUGoBle4U02K1NC2moJ8QLzTUaq3HUAv23bz98wbXZKo+Io0XcU0e2ZxlB1BOhPVBOgGnbNicJhA1VKuNcMlV1HDVXBRSAhzhdSddRYaTW7OoJVrUqAVVL5QWckqLrm0Xt001OvhN3/IuV2pnGYanUSo1LIFIa6kANz5G47+0dk2FRvatCmtQilUeolhZ3BBJ7RqB/vzSa9C9FmxuGykaM7G/cqteQvayFahXjCrYA5ktl15gWk06F83u7DZL+VUvb4OVs1/CGOlYiJKiIiAiIgIiICIiAiIgIiIEa3+Y+5rW0Lrf0XI+eULj/AL6f5T65f2/ptgqh7ih/aA+uc8bYqnjOw55riXimszZWza2LLinSpNkGZiyhQBfXVLHkSfR3zTvgTUSo/uUFaZPEIqhMpGraOTc6jkDznku1HTNlLLnBDZT5QN7g941Ok8223VFE0Vq2plWUqFQXDkFgxtfsGt7205TaxiKtDK1xVW4DWujDRgo1sDe5nvsJWNZRhBX41mtlNMG1utcnS1u+a7iEdl9Cp8x19ovPfZO0qmGqCpTUE2KkOMykNzBGngefZJU9jjHBZM2KBvdlzEG7nUst+ZL+nN4zXjhXtap2/B7Oc2H84cTmL5gHa13FOiHOUgi7hLnVV7dbTXli7s1RjdtWY6sb87ADnMG2oYRTWRKXFqVjlsKehDWFgGuOXfPR9k4g1HpjBMagys+e7ECpqrOSba66k981WD2nUpVuNTIV7ki4DAZvA931T9x216tV3qPUOaoQWy9RTl8nRe7smlfmJLhirgAqSCAFFiNDyk66GK5XaGGsPKNRT26FWuZXgq8zzJ+vmT3yyOgk32lS8KdY+i1vrEMdIxESVEREBERAREQEREBERAREQMHbezxiMPVok2zoQD3H8E+g2nMe2KDU6jpUUrUQlXU8wRp/v0TqqQ7fro/o7Q64bg4gCwqKLhh2LUX8IDvuD4zZdMsc31hMGtTvJztHo12kmINBcOKvUzirTJFEi+XLxHAAfty87Txbov2r/cx+tp/bN2zSB4WiCWDOFtyzGwOuutj2T2OEH4xP1i/WJLqnRPtU/wDh/wCrS/inn/RJtX+5/wCrS/imKRQ4T8pf1lOfDYXQ9ZdAT5dM8uywNzflJd/RHtX+6f6tL+KfSdEm1gbjC2I/xaX2wIITAk7PRFtU88L/AKtL7Z443or2nSQucGzBeymyu58yLcn0QIYBfQS+P/z5u2yrUxrrYMvCo3/CUG9Vx4Fgo/NMxdzehBrrUx9RQuh4FIm7dtqlQgW8Qvrl2YbDrTRURQqKAqqoAVQNAAByED1iIm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UExEWFhUWFhcXGBcUGBQYFRYWFB4bFhQUFhQYHCggGholGxcVIjEhJSkrLi4uFx8zODMsNygtMSsBCgoKDgwOGxAQGy4kHBwsLCwsLCwsLSwsLSwsLCwsLCwsLCwvLC0sLCwsLCwsLCwsLCwsLC0sLCwsKywsLCwsLP/AABEIAQEAxAMBIgACEQEDEQH/xAAcAAEAAgMBAQEAAAAAAAAAAAAABgcEBQgDAgH/xABOEAACAQIDBAUFCQsLBQEAAAABAgADEQQSIQUGEzEHIkFRYTJxgZGxFCNScnOhssHRMzRCU2KCkpOiwtIVFhckQ1RjdKPw8SU1RIPhCP/EABcBAQEBAQAAAAAAAAAAAAAAAAACAQP/xAAlEQEBAAIBBAEDBQAAAAAAAAAAAQIRMQMSIUFRE6HRMlJxkbH/2gAMAwEAAhEDEQA/ALxiIgIiICIiAiIgIiICIiAiIgQPfnpBODxC4WlRD1WpioXdiEUMWVRYC7Hqnulabf6XNp0nsHoWvyWkfVdmM2XSwP8ArA/y1L6VSVnvd5crXhO/K5ei/pJxmPqmnWpUSALllzo1vN1gfmltgznroAHv9T4s6FXkJlbK/YiJjSIiAiIgIiICIiAiIgIiICIiAiIgIiICIiBR3Sn/AN4H+WpfSqSrt7mvUPnln9Kzf9YH+WpfSqyq96T74ZXpHtYHQAf6xU+LOhl5Cc49Ata2LI71InRyzK2P2IiYoiIgIiICIiAiIgIiICIiAiJod5NumipFIA1Lc28hPE9/miTY30SgNr43aFdiz7TqgX0WkMigd3VyzS1qGJ7doYk/+2qP35fZU90dMxOVqyYgf+dif1tT+Ka/FY6uht7qxB/91T7ZPa3brmeONqlKbsOaozD0Amci/wAqYj+8Yj9dV+2fp2niSLe6cRY9nGq2t3c5jWy/lWri6rV8TV4lS5UFrCyqTZQBYAC59cje2gM+hvPqrQv+Br3319kxXoW/BPzTWNxuPWdcShSoyG4F0ZlPzETrPZdNlUAuX6qkFtW1ve57eycg7v4nh110uM2oHMeInXWwMatailRGzKaa2PmuD5j4R6PbZRETGkREBERAREQEREBERAREQPLF1ciM3cPn7JVu9uMJfh30FmbxZtdfMPbLH281qD+j2iVNt9/fn9HsE69OOebU16tgbW9M0+KxL/CHqH2TMxdWafE1JdTGNiMS/wAIeofZIvi8c+duv29w7PRN9XaRjEUzmbQ8z2Tlk6R9+7X+H7Psny2Kc/hn1zxtAEhT6aoTzY+sz8QAnU2EVEsSO4keqfMD0NTrZhprceHdOjOhDaZqUbHk638zocrW885vl/dAI94U/l1JsZVyxETGkREBERAREQEREBERAREQNXvKf6u3nX2iVVtG3GqsQDlAsDyucoFx2jnpLT3o+9286+2VLtR+vX/N9onXpuebR47EeC/or9k0uJrnw9S/ZMzG1Jp67yqyMjAbVagxenYPy6w6pU8wbW7QJ4YnfbEBj1KHPuf+Oe+zsfRRctWlTb32kbtTDNwrnjjNzva1pjV6+AZQuU0nFXOWqA1CUDXyBkQc1Ogt2WJnOrkfA34xHwKHqf8Ajn2u+1ZtGWiAb3Izeg6k3F9bdtrT1r7U2a5HvDIqtTawRblVQlkXKAbmplU5iRYkgzzON2b5XDbmWChOQIDFCM1r8QaG/kEjnaTtukaxWNuxyhQt9BlW9hyubanvPfPH3S3h+iv2T32xwuKxoE8NrMAwsVJ1ZLeBvbwtMRLXF+V9bc7dsxr7VsxANtfAD2S++gI/1dR+XV9kobq5xlva4tfnL06BG96Uf4lX2SomroiIkqIiICIiAiIgIiICIiAiIgaPe+iTRBDWCsCR8IG6gH0kH0Sotrv16/nWXFvUf6u3nX2ylNtP75iPjL9c69NzzaDG1CMuXm19dO+wGs29XcLaZ/sk/W0Ptkf2i/keY+0zIq724j4Z9YnTGS81NtnDPfo92of7JP11D7Zg1+jPapN+FT/XUP4pj/ztxHw/nWY+J3yxF/L/AGlm3p4fP2O7L4Zf9GW1PxdP9dQ/in5/RjtP4FL9dQ/imobe7E/D/aWfP87MT8P5xM+n0vm/03efw3X9GO0/gUv11D7Zqt4908Zgaa1MQtMKzZBlem/WsW1C30sDPE72Yn8Z84mDtXbtWugSo1wGzDz2I+uTlj05PF8/w2XLfmPjaWGCVKeUWDJTe3i4BMujoG+5r8pV9kqTeZLVaH+Ww59aiW10EHqL8rV9k5RVXXERJUREQEREBERAREQEREBERA0+9n3u3xl9so3br++Yj46/vS8N7fvc/GX2yiNvN18T8qn786YIyR/aLaJ8U+0zL2Nu9SrYWriq+L4FOnVWjpRaszM65horiw1mBtE9Wn8U/SM2+xMXh32dXwtbEig74mnWVmp1HBVUCkdQaG95cY/ds7l0qSYnLjWarhqS1XpPhmp3RyoBWpxWH4QOl5GN39gHGVipqrRpIoarWqWyU1JCrzIuzMVUC4uT2ayZ7Z2thBSxZp4pGNTCUcLRo06dfqrSZLZqlQC+inU98je5m1KKtXw2JbJRxSIjVLA5DTYOL3BsrDMuYAlcwPZMybGy/mLQxGHFXBVMQGIOQYumlNMQ4zk0qLq2r5KbMBqOQuDeQbA4N61RKVJC9R2Cqq8yx0Alv7V3kVKyYutXwirh1Jw+FwVRK5aoRwlFQ62sq0zn6thcAXJlXbtbfq4LEpiaIQ1EzWzrmU5gVNxp2E8iJGUio2+3t0qVCmi08cmIxhqmnUw1BWYobXIVx5RB0OmpOnIyKMLaHnLQ2ZvdRwtKjivd1XEYnKzDCrTWnRpViCil2t5CqSLLz05CVpjcU1Wo9Rzd6jM7HvZyWY285MzLXojd71fdqH+Ww30BLV6Cj1V+Vq+yVTvN93o/IYf6IlqdB58kf41X2TYyrviIkKIiICIiAiIgIiICIiAiIgaXe773PxllBbwN75ifll9jy/N7/vf85Zz/ALwH3zE/Lj2POmPCMmi2kerT+IfpNN9uduUmNw1bEVMUKApVRT6wupuma5PPmV9AMj+0z1aXxD9JpKtxd7cLhsFicLiGrpxqubNRRHuhRUZCGPbY+sSoPvePo2pUMLia9PHrVbDhSUUA+U5WzHs0tqO0MOyRTcfddMdWqLUqMgULbIFJLPfLcsbKuhudeyTHePfPZ5weMpYY4lqmJCAcVEVVAqGo3WBudWf5pEejne0bPxRqOgam4KvoSV0YKwFxfytQeYPZGWiJVtLofZMNVqqK6VEF1WqcOQ9tSCUfS/IcySRp2yE7h7tjaGMXDtV4SlXYsBcgIpblfwls1+l7AKgNP3U7IrBVqpTydYdlm6h7AdbA25SrOjneClgccteurtTCVEYUwC3XUroCR3yMpFRYVLoZwhIH8pOLhbFqaqLteyXJ8vqnq85Ue3MB7nxNehmzcGrUpZrWzcNil7dl7S6aPSnspSLrjCAF6uWmAWXN1zlcE6MRbl4SmN4McK+KxFZQQtWtVqAHmBUYsAbdtjGUnojP3i+70vkaH0RLR6Ez1k+Wq/RlXbwfd6fyNH6Iln9Ch66fLVfoxOE1esREhZERAREQEREBERAREQEREDR74fe/5y/XOfNvn33EfL/xzoLfFveLflD5pz1vAffcR8uf3p0x4Rk0m0j1afxP3mmfsrZNAYcYnFcQh6pp0aNMoDWIDXJYnMqZwFJA08b6azHnRPi/WZtN2t6EoKlKvRNWmlYVkOa5pOFZbrSbqMLtexIBub30tWIzN9dwauForiadGutI5zUWtw70LMFpglWN75rdpNr9ukf3F2Vh8VieDialRFZHytTAIVwCQ1Q9iAAk+bUgXlgb3dJ2Gq4XELh6dbjYsAOKxD06WSyAKjdVSyXa6cjaVluztpsJiFrBA4AZWQmwdHBVlJHLnz8JmV8zbYt09EGGOBy8QrigCwrMxFJm+AynQUza6tpo3gRKp3N3f93Y2lhOJw+IWBe2bLkVnOlxfybc+2S2p0hYephq+FehXWkaOWgRXLVUb8UXI+4n4JzcjobjLENzdvnAYyjihT4nCLHJmy5sysh61jbyu48pOWvTYuY9EGActQWraplKq/XLZ0tmOU1cpt2jKOenKUbtzZ/ufE16GbNwatSlmtbNw2KZrdl7cpY2E6V8PTxBxK7KbimpUqXOLYrnrALUbLwraqqjwtK421tA4jEVq5XKa1WpVyg3y8Ri+W/ba8ZaI2O3/vhPkqP0RLO6FT10+WqfRlX7db39fk6X0RLM6F269P5ep9GPTKvuIiQoiIgIiICIiAiIgIiICIiBHt9KfvKtfk1vX/xOe9vH33EfLn96dBb7qeEpvoGsR5+XsnPe3T16/wAu3786Y8IvLR4u3Uvytr5r6yXbL2Jsuql6tXgsGIsz1DdQBYgA8yb+rtkOr2a2trC3bMSog/Ge2XjnMeYyzae4/d/ZCXy4oPo5ABcG4UlASzdpsOXqkaGGwhIHCIuQL520ubX1PZI7UUX8v2z4K/lSvrY/tn2/B2X5WhvnuVgcHTR1Woc1XJZ6yNmBRmLDJYixUDXvkS4WE/EH9N/tkbCeM/cv5UzHrYyauMLhv2s5929jZQy4oDRbqeKSSfKsbgC0iO9+DwlNiuF6yh7CpduupBPksdNfZI/b8qAo7W0mXq42a7f8/DZj55bHa7Xrj4lP6IlldDy5qlJQbe/sfULn2SqsRiM9XNaw6oA8BYD2SzOiMtx6IXnx28NALt815znDa6MiIkKIiICIiAiIgIiICIiAiIgRnfstwVt5ObXz/g/XOedtVBxK69vGLD0FgR849U6E3+qEUUFtC+p8w0nP2Pohq2JuNQXI8DnAv6iZ0x4ReUcxEwKpmyxdEjlqJrKuvLn3RWx4T9Ck8hPejhybXUm5sqi+ZyewDnLV2X0SVTSV8bVNHNyo0Qt0v+MY6ZvDXzzmpUeU90/Jb+1OiSgqXpYmqG7OIEYfsgGQHevdSvgKipXF0fWnVW+Vh7QRcXU8oEeielSiQbG3nB0I7wZ7UaNxcC9u06IPOe2B54WndgeSgi5PIf77pZXRLWb3VQKgkmu2g52I1+YmV5cHtzWB8EHmX/iT7ohrlMXhj/jEfpKV+uVOE10xERJUREQEREBERAREQEREBERAjG/9W1BV+E/0f+Zz7i2PHr2XNc1b2IFlDZi1z3WnQW/7D3OAeZcW9F7zn7Et/Wao7+OPmY/VOmPCLyxMNtSkoFOpQSonFWoxN0rFVBBpLVF8qm/rmhxwUsSBlBYlRe5AJ6ozdthYX8JITs9GpCpUrogLFQtmdzbmSi8h4maba+zxRZQtVXDKHBQ3Fjcag8m05GKyZTekn6F8Mj7RFaswtRXMM5/tDoh17usfQJavSnv0mDoqlIq9SqCQRY5QpAv3XJ7+VjpylTdDePp09ocKsFK1lKDMNOIDdPX1h6RLD6XN0Ri6dJsPlFalmApgACojWNr8gwI0vzuZzdFe7udJuJTEIcW/Go5hmUqoZQebKVA1HOxve0t7pOwmHxWzq6Z0Lohq07EEh6Yzaedbj0ypdz+i/E18QgxSGjRBu+YjO4HNEVTe57za15bnS5tWlhtnVdFFSqppINL3cWJHmW59E1jmrDhQjOVzHMqgE9XUEkkdvIeubRsRh1QEq1ZmoEEOeGtCvm0amFvxFCjkRreYGEoXUcyWqBFQWF2sLHMfPb65tqGxqgaw4YseuqNdwFsX655kAjRT6JNymPLr0+j1Op+mbYG08S9V3qsiqWA0RRTTQBeqnmEnHQ7WCYzDEi96rD9JSoPzyC7UFPMeGbggXsSRe/e2p0tJ10OMvu3DZhpxHt29bI2X9q0qXcc88e3LXw6WiImBERAREQEREBERAREQERECMdIKr7nUnmHFvSDec87QVjiHyE5uI9rc9SROhekOnfDBr+S4+cESgnNsU5/xD3Dm3edJ0x4ReUfxNR79h9AHstNfVqa6r6v/AKJJmostCtTajd2akUcLcgITxBn7ARl0Ewdt4fChC1Jq3E6tkdTp8LMbWPbyPMDQg6K2I8SQ11uLG4PIjtB05GWLu90pMgAxdJqhAtxKZAc+LKdCfG4kFqnqAgfhtc215JYfS9ZmduxhqNSuFxDBaWViSXFPlyAYjVu4aXNrm15GmrJxvS5hwL0qNZnHLNkRb+JuT80rTevefEY+rxK7aDREXyUHcB395mbhdk4NqKs+Ny1TqUsOr5VkJtz0TXlz7xI5TUkgd5EUkfXG6gW3Ji179psPqn6rNawBt+cRc8/CbHA5ONSVsvDuS2Ysq2zMBmdBmAsF/wDnObmnUwNOpiVbD1ayGs/BZWNhSF+GMzMDz56G47e9pu9ImyN2+q1pY/QzTVsbhg50zuRrbrKrFR6wJA8TTu7sFCKzMQunVBJIFvAaSedC1DPjcML2szt+grG3ptNTXSsRElRERAREQEREBERAREQERECKdI9MnDBr6K4v6QRKExGmJc/lk/tS/ekZWOFFuXEXN5tbfPaUJjtMS/x/rnTHhF5Y2HFFcPiC7OMRZeELMBoy5rEfhEFufYI2tSo0aN1xzvVKK4S4ZOvl6ttbEda4Ph3a5GFBelXd6zg0lBUWVkZnOVEbMbi57gdAZ97Q3arICztgzbMLXIJZAWK9VQA1geduzvEURb3aeGTlUm665E7Rc301mbuxhGxVfhFlXqlrimpJIsFXuFyRqdBMQ4hMjHhKL5LgF7G9+YLdlvnntsDBtia60aKIrsGsWaooAUEtcrc8geztkqe+E2VUqYZsRxKShc/VKrc5FY9Xv1UD84TTYfEksBpqQNFXt59k3J2DiGUZcMHUGoBle4U02K1NC2moJ8QLzTUaq3HUAv23bz98wbXZKo+Io0XcU0e2ZxlB1BOhPVBOgGnbNicJhA1VKuNcMlV1HDVXBRSAhzhdSddRYaTW7OoJVrUqAVVL5QWckqLrm0Xt001OvhN3/IuV2pnGYanUSo1LIFIa6kANz5G47+0dk2FRvatCmtQilUeolhZ3BBJ7RqB/vzSa9C9FmxuGykaM7G/cqteQvayFahXjCrYA5ktl15gWk06F83u7DZL+VUvb4OVs1/CGOlYiJKiIiAiIgIiICIiAiIgIiIEa3+Y+5rW0Lrf0XI+eULj/AL6f5T65f2/ptgqh7ih/aA+uc8bYqnjOw55riXimszZWza2LLinSpNkGZiyhQBfXVLHkSfR3zTvgTUSo/uUFaZPEIqhMpGraOTc6jkDznku1HTNlLLnBDZT5QN7g941Ok8223VFE0Vq2plWUqFQXDkFgxtfsGt7205TaxiKtDK1xVW4DWujDRgo1sDe5nvsJWNZRhBX41mtlNMG1utcnS1u+a7iEdl9Cp8x19ovPfZO0qmGqCpTUE2KkOMykNzBGngefZJU9jjHBZM2KBvdlzEG7nUst+ZL+nN4zXjhXtap2/B7Oc2H84cTmL5gHa13FOiHOUgi7hLnVV7dbTXli7s1RjdtWY6sb87ADnMG2oYRTWRKXFqVjlsKehDWFgGuOXfPR9k4g1HpjBMagys+e7ECpqrOSba66k981WD2nUpVuNTIV7ki4DAZvA931T9x216tV3qPUOaoQWy9RTl8nRe7smlfmJLhirgAqSCAFFiNDyk66GK5XaGGsPKNRT26FWuZXgq8zzJ+vmT3yyOgk32lS8KdY+i1vrEMdIxESVEREBERAREQEREBERAREQMHbezxiMPVok2zoQD3H8E+g2nMe2KDU6jpUUrUQlXU8wRp/v0TqqQ7fro/o7Q64bg4gCwqKLhh2LUX8IDvuD4zZdMsc31hMGtTvJztHo12kmINBcOKvUzirTJFEi+XLxHAAfty87Txbov2r/cx+tp/bN2zSB4WiCWDOFtyzGwOuutj2T2OEH4xP1i/WJLqnRPtU/wDh/wCrS/inn/RJtX+5/wCrS/imKRQ4T8pf1lOfDYXQ9ZdAT5dM8uywNzflJd/RHtX+6f6tL+KfSdEm1gbjC2I/xaX2wIITAk7PRFtU88L/AKtL7Z443or2nSQucGzBeymyu58yLcn0QIYBfQS+P/z5u2yrUxrrYMvCo3/CUG9Vx4Fgo/NMxdzehBrrUx9RQuh4FIm7dtqlQgW8Qvrl2YbDrTRURQqKAqqoAVQNAAByED1iIm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6" name="Picture 12" descr="https://pixabay.com/static/uploads/photo/2014/03/25/15/24/red-296733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6" y="3933055"/>
            <a:ext cx="1104765" cy="11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4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Your team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Ensure you have the right people for the job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3672408" cy="2431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e.g.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Navigators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Seed collectors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Tree climbers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First aiders</a:t>
            </a:r>
          </a:p>
        </p:txBody>
      </p:sp>
      <p:pic>
        <p:nvPicPr>
          <p:cNvPr id="1030" name="Picture 6" descr="G:\Education\seed banking resources\planning\images\seed coll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83" y="4437112"/>
            <a:ext cx="1509109" cy="22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Education\seed banking resources\planning\images\tree cli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81560"/>
            <a:ext cx="1509110" cy="22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Education\seed banking resources\planning\images\navig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64" y="2239919"/>
            <a:ext cx="1512800" cy="22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Equipment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33648"/>
            <a:ext cx="418680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Using the correct equipment:</a:t>
            </a:r>
          </a:p>
          <a:p>
            <a:r>
              <a:rPr lang="en-GB" sz="2400" dirty="0"/>
              <a:t>Makes collecting easier</a:t>
            </a:r>
          </a:p>
          <a:p>
            <a:r>
              <a:rPr lang="en-GB" sz="2400" dirty="0"/>
              <a:t>Ensures your seeds will be effectively banked</a:t>
            </a:r>
          </a:p>
          <a:p>
            <a:r>
              <a:rPr lang="en-GB" sz="2400" dirty="0"/>
              <a:t>Prevents accidents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i="1" dirty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katherine.odonnell\Dropbox\KNA Symposium 2015\P1010457_seeds air dr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7348"/>
            <a:ext cx="3532397" cy="47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G:\Education\seed banking resources\planning\images\first 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66" y="4941168"/>
            <a:ext cx="1098878" cy="1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Education\seed banking resources\planning\images\bottled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70" y="4993853"/>
            <a:ext cx="1018966" cy="12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G:\Education\seed banking resources\planning\images\ma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2030">
            <a:off x="5286560" y="5022793"/>
            <a:ext cx="1464584" cy="1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Education\seed banking resources\planning\images\sho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78828"/>
            <a:ext cx="1368152" cy="11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Education\seed banking resources\planning\images\h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585">
            <a:off x="3002229" y="5291079"/>
            <a:ext cx="1621631" cy="8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Education\seed banking resources\planning\images\se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88" y="2492896"/>
            <a:ext cx="1612105" cy="11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Education\seed banking resources\planning\images\buck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09" y="2132856"/>
            <a:ext cx="1612750" cy="16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Equipment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685332" y="1556792"/>
            <a:ext cx="0" cy="50405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1619671" y="4077072"/>
            <a:ext cx="61313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40770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Personal Protective Equipment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1397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Safety gear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15567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Equipment for collecting seed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Equipment for storing seed</a:t>
            </a:r>
          </a:p>
        </p:txBody>
      </p:sp>
      <p:pic>
        <p:nvPicPr>
          <p:cNvPr id="3076" name="Picture 4" descr="G:\Education\seed banking resources\planning\images\secateu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074">
            <a:off x="1994947" y="2245886"/>
            <a:ext cx="1129077" cy="1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1" y="1556792"/>
            <a:ext cx="6131321" cy="50405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9" name="Picture 7" descr="G:\Education\seed banking resources\planning\images\ba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88" y="2420888"/>
            <a:ext cx="1389041" cy="13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9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  <a:p>
            <a:r>
              <a:rPr lang="en-GB" dirty="0"/>
              <a:t>Logistics</a:t>
            </a:r>
          </a:p>
          <a:p>
            <a:r>
              <a:rPr lang="en-GB" dirty="0"/>
              <a:t>Safety</a:t>
            </a:r>
          </a:p>
          <a:p>
            <a:r>
              <a:rPr lang="en-GB" dirty="0"/>
              <a:t>Your team</a:t>
            </a:r>
          </a:p>
          <a:p>
            <a:r>
              <a:rPr lang="en-GB" dirty="0"/>
              <a:t>Equipment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1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Equipment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720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400" dirty="0"/>
              <a:t>Equipment will vary depending on terrain and species of interest.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054772"/>
            <a:ext cx="388843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Equipment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2"/>
              </a:rPr>
              <a:t>Global Trees Campaign, 2013. p.4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355976" y="1969005"/>
            <a:ext cx="3384376" cy="45563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BG Interns, Gina and Kristin  assessing seed quality prior to a collection in the field in New Mexico. Photo by BLM N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96" y="2231082"/>
            <a:ext cx="2765528" cy="18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5" y="3212976"/>
            <a:ext cx="37004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2008 Photo Highlig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96" y="4293096"/>
            <a:ext cx="2765527" cy="20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4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   End of Module One (Planning a Collection) </a:t>
            </a:r>
          </a:p>
          <a:p>
            <a:pPr marL="0" indent="0" algn="ctr">
              <a:buNone/>
            </a:pPr>
            <a:r>
              <a:rPr lang="en-GB" b="1" dirty="0" smtClean="0"/>
              <a:t>Why not try the </a:t>
            </a:r>
            <a:r>
              <a:rPr lang="en-GB" b="1" dirty="0" smtClean="0">
                <a:hlinkClick r:id="rId2"/>
              </a:rPr>
              <a:t>quick quiz?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Then, go to Module Two </a:t>
            </a:r>
            <a:r>
              <a:rPr lang="en-GB" b="1" dirty="0" smtClean="0">
                <a:hlinkClick r:id="rId3"/>
              </a:rPr>
              <a:t>(Prioritisation and pre-collection assessment)</a:t>
            </a:r>
            <a:endParaRPr lang="en-GB" b="1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5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13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Ensure collecting is done legally</a:t>
            </a:r>
          </a:p>
          <a:p>
            <a:r>
              <a:rPr lang="en-GB" sz="2400" dirty="0"/>
              <a:t>seek permission from landowners and managers </a:t>
            </a:r>
            <a:r>
              <a:rPr lang="en-GB" sz="2400" b="1" dirty="0"/>
              <a:t>before</a:t>
            </a:r>
            <a:r>
              <a:rPr lang="en-GB" sz="2400" dirty="0"/>
              <a:t> collecting seed. </a:t>
            </a:r>
          </a:p>
          <a:p>
            <a:r>
              <a:rPr lang="en-GB" sz="2400" dirty="0"/>
              <a:t>Collecting from rare or threatened species, protected areas, or countries rich in biodiversity? A collecting </a:t>
            </a:r>
            <a:r>
              <a:rPr lang="en-GB" sz="2400" b="1" dirty="0"/>
              <a:t>permit is a legal requirement</a:t>
            </a:r>
            <a:r>
              <a:rPr lang="en-GB" sz="2400" dirty="0"/>
              <a:t>. </a:t>
            </a:r>
          </a:p>
          <a:p>
            <a:endParaRPr lang="en-GB" dirty="0"/>
          </a:p>
        </p:txBody>
      </p:sp>
      <p:pic>
        <p:nvPicPr>
          <p:cNvPr id="4" name="Picture 2" descr="Approved, Stamp, Approval, Quality, Agreement,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69" y="3943697"/>
            <a:ext cx="35645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Failure to obtain the required documents can delay operations, jeopardize future efforts or result in prosecution!  </a:t>
            </a:r>
          </a:p>
          <a:p>
            <a:endParaRPr lang="en-GB" dirty="0"/>
          </a:p>
        </p:txBody>
      </p:sp>
      <p:pic>
        <p:nvPicPr>
          <p:cNvPr id="4" name="Picture 2" descr="G:\Education\seed banking resources\planning\images\g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Check target species are not protected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2276872"/>
            <a:ext cx="2880320" cy="281744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19672" y="2276872"/>
            <a:ext cx="2879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u="sng" dirty="0"/>
              <a:t>CITES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r>
              <a:rPr lang="en-GB" dirty="0">
                <a:hlinkClick r:id="rId2"/>
              </a:rPr>
              <a:t>http://www.cites.org</a:t>
            </a:r>
            <a:r>
              <a:rPr lang="en-GB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2276872"/>
            <a:ext cx="3096344" cy="281744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80012" y="2276872"/>
            <a:ext cx="3060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u="sng" dirty="0"/>
              <a:t>The Bern Convention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>
                <a:hlinkClick r:id="rId3"/>
              </a:rPr>
              <a:t>http://conventions.coe.int/Treaty/EN/Treaties/Html/104.htm</a:t>
            </a:r>
            <a:r>
              <a:rPr lang="en-GB" dirty="0"/>
              <a:t> </a:t>
            </a:r>
          </a:p>
        </p:txBody>
      </p:sp>
      <p:pic>
        <p:nvPicPr>
          <p:cNvPr id="1026" name="Picture 2" descr="G:\Education\seed banking resources\planning\images\cites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37" y="3236600"/>
            <a:ext cx="1211229" cy="11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Education\seed banking resources\planning\images\ber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218021"/>
            <a:ext cx="1368152" cy="10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5229200"/>
            <a:ext cx="6120680" cy="14401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19672" y="509795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u="sng" dirty="0"/>
              <a:t>National Protected Species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15633"/>
            <a:ext cx="677950" cy="48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255" r="-161" b="3827"/>
          <a:stretch/>
        </p:blipFill>
        <p:spPr bwMode="auto">
          <a:xfrm>
            <a:off x="2771800" y="5805264"/>
            <a:ext cx="381029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424936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Rules differ depending on country and who owns the land.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7893" y="2060848"/>
            <a:ext cx="4174108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u="sng" dirty="0"/>
              <a:t>UK </a:t>
            </a:r>
          </a:p>
          <a:p>
            <a:r>
              <a:rPr lang="en-GB" dirty="0"/>
              <a:t>Collecting species included in </a:t>
            </a:r>
            <a:r>
              <a:rPr lang="en-GB" dirty="0">
                <a:hlinkClick r:id="rId2"/>
              </a:rPr>
              <a:t>Schedule 8 of Wildlife and Countryside act (1981)</a:t>
            </a:r>
            <a:r>
              <a:rPr lang="en-GB" dirty="0"/>
              <a:t> requires a </a:t>
            </a:r>
          </a:p>
          <a:p>
            <a:r>
              <a:rPr lang="en-GB" dirty="0"/>
              <a:t>specific permit from </a:t>
            </a:r>
          </a:p>
          <a:p>
            <a:r>
              <a:rPr lang="en-GB" dirty="0"/>
              <a:t>the relevant statutory </a:t>
            </a:r>
          </a:p>
          <a:p>
            <a:r>
              <a:rPr lang="en-GB" dirty="0"/>
              <a:t>conservation agencies:</a:t>
            </a:r>
          </a:p>
          <a:p>
            <a:r>
              <a:rPr lang="en-GB" dirty="0"/>
              <a:t>Natural England, </a:t>
            </a:r>
          </a:p>
          <a:p>
            <a:r>
              <a:rPr lang="en-GB" dirty="0"/>
              <a:t>Natural Resources </a:t>
            </a:r>
          </a:p>
          <a:p>
            <a:r>
              <a:rPr lang="en-GB" dirty="0"/>
              <a:t>Wales or Scottish </a:t>
            </a:r>
          </a:p>
          <a:p>
            <a:r>
              <a:rPr lang="en-GB" dirty="0"/>
              <a:t>Natural Heritage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3919" y="2063707"/>
            <a:ext cx="399644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dirty="0"/>
              <a:t> </a:t>
            </a:r>
            <a:r>
              <a:rPr lang="en-GB" u="sng" dirty="0"/>
              <a:t>Australia</a:t>
            </a:r>
          </a:p>
          <a:p>
            <a:r>
              <a:rPr lang="en-GB" dirty="0"/>
              <a:t>permission from traditional landowners may be required as some plants can have special significance and cannot be touched (e.g. totemic plants)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0949" y="566124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Take advice from local collaborators, government offices, and biologists. </a:t>
            </a:r>
          </a:p>
          <a:p>
            <a:r>
              <a:rPr lang="en-GB" sz="2000" dirty="0"/>
              <a:t>Contacts: </a:t>
            </a:r>
            <a:r>
              <a:rPr lang="en-GB" sz="2000" dirty="0">
                <a:hlinkClick r:id="rId3"/>
              </a:rPr>
              <a:t>http://www.cbd.int/information/nfp.shtml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2050" name="Picture 2" descr="https://upload.wikimedia.org/wikipedia/commons/2/2e/Sea_lavend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5663" r="3227"/>
          <a:stretch/>
        </p:blipFill>
        <p:spPr bwMode="auto">
          <a:xfrm>
            <a:off x="2699792" y="3284983"/>
            <a:ext cx="1649349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b/Australian_Golden_Wattle_Blossums.jpg/640px-Australian_Golden_Wattle_Blossum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2702"/>
          <a:stretch/>
        </p:blipFill>
        <p:spPr bwMode="auto">
          <a:xfrm>
            <a:off x="6372200" y="3800630"/>
            <a:ext cx="2279576" cy="15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6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Education\seed banking resources\planning\images\tree tag small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-271" r="-648"/>
          <a:stretch/>
        </p:blipFill>
        <p:spPr bwMode="auto">
          <a:xfrm>
            <a:off x="611560" y="2348880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ducation\seed banking resources\planning\images\herbarium speci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5276"/>
            <a:ext cx="1440160" cy="16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may need permission for: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2398" y="2357229"/>
            <a:ext cx="28637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Seeds and herbarium specimens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5" y="2359447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Restricted equipment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714" y="2357229"/>
            <a:ext cx="234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Tagging trees</a:t>
            </a:r>
          </a:p>
        </p:txBody>
      </p:sp>
      <p:pic>
        <p:nvPicPr>
          <p:cNvPr id="1029" name="Picture 5" descr="G:\Education\seed banking resources\planning\images\many seeds bla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067">
            <a:off x="3127692" y="4072378"/>
            <a:ext cx="1216238" cy="10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978518" y="2357229"/>
            <a:ext cx="0" cy="30879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G:\Education\seed banking resources\planning\images\Motorola_MTH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430">
            <a:off x="7902773" y="3540794"/>
            <a:ext cx="557659" cy="18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Education\seed banking resources\planning\images\gun copy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119">
            <a:off x="5695257" y="3981302"/>
            <a:ext cx="2442421" cy="6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796136" y="2357229"/>
            <a:ext cx="0" cy="30879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2348880"/>
            <a:ext cx="7992888" cy="309634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7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dirty="0"/>
              <a:t>Things to consider:</a:t>
            </a:r>
          </a:p>
          <a:p>
            <a:r>
              <a:rPr lang="en-GB" sz="2300" dirty="0"/>
              <a:t>Access: Liaise with local site management. </a:t>
            </a:r>
          </a:p>
          <a:p>
            <a:r>
              <a:rPr lang="en-GB" sz="2300" dirty="0"/>
              <a:t>Insurance e.g. health and safety assessments. </a:t>
            </a:r>
          </a:p>
          <a:p>
            <a:r>
              <a:rPr lang="en-GB" sz="2300" dirty="0"/>
              <a:t>Personal documentation e.g. entry visas, work </a:t>
            </a:r>
          </a:p>
          <a:p>
            <a:pPr marL="0" indent="0">
              <a:buNone/>
            </a:pPr>
            <a:r>
              <a:rPr lang="en-GB" sz="2300" dirty="0"/>
              <a:t>     permits and international health certificates. </a:t>
            </a:r>
          </a:p>
          <a:p>
            <a:r>
              <a:rPr lang="en-GB" sz="2300" dirty="0"/>
              <a:t>Specimens for a national institution may be a condition of permission</a:t>
            </a:r>
          </a:p>
          <a:p>
            <a:r>
              <a:rPr lang="en-GB" sz="2300" dirty="0"/>
              <a:t>Contact the national plant health authorities if seeds are to be moved to other countries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ttps://farm1.staticflickr.com/26/101443399_d3db6c6f3c_o_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85" y="1984476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xabay.com/static/uploads/photo/2013/07/13/09/47/stamp-15601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168">
            <a:off x="7766606" y="1323686"/>
            <a:ext cx="1205942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7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ducation\seed banking resources\planning\images\collecting at the right ti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0" r="50000"/>
          <a:stretch/>
        </p:blipFill>
        <p:spPr bwMode="auto">
          <a:xfrm>
            <a:off x="4355976" y="5733256"/>
            <a:ext cx="2674857" cy="1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Logistics: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Collect at point </a:t>
            </a:r>
            <a:r>
              <a:rPr lang="en-GB" sz="2400" dirty="0" smtClean="0"/>
              <a:t>of </a:t>
            </a:r>
            <a:r>
              <a:rPr lang="en-GB" sz="2400" dirty="0"/>
              <a:t>seed dispersal to maximise longevity in storage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140334"/>
            <a:ext cx="5156412" cy="35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02832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112</TotalTime>
  <Words>657</Words>
  <Application>Microsoft Office PowerPoint</Application>
  <PresentationFormat>On-screen Show (4:3)</PresentationFormat>
  <Paragraphs>169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BGCI Training Template</vt:lpstr>
      <vt:lpstr>Module 1: Planning a Collection</vt:lpstr>
      <vt:lpstr>PowerPoint Presentation</vt:lpstr>
      <vt:lpstr>Permission</vt:lpstr>
      <vt:lpstr>Permission</vt:lpstr>
      <vt:lpstr>Permission</vt:lpstr>
      <vt:lpstr>Permission</vt:lpstr>
      <vt:lpstr>Permission</vt:lpstr>
      <vt:lpstr>Permission</vt:lpstr>
      <vt:lpstr>Logistics: Timing</vt:lpstr>
      <vt:lpstr>Logistics: Timing</vt:lpstr>
      <vt:lpstr>Logistics: Timing</vt:lpstr>
      <vt:lpstr>Logistics: Location</vt:lpstr>
      <vt:lpstr>Logistics: transport</vt:lpstr>
      <vt:lpstr>Safety</vt:lpstr>
      <vt:lpstr>Safety</vt:lpstr>
      <vt:lpstr>Safety</vt:lpstr>
      <vt:lpstr>Your team</vt:lpstr>
      <vt:lpstr>Equipment</vt:lpstr>
      <vt:lpstr>Equipment</vt:lpstr>
      <vt:lpstr>Equipment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Planning</dc:title>
  <dc:creator>Reviewer 1</dc:creator>
  <cp:lastModifiedBy>Katherine O'Donnell</cp:lastModifiedBy>
  <cp:revision>14</cp:revision>
  <dcterms:created xsi:type="dcterms:W3CDTF">2016-09-01T14:26:24Z</dcterms:created>
  <dcterms:modified xsi:type="dcterms:W3CDTF">2016-12-20T15:21:53Z</dcterms:modified>
</cp:coreProperties>
</file>