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37" r:id="rId2"/>
  </p:sldMasterIdLst>
  <p:notesMasterIdLst>
    <p:notesMasterId r:id="rId24"/>
  </p:notesMasterIdLst>
  <p:sldIdLst>
    <p:sldId id="369" r:id="rId3"/>
    <p:sldId id="365" r:id="rId4"/>
    <p:sldId id="384" r:id="rId5"/>
    <p:sldId id="269" r:id="rId6"/>
    <p:sldId id="387" r:id="rId7"/>
    <p:sldId id="361" r:id="rId8"/>
    <p:sldId id="368" r:id="rId9"/>
    <p:sldId id="385" r:id="rId10"/>
    <p:sldId id="373" r:id="rId11"/>
    <p:sldId id="376" r:id="rId12"/>
    <p:sldId id="375" r:id="rId13"/>
    <p:sldId id="374" r:id="rId14"/>
    <p:sldId id="379" r:id="rId15"/>
    <p:sldId id="380" r:id="rId16"/>
    <p:sldId id="382" r:id="rId17"/>
    <p:sldId id="381" r:id="rId18"/>
    <p:sldId id="378" r:id="rId19"/>
    <p:sldId id="383" r:id="rId20"/>
    <p:sldId id="372" r:id="rId21"/>
    <p:sldId id="367" r:id="rId22"/>
    <p:sldId id="37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55B"/>
    <a:srgbClr val="DDDDDD"/>
    <a:srgbClr val="00642D"/>
    <a:srgbClr val="F54C00"/>
    <a:srgbClr val="EEB111"/>
    <a:srgbClr val="AA0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236" y="-798"/>
      </p:cViewPr>
      <p:guideLst>
        <p:guide orient="horz" pos="2160"/>
        <p:guide pos="2880"/>
      </p:guideLst>
    </p:cSldViewPr>
  </p:slideViewPr>
  <p:outlineViewPr>
    <p:cViewPr>
      <p:scale>
        <a:sx n="33" d="100"/>
        <a:sy n="33" d="100"/>
      </p:scale>
      <p:origin x="0" y="33036"/>
    </p:cViewPr>
  </p:outlineViewPr>
  <p:notesTextViewPr>
    <p:cViewPr>
      <p:scale>
        <a:sx n="100" d="100"/>
        <a:sy n="100" d="100"/>
      </p:scale>
      <p:origin x="0" y="0"/>
    </p:cViewPr>
  </p:notesTextViewPr>
  <p:sorterViewPr>
    <p:cViewPr>
      <p:scale>
        <a:sx n="100" d="100"/>
        <a:sy n="100" d="100"/>
      </p:scale>
      <p:origin x="0" y="11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16627C73-CFCD-4F2F-8E53-59F5AF8964FE}" type="datetimeFigureOut">
              <a:rPr lang="en-GB" altLang="en-US"/>
              <a:pPr>
                <a:defRPr/>
              </a:pPr>
              <a:t>14/02/2017</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F5035CA5-EA76-4FAA-B58C-27529ED28009}" type="slidenum">
              <a:rPr lang="en-GB" altLang="en-US"/>
              <a:pPr>
                <a:defRPr/>
              </a:pPr>
              <a:t>‹#›</a:t>
            </a:fld>
            <a:endParaRPr lang="en-GB" altLang="en-US"/>
          </a:p>
        </p:txBody>
      </p:sp>
    </p:spTree>
    <p:extLst>
      <p:ext uri="{BB962C8B-B14F-4D97-AF65-F5344CB8AC3E}">
        <p14:creationId xmlns:p14="http://schemas.microsoft.com/office/powerpoint/2010/main" val="344260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sng" baseline="0" dirty="0" smtClean="0"/>
          </a:p>
        </p:txBody>
      </p:sp>
      <p:sp>
        <p:nvSpPr>
          <p:cNvPr id="4" name="Slide Number Placeholder 3"/>
          <p:cNvSpPr>
            <a:spLocks noGrp="1"/>
          </p:cNvSpPr>
          <p:nvPr>
            <p:ph type="sldNum" sz="quarter" idx="10"/>
          </p:nvPr>
        </p:nvSpPr>
        <p:spPr/>
        <p:txBody>
          <a:bodyPr/>
          <a:lstStyle/>
          <a:p>
            <a:fld id="{B11CBB16-EE5E-44F9-9A42-3E6F3CEF7142}" type="slidenum">
              <a:rPr lang="en-GB" smtClean="0"/>
              <a:pPr/>
              <a:t>1</a:t>
            </a:fld>
            <a:endParaRPr lang="en-GB"/>
          </a:p>
        </p:txBody>
      </p:sp>
    </p:spTree>
    <p:extLst>
      <p:ext uri="{BB962C8B-B14F-4D97-AF65-F5344CB8AC3E}">
        <p14:creationId xmlns:p14="http://schemas.microsoft.com/office/powerpoint/2010/main" val="226288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58906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83194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52471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53345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82486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8672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50964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85620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15912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93507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93507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29245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67886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034080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 name="Rectangle 4"/>
          <p:cNvSpPr>
            <a:spLocks noChangeArrowheads="1"/>
          </p:cNvSpPr>
          <p:nvPr/>
        </p:nvSpPr>
        <p:spPr bwMode="auto">
          <a:xfrm>
            <a:off x="0" y="0"/>
            <a:ext cx="9144000" cy="12954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6" name="Rectangle 5"/>
          <p:cNvSpPr>
            <a:spLocks noChangeArrowheads="1"/>
          </p:cNvSpPr>
          <p:nvPr/>
        </p:nvSpPr>
        <p:spPr bwMode="auto">
          <a:xfrm>
            <a:off x="0" y="1295400"/>
            <a:ext cx="9144000" cy="76200"/>
          </a:xfrm>
          <a:prstGeom prst="rect">
            <a:avLst/>
          </a:prstGeom>
          <a:solidFill>
            <a:srgbClr val="80B2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7" name="Rectangle 6"/>
          <p:cNvSpPr>
            <a:spLocks noChangeArrowheads="1"/>
          </p:cNvSpPr>
          <p:nvPr/>
        </p:nvSpPr>
        <p:spPr bwMode="auto">
          <a:xfrm>
            <a:off x="0" y="1371600"/>
            <a:ext cx="1981200" cy="76200"/>
          </a:xfrm>
          <a:prstGeom prst="rect">
            <a:avLst/>
          </a:prstGeom>
          <a:solidFill>
            <a:srgbClr val="0C2E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8" name="Rectangle 7"/>
          <p:cNvSpPr>
            <a:spLocks noChangeArrowheads="1"/>
          </p:cNvSpPr>
          <p:nvPr/>
        </p:nvSpPr>
        <p:spPr bwMode="auto">
          <a:xfrm>
            <a:off x="1981200" y="1371600"/>
            <a:ext cx="1905000" cy="762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9" name="Rectangle 8"/>
          <p:cNvSpPr>
            <a:spLocks noChangeArrowheads="1"/>
          </p:cNvSpPr>
          <p:nvPr/>
        </p:nvSpPr>
        <p:spPr bwMode="auto">
          <a:xfrm>
            <a:off x="3886200" y="1371600"/>
            <a:ext cx="1752600" cy="76200"/>
          </a:xfrm>
          <a:prstGeom prst="rect">
            <a:avLst/>
          </a:prstGeom>
          <a:solidFill>
            <a:srgbClr val="EEB1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 name="Rectangle 9"/>
          <p:cNvSpPr>
            <a:spLocks noChangeArrowheads="1"/>
          </p:cNvSpPr>
          <p:nvPr/>
        </p:nvSpPr>
        <p:spPr bwMode="auto">
          <a:xfrm>
            <a:off x="5638800" y="1371600"/>
            <a:ext cx="1752600" cy="76200"/>
          </a:xfrm>
          <a:prstGeom prst="rect">
            <a:avLst/>
          </a:prstGeom>
          <a:solidFill>
            <a:srgbClr val="AA01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1" name="Rectangle 10"/>
          <p:cNvSpPr>
            <a:spLocks noChangeArrowheads="1"/>
          </p:cNvSpPr>
          <p:nvPr/>
        </p:nvSpPr>
        <p:spPr bwMode="auto">
          <a:xfrm>
            <a:off x="7391400" y="1371600"/>
            <a:ext cx="1752600" cy="76200"/>
          </a:xfrm>
          <a:prstGeom prst="rect">
            <a:avLst/>
          </a:prstGeom>
          <a:solidFill>
            <a:srgbClr val="F54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2" name="Rectangle 16"/>
          <p:cNvSpPr>
            <a:spLocks noChangeArrowheads="1"/>
          </p:cNvSpPr>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3600" smtClean="0">
              <a:solidFill>
                <a:schemeClr val="bg1"/>
              </a:solidFill>
              <a:latin typeface="Helvetica 55 Roman" charset="0"/>
              <a:cs typeface="+mn-cs"/>
            </a:endParaRPr>
          </a:p>
        </p:txBody>
      </p:sp>
      <p:pic>
        <p:nvPicPr>
          <p:cNvPr id="13" name="Picture 17" descr="bgcirgbplanet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685800" y="2130425"/>
            <a:ext cx="7772400" cy="1470025"/>
          </a:xfrm>
        </p:spPr>
        <p:txBody>
          <a:bodyPr/>
          <a:lstStyle>
            <a:lvl1pPr algn="ctr">
              <a:defRPr b="1">
                <a:solidFill>
                  <a:srgbClr val="01655B"/>
                </a:solidFill>
              </a:defRPr>
            </a:lvl1pPr>
          </a:lstStyle>
          <a:p>
            <a:r>
              <a:rPr lang="en-US" smtClean="0"/>
              <a:t>Click to edit Master title style</a:t>
            </a:r>
            <a:endParaRPr lang="en-US" dirty="0"/>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defRPr>
                <a:solidFill>
                  <a:srgbClr val="01655B"/>
                </a:solidFill>
              </a:defRPr>
            </a:lvl1pPr>
          </a:lstStyle>
          <a:p>
            <a:r>
              <a:rPr lang="en-US" smtClean="0"/>
              <a:t>Click to edit Master subtitle style</a:t>
            </a:r>
            <a:endParaRPr lang="en-US" dirty="0"/>
          </a:p>
        </p:txBody>
      </p:sp>
      <p:sp>
        <p:nvSpPr>
          <p:cNvPr id="14" name="Rectangle 1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5" name="Rectangle 14"/>
          <p:cNvSpPr>
            <a:spLocks noGrp="1" noChangeArrowheads="1"/>
          </p:cNvSpPr>
          <p:nvPr>
            <p:ph type="ftr" sz="quarter" idx="11"/>
          </p:nvPr>
        </p:nvSpPr>
        <p:spPr>
          <a:xfrm>
            <a:off x="3124200" y="6245225"/>
            <a:ext cx="2895600" cy="476250"/>
          </a:xfrm>
        </p:spPr>
        <p:txBody>
          <a:bodyPr/>
          <a:lstStyle>
            <a:lvl1pPr>
              <a:defRPr>
                <a:solidFill>
                  <a:schemeClr val="tx1"/>
                </a:solidFill>
                <a:effectLst>
                  <a:outerShdw blurRad="38100" dist="38100" dir="2700000" algn="tl">
                    <a:srgbClr val="C0C0C0"/>
                  </a:outerShdw>
                </a:effectLst>
              </a:defRPr>
            </a:lvl1pPr>
          </a:lstStyle>
          <a:p>
            <a:pPr>
              <a:defRPr/>
            </a:pPr>
            <a:endParaRPr lang="en-US"/>
          </a:p>
        </p:txBody>
      </p:sp>
      <p:sp>
        <p:nvSpPr>
          <p:cNvPr id="16" name="Rectangle 15"/>
          <p:cNvSpPr>
            <a:spLocks noGrp="1" noChangeArrowheads="1"/>
          </p:cNvSpPr>
          <p:nvPr>
            <p:ph type="sldNum" sz="quarter" idx="12"/>
          </p:nvPr>
        </p:nvSpPr>
        <p:spPr>
          <a:xfrm>
            <a:off x="6553200" y="6245225"/>
            <a:ext cx="1474788" cy="476250"/>
          </a:xfrm>
        </p:spPr>
        <p:txBody>
          <a:bodyPr/>
          <a:lstStyle>
            <a:lvl1pPr>
              <a:defRPr/>
            </a:lvl1pPr>
          </a:lstStyle>
          <a:p>
            <a:pPr>
              <a:defRPr/>
            </a:pPr>
            <a:fld id="{43323CB2-BCEB-4126-AAA5-C2E39BDA664F}" type="slidenum">
              <a:rPr lang="en-US" altLang="en-US"/>
              <a:pPr>
                <a:defRPr/>
              </a:pPr>
              <a:t>‹#›</a:t>
            </a:fld>
            <a:endParaRPr lang="en-US" altLang="en-US"/>
          </a:p>
        </p:txBody>
      </p:sp>
    </p:spTree>
    <p:extLst>
      <p:ext uri="{BB962C8B-B14F-4D97-AF65-F5344CB8AC3E}">
        <p14:creationId xmlns:p14="http://schemas.microsoft.com/office/powerpoint/2010/main" val="38304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B91AD42-297E-4FCA-91F2-02A5C25A699C}" type="slidenum">
              <a:rPr lang="en-US" altLang="en-US"/>
              <a:pPr>
                <a:defRPr/>
              </a:pPr>
              <a:t>‹#›</a:t>
            </a:fld>
            <a:endParaRPr lang="en-US" altLang="en-US"/>
          </a:p>
        </p:txBody>
      </p:sp>
    </p:spTree>
    <p:extLst>
      <p:ext uri="{BB962C8B-B14F-4D97-AF65-F5344CB8AC3E}">
        <p14:creationId xmlns:p14="http://schemas.microsoft.com/office/powerpoint/2010/main" val="308010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3EE330F-266A-43A8-B772-54126E64EB7F}" type="slidenum">
              <a:rPr lang="en-US" altLang="en-US"/>
              <a:pPr>
                <a:defRPr/>
              </a:pPr>
              <a:t>‹#›</a:t>
            </a:fld>
            <a:endParaRPr lang="en-US" altLang="en-US"/>
          </a:p>
        </p:txBody>
      </p:sp>
    </p:spTree>
    <p:extLst>
      <p:ext uri="{BB962C8B-B14F-4D97-AF65-F5344CB8AC3E}">
        <p14:creationId xmlns:p14="http://schemas.microsoft.com/office/powerpoint/2010/main" val="291086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8E3B55A-ED92-4226-920E-6D958A568D66}" type="slidenum">
              <a:rPr lang="en-GB" altLang="en-US"/>
              <a:pPr>
                <a:defRPr/>
              </a:pPr>
              <a:t>‹#›</a:t>
            </a:fld>
            <a:endParaRPr lang="en-GB" altLang="en-US"/>
          </a:p>
        </p:txBody>
      </p:sp>
    </p:spTree>
    <p:extLst>
      <p:ext uri="{BB962C8B-B14F-4D97-AF65-F5344CB8AC3E}">
        <p14:creationId xmlns:p14="http://schemas.microsoft.com/office/powerpoint/2010/main" val="194712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Book Antiqua"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421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smtClean="0">
                <a:solidFill>
                  <a:schemeClr val="bg1"/>
                </a:solidFill>
                <a:latin typeface="+mn-lt"/>
                <a:cs typeface="Arial" panose="020B0604020202020204" pitchFamily="34" charset="0"/>
              </a:rPr>
              <a:t>Botanic Gardens Conservation International</a:t>
            </a:r>
          </a:p>
          <a:p>
            <a:pPr algn="ctr"/>
            <a:r>
              <a:rPr lang="en-GB" sz="2800" b="1" i="1" dirty="0" smtClean="0">
                <a:solidFill>
                  <a:schemeClr val="bg1"/>
                </a:solidFill>
                <a:latin typeface="+mn-lt"/>
                <a:cs typeface="Arial" panose="020B0604020202020204" pitchFamily="34" charset="0"/>
              </a:rPr>
              <a:t>The world’s largest plant conservation network </a:t>
            </a:r>
            <a:endParaRPr lang="en-GB" sz="2800" b="1" i="1" dirty="0">
              <a:solidFill>
                <a:schemeClr val="bg1"/>
              </a:solidFill>
              <a:latin typeface="+mn-lt"/>
              <a:cs typeface="Arial" panose="020B0604020202020204" pitchFamily="34" charset="0"/>
            </a:endParaRP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7052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34199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alphaModFix amt="2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19551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smtClean="0">
                <a:solidFill>
                  <a:schemeClr val="bg1"/>
                </a:solidFill>
              </a:rPr>
              <a:t>Our Mission </a:t>
            </a:r>
            <a:r>
              <a:rPr lang="en-GB" sz="2000" dirty="0" smtClean="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smtClean="0">
                <a:solidFill>
                  <a:schemeClr val="bg1"/>
                </a:solidFill>
              </a:rPr>
              <a:t>Connecting People   •   Sharing Knowledge   •   Saving </a:t>
            </a:r>
            <a:r>
              <a:rPr lang="en-GB" sz="2000" i="1" dirty="0">
                <a:solidFill>
                  <a:schemeClr val="bg1"/>
                </a:solidFill>
              </a:rPr>
              <a:t>P</a:t>
            </a:r>
            <a:r>
              <a:rPr lang="en-GB" sz="2000" i="1" dirty="0" smtClean="0">
                <a:solidFill>
                  <a:schemeClr val="bg1"/>
                </a:solidFill>
              </a:rPr>
              <a:t>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smtClean="0">
                <a:solidFill>
                  <a:schemeClr val="bg1"/>
                </a:solidFill>
              </a:rPr>
              <a:t>Descanso House</a:t>
            </a:r>
            <a:r>
              <a:rPr lang="en-GB" sz="1600" i="1" dirty="0" smtClean="0">
                <a:solidFill>
                  <a:schemeClr val="bg1"/>
                </a:solidFill>
              </a:rPr>
              <a:t>, </a:t>
            </a:r>
            <a:r>
              <a:rPr lang="en-US" sz="1600" i="1" dirty="0" smtClean="0">
                <a:solidFill>
                  <a:schemeClr val="bg1"/>
                </a:solidFill>
              </a:rPr>
              <a:t>199 </a:t>
            </a:r>
            <a:r>
              <a:rPr lang="en-US" sz="1600" i="1" dirty="0">
                <a:solidFill>
                  <a:schemeClr val="bg1"/>
                </a:solidFill>
              </a:rPr>
              <a:t>Kew </a:t>
            </a:r>
            <a:r>
              <a:rPr lang="en-US" sz="1600" i="1" dirty="0" smtClean="0">
                <a:solidFill>
                  <a:schemeClr val="bg1"/>
                </a:solidFill>
              </a:rPr>
              <a:t>Road</a:t>
            </a:r>
            <a:r>
              <a:rPr lang="en-GB" sz="1600" i="1" dirty="0" smtClean="0">
                <a:solidFill>
                  <a:schemeClr val="bg1"/>
                </a:solidFill>
              </a:rPr>
              <a:t>, </a:t>
            </a:r>
            <a:r>
              <a:rPr lang="en-US" sz="1600" i="1" dirty="0" smtClean="0">
                <a:solidFill>
                  <a:schemeClr val="bg1"/>
                </a:solidFill>
              </a:rPr>
              <a:t>Richmond</a:t>
            </a:r>
            <a:r>
              <a:rPr lang="en-US" sz="1600" i="1" dirty="0">
                <a:solidFill>
                  <a:schemeClr val="bg1"/>
                </a:solidFill>
              </a:rPr>
              <a:t>, </a:t>
            </a:r>
            <a:r>
              <a:rPr lang="en-US" sz="1600" i="1" dirty="0" smtClean="0">
                <a:solidFill>
                  <a:schemeClr val="bg1"/>
                </a:solidFill>
              </a:rPr>
              <a:t>Surrey</a:t>
            </a:r>
            <a:r>
              <a:rPr lang="en-GB" sz="1600" i="1" dirty="0" smtClean="0">
                <a:solidFill>
                  <a:schemeClr val="bg1"/>
                </a:solidFill>
              </a:rPr>
              <a:t>, </a:t>
            </a:r>
            <a:r>
              <a:rPr lang="en-US" sz="1600" i="1" dirty="0" smtClean="0">
                <a:solidFill>
                  <a:schemeClr val="bg1"/>
                </a:solidFill>
              </a:rPr>
              <a:t>TW9 3BW, UK</a:t>
            </a:r>
            <a:endParaRPr lang="en-GB" sz="1600" i="1" u="sng" dirty="0" smtClean="0">
              <a:solidFill>
                <a:schemeClr val="bg1"/>
              </a:solidFill>
            </a:endParaRPr>
          </a:p>
          <a:p>
            <a:pPr algn="ctr"/>
            <a:r>
              <a:rPr lang="en-GB" sz="1600" i="1" u="sng" dirty="0" smtClean="0">
                <a:solidFill>
                  <a:schemeClr val="bg1"/>
                </a:solidFill>
              </a:rPr>
              <a:t>www.bgci.org</a:t>
            </a:r>
          </a:p>
          <a:p>
            <a:pPr algn="ctr"/>
            <a:r>
              <a:rPr lang="en-GB" sz="1600" i="1" u="none" dirty="0" smtClean="0">
                <a:solidFill>
                  <a:schemeClr val="bg1"/>
                </a:solidFill>
              </a:rPr>
              <a:t>  @</a:t>
            </a:r>
            <a:r>
              <a:rPr lang="en-GB" sz="1600" i="1" u="none" dirty="0" err="1" smtClean="0">
                <a:solidFill>
                  <a:schemeClr val="bg1"/>
                </a:solidFill>
              </a:rPr>
              <a:t>bgci</a:t>
            </a:r>
            <a:endParaRPr lang="en-GB" sz="1600" i="1" u="none" dirty="0" smtClean="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273D074-815C-40AA-B8F5-F9D7E1313984}" type="slidenum">
              <a:rPr lang="en-US" altLang="en-US"/>
              <a:pPr>
                <a:defRPr/>
              </a:pPr>
              <a:t>‹#›</a:t>
            </a:fld>
            <a:endParaRPr lang="en-US" altLang="en-US"/>
          </a:p>
        </p:txBody>
      </p:sp>
    </p:spTree>
    <p:extLst>
      <p:ext uri="{BB962C8B-B14F-4D97-AF65-F5344CB8AC3E}">
        <p14:creationId xmlns:p14="http://schemas.microsoft.com/office/powerpoint/2010/main" val="12117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F9C3D26-F8D1-4250-ACD7-691939E85157}" type="slidenum">
              <a:rPr lang="en-US" altLang="en-US"/>
              <a:pPr>
                <a:defRPr/>
              </a:pPr>
              <a:t>‹#›</a:t>
            </a:fld>
            <a:endParaRPr lang="en-US" altLang="en-US"/>
          </a:p>
        </p:txBody>
      </p:sp>
    </p:spTree>
    <p:extLst>
      <p:ext uri="{BB962C8B-B14F-4D97-AF65-F5344CB8AC3E}">
        <p14:creationId xmlns:p14="http://schemas.microsoft.com/office/powerpoint/2010/main" val="1273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10922EC-8A3E-4653-A84C-252DD678B52F}" type="slidenum">
              <a:rPr lang="en-US" altLang="en-US"/>
              <a:pPr>
                <a:defRPr/>
              </a:pPr>
              <a:t>‹#›</a:t>
            </a:fld>
            <a:endParaRPr lang="en-US" altLang="en-US"/>
          </a:p>
        </p:txBody>
      </p:sp>
    </p:spTree>
    <p:extLst>
      <p:ext uri="{BB962C8B-B14F-4D97-AF65-F5344CB8AC3E}">
        <p14:creationId xmlns:p14="http://schemas.microsoft.com/office/powerpoint/2010/main" val="136668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ECD79AD-3B75-4F41-B1B8-9A9EA39321A2}" type="slidenum">
              <a:rPr lang="en-US" altLang="en-US"/>
              <a:pPr>
                <a:defRPr/>
              </a:pPr>
              <a:t>‹#›</a:t>
            </a:fld>
            <a:endParaRPr lang="en-US" altLang="en-US"/>
          </a:p>
        </p:txBody>
      </p:sp>
    </p:spTree>
    <p:extLst>
      <p:ext uri="{BB962C8B-B14F-4D97-AF65-F5344CB8AC3E}">
        <p14:creationId xmlns:p14="http://schemas.microsoft.com/office/powerpoint/2010/main" val="377573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2C27D71-79CB-4B3C-BE3D-B5C42B0D5616}" type="slidenum">
              <a:rPr lang="en-US" altLang="en-US"/>
              <a:pPr>
                <a:defRPr/>
              </a:pPr>
              <a:t>‹#›</a:t>
            </a:fld>
            <a:endParaRPr lang="en-US" altLang="en-US"/>
          </a:p>
        </p:txBody>
      </p:sp>
    </p:spTree>
    <p:extLst>
      <p:ext uri="{BB962C8B-B14F-4D97-AF65-F5344CB8AC3E}">
        <p14:creationId xmlns:p14="http://schemas.microsoft.com/office/powerpoint/2010/main" val="83554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DF458A8-5EC6-4426-91B5-FCCDD7C35DC4}" type="slidenum">
              <a:rPr lang="en-US" altLang="en-US"/>
              <a:pPr>
                <a:defRPr/>
              </a:pPr>
              <a:t>‹#›</a:t>
            </a:fld>
            <a:endParaRPr lang="en-US" altLang="en-US"/>
          </a:p>
        </p:txBody>
      </p:sp>
    </p:spTree>
    <p:extLst>
      <p:ext uri="{BB962C8B-B14F-4D97-AF65-F5344CB8AC3E}">
        <p14:creationId xmlns:p14="http://schemas.microsoft.com/office/powerpoint/2010/main" val="14855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2C3AAA6-E012-4A2F-92C7-721648893D9D}" type="slidenum">
              <a:rPr lang="en-US" altLang="en-US"/>
              <a:pPr>
                <a:defRPr/>
              </a:pPr>
              <a:t>‹#›</a:t>
            </a:fld>
            <a:endParaRPr lang="en-US" altLang="en-US"/>
          </a:p>
        </p:txBody>
      </p:sp>
    </p:spTree>
    <p:extLst>
      <p:ext uri="{BB962C8B-B14F-4D97-AF65-F5344CB8AC3E}">
        <p14:creationId xmlns:p14="http://schemas.microsoft.com/office/powerpoint/2010/main" val="20962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D54F013-F9B4-418B-8FDB-CBD55BF5EC68}" type="slidenum">
              <a:rPr lang="en-US" altLang="en-US"/>
              <a:pPr>
                <a:defRPr/>
              </a:pPr>
              <a:t>‹#›</a:t>
            </a:fld>
            <a:endParaRPr lang="en-US" altLang="en-US"/>
          </a:p>
        </p:txBody>
      </p:sp>
    </p:spTree>
    <p:extLst>
      <p:ext uri="{BB962C8B-B14F-4D97-AF65-F5344CB8AC3E}">
        <p14:creationId xmlns:p14="http://schemas.microsoft.com/office/powerpoint/2010/main" val="158973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27" name="Rectangle 4"/>
          <p:cNvSpPr>
            <a:spLocks noChangeArrowheads="1"/>
          </p:cNvSpPr>
          <p:nvPr/>
        </p:nvSpPr>
        <p:spPr bwMode="auto">
          <a:xfrm>
            <a:off x="0" y="0"/>
            <a:ext cx="9144000" cy="12954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1028" name="Rectangle 5"/>
          <p:cNvSpPr>
            <a:spLocks noChangeArrowheads="1"/>
          </p:cNvSpPr>
          <p:nvPr/>
        </p:nvSpPr>
        <p:spPr bwMode="auto">
          <a:xfrm>
            <a:off x="0" y="1295400"/>
            <a:ext cx="9144000" cy="76200"/>
          </a:xfrm>
          <a:prstGeom prst="rect">
            <a:avLst/>
          </a:prstGeom>
          <a:solidFill>
            <a:srgbClr val="80B2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1029" name="Rectangle 6"/>
          <p:cNvSpPr>
            <a:spLocks noChangeArrowheads="1"/>
          </p:cNvSpPr>
          <p:nvPr/>
        </p:nvSpPr>
        <p:spPr bwMode="auto">
          <a:xfrm>
            <a:off x="0" y="1371600"/>
            <a:ext cx="1981200" cy="76200"/>
          </a:xfrm>
          <a:prstGeom prst="rect">
            <a:avLst/>
          </a:prstGeom>
          <a:solidFill>
            <a:srgbClr val="0C2E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0" name="Rectangle 7"/>
          <p:cNvSpPr>
            <a:spLocks noChangeArrowheads="1"/>
          </p:cNvSpPr>
          <p:nvPr/>
        </p:nvSpPr>
        <p:spPr bwMode="auto">
          <a:xfrm>
            <a:off x="1981200" y="1371600"/>
            <a:ext cx="1905000" cy="762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1" name="Rectangle 8"/>
          <p:cNvSpPr>
            <a:spLocks noChangeArrowheads="1"/>
          </p:cNvSpPr>
          <p:nvPr/>
        </p:nvSpPr>
        <p:spPr bwMode="auto">
          <a:xfrm>
            <a:off x="3886200" y="1371600"/>
            <a:ext cx="1752600" cy="76200"/>
          </a:xfrm>
          <a:prstGeom prst="rect">
            <a:avLst/>
          </a:prstGeom>
          <a:solidFill>
            <a:srgbClr val="EEB1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2" name="Rectangle 9"/>
          <p:cNvSpPr>
            <a:spLocks noChangeArrowheads="1"/>
          </p:cNvSpPr>
          <p:nvPr/>
        </p:nvSpPr>
        <p:spPr bwMode="auto">
          <a:xfrm>
            <a:off x="5638800" y="1371600"/>
            <a:ext cx="1752600" cy="76200"/>
          </a:xfrm>
          <a:prstGeom prst="rect">
            <a:avLst/>
          </a:prstGeom>
          <a:solidFill>
            <a:srgbClr val="AA01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3" name="Rectangle 10"/>
          <p:cNvSpPr>
            <a:spLocks noChangeArrowheads="1"/>
          </p:cNvSpPr>
          <p:nvPr/>
        </p:nvSpPr>
        <p:spPr bwMode="auto">
          <a:xfrm>
            <a:off x="7391400" y="1371600"/>
            <a:ext cx="1752600" cy="76200"/>
          </a:xfrm>
          <a:prstGeom prst="rect">
            <a:avLst/>
          </a:prstGeom>
          <a:solidFill>
            <a:srgbClr val="F54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4" name="Rectangle 11"/>
          <p:cNvSpPr>
            <a:spLocks noGrp="1" noChangeArrowheads="1"/>
          </p:cNvSpPr>
          <p:nvPr>
            <p:ph type="title"/>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5" name="Rectangle 12"/>
          <p:cNvSpPr>
            <a:spLocks noGrp="1" noChangeArrowheads="1"/>
          </p:cNvSpPr>
          <p:nvPr>
            <p:ph type="body" idx="1"/>
          </p:nvPr>
        </p:nvSpPr>
        <p:spPr bwMode="auto">
          <a:xfrm>
            <a:off x="3810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effectLst>
                  <a:outerShdw blurRad="38100" dist="38100" dir="2700000" algn="tl">
                    <a:srgbClr val="C0C0C0"/>
                  </a:outerShdw>
                </a:effectLst>
                <a:latin typeface="Arial" pitchFamily="34" charset="0"/>
                <a:ea typeface="+mn-ea"/>
                <a:cs typeface="+mn-cs"/>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01655B"/>
                </a:solidFill>
                <a:latin typeface="Arial" pitchFamily="34" charset="0"/>
                <a:ea typeface="+mn-ea"/>
                <a:cs typeface="+mn-cs"/>
              </a:defRPr>
            </a:lvl1pPr>
          </a:lstStyle>
          <a:p>
            <a:pPr>
              <a:defRPr/>
            </a:pPr>
            <a:endParaRPr lang="en-US"/>
          </a:p>
        </p:txBody>
      </p:sp>
      <p:sp>
        <p:nvSpPr>
          <p:cNvPr id="3087" name="Rectangle 15"/>
          <p:cNvSpPr>
            <a:spLocks noGrp="1" noChangeArrowheads="1"/>
          </p:cNvSpPr>
          <p:nvPr>
            <p:ph type="sldNum" sz="quarter" idx="4"/>
          </p:nvPr>
        </p:nvSpPr>
        <p:spPr bwMode="auto">
          <a:xfrm>
            <a:off x="6553200" y="6243638"/>
            <a:ext cx="1474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effectLst>
                  <a:outerShdw blurRad="38100" dist="38100" dir="2700000" algn="tl">
                    <a:srgbClr val="C0C0C0"/>
                  </a:outerShdw>
                </a:effectLst>
                <a:cs typeface="Arial" pitchFamily="34" charset="0"/>
              </a:defRPr>
            </a:lvl1pPr>
          </a:lstStyle>
          <a:p>
            <a:pPr>
              <a:defRPr/>
            </a:pPr>
            <a:fld id="{81AE798B-030B-4057-AF12-FD564CAD38D2}" type="slidenum">
              <a:rPr lang="en-US" altLang="en-US"/>
              <a:pPr>
                <a:defRPr/>
              </a:pPr>
              <a:t>‹#›</a:t>
            </a:fld>
            <a:endParaRPr lang="en-US" altLang="en-US"/>
          </a:p>
        </p:txBody>
      </p:sp>
      <p:pic>
        <p:nvPicPr>
          <p:cNvPr id="1039" name="Picture 16" descr="bgcirgbplanetsm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2"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33" r:id="rId12"/>
    <p:sldLayoutId id="2147484034" r:id="rId13"/>
  </p:sldLayoutIdLst>
  <p:txStyles>
    <p:titleStyle>
      <a:lvl1pPr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Arial" pitchFamily="34" charset="0"/>
        </a:defRPr>
      </a:lvl6pPr>
      <a:lvl7pPr marL="914400" algn="l" rtl="0" eaLnBrk="1" fontAlgn="base" hangingPunct="1">
        <a:spcBef>
          <a:spcPct val="0"/>
        </a:spcBef>
        <a:spcAft>
          <a:spcPct val="0"/>
        </a:spcAft>
        <a:defRPr sz="3600">
          <a:solidFill>
            <a:schemeClr val="bg1"/>
          </a:solidFill>
          <a:latin typeface="Arial" pitchFamily="34" charset="0"/>
        </a:defRPr>
      </a:lvl7pPr>
      <a:lvl8pPr marL="1371600" algn="l" rtl="0" eaLnBrk="1" fontAlgn="base" hangingPunct="1">
        <a:spcBef>
          <a:spcPct val="0"/>
        </a:spcBef>
        <a:spcAft>
          <a:spcPct val="0"/>
        </a:spcAft>
        <a:defRPr sz="3600">
          <a:solidFill>
            <a:schemeClr val="bg1"/>
          </a:solidFill>
          <a:latin typeface="Arial" pitchFamily="34" charset="0"/>
        </a:defRPr>
      </a:lvl8pPr>
      <a:lvl9pPr marL="1828800" algn="l" rtl="0" eaLnBrk="1" fontAlgn="base" hangingPunct="1">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400">
          <a:solidFill>
            <a:srgbClr val="01655B"/>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1655B"/>
        </a:buClr>
        <a:buSzPct val="125000"/>
        <a:buChar char="•"/>
        <a:defRPr sz="22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1655B"/>
        </a:buClr>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1655B"/>
        </a:buClr>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1655B"/>
        </a:buClr>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1655B"/>
        </a:buClr>
        <a:buChar char="•"/>
        <a:defRPr sz="1600">
          <a:solidFill>
            <a:schemeClr val="tx1"/>
          </a:solidFill>
          <a:latin typeface="+mn-lt"/>
        </a:defRPr>
      </a:lvl6pPr>
      <a:lvl7pPr marL="2971800" indent="-228600" algn="l" rtl="0" eaLnBrk="1" fontAlgn="base" hangingPunct="1">
        <a:spcBef>
          <a:spcPct val="20000"/>
        </a:spcBef>
        <a:spcAft>
          <a:spcPct val="0"/>
        </a:spcAft>
        <a:buClr>
          <a:srgbClr val="01655B"/>
        </a:buClr>
        <a:buChar char="•"/>
        <a:defRPr sz="1600">
          <a:solidFill>
            <a:schemeClr val="tx1"/>
          </a:solidFill>
          <a:latin typeface="+mn-lt"/>
        </a:defRPr>
      </a:lvl7pPr>
      <a:lvl8pPr marL="3429000" indent="-228600" algn="l" rtl="0" eaLnBrk="1" fontAlgn="base" hangingPunct="1">
        <a:spcBef>
          <a:spcPct val="20000"/>
        </a:spcBef>
        <a:spcAft>
          <a:spcPct val="0"/>
        </a:spcAft>
        <a:buClr>
          <a:srgbClr val="01655B"/>
        </a:buClr>
        <a:buChar char="•"/>
        <a:defRPr sz="1600">
          <a:solidFill>
            <a:schemeClr val="tx1"/>
          </a:solidFill>
          <a:latin typeface="+mn-lt"/>
        </a:defRPr>
      </a:lvl8pPr>
      <a:lvl9pPr marL="3886200" indent="-228600" algn="l" rtl="0" eaLnBrk="1" fontAlgn="base" hangingPunct="1">
        <a:spcBef>
          <a:spcPct val="20000"/>
        </a:spcBef>
        <a:spcAft>
          <a:spcPct val="0"/>
        </a:spcAft>
        <a:buClr>
          <a:srgbClr val="01655B"/>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AE798B-030B-4057-AF12-FD564CAD38D2}" type="slidenum">
              <a:rPr lang="en-US" altLang="en-US" smtClean="0"/>
              <a:pPr>
                <a:defRPr/>
              </a:pPr>
              <a:t>‹#›</a:t>
            </a:fld>
            <a:endParaRPr lang="en-US" altLang="en-US"/>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cites.org/common/reg/e_si.html"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cites.org/eng/cms/index.php/component/cp/country/AR/cites-registers" TargetMode="Externa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cites.org/eng/cms/index.php/component/cp/country/AR/cites-registers" TargetMode="External"/><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cites.org/eng/res/11/11-15R12.php"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s://cites.org/common/reg/e_si.html" TargetMode="External"/><Relationship Id="rId4" Type="http://schemas.openxmlformats.org/officeDocument/2006/relationships/hyperlink" Target="https://cites.org/eng/cms/index.php/component/c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cites.org/eng/res/11/11-15R12.php"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www.bgci.org/policy/cites_quiz4/"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www.bgci.org/files/CITES/module5.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nvironment/nature/legislation/habitatsdirective/index_en.htm" TargetMode="External"/><Relationship Id="rId2" Type="http://schemas.openxmlformats.org/officeDocument/2006/relationships/hyperlink" Target="https://www.cbd.int/" TargetMode="Externa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ec.europa.eu/food/plant/plant_health_biosecurity/legislation/index_en.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ites.org/eng/cms/index.php/component/cp/country/AR"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cites.org/eng/disc/sec/index.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ites.org/eng/res/11/11-15R12.php"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cites.org/eng/res/11/11-15R12.php"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cites.org/eng/cms/index.php/component/cp"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167399"/>
            <a:ext cx="9144002" cy="1690601"/>
            <a:chOff x="10371" y="5167399"/>
            <a:chExt cx="9144002" cy="1690601"/>
          </a:xfrm>
          <a:noFill/>
        </p:grpSpPr>
        <p:sp>
          <p:nvSpPr>
            <p:cNvPr id="5" name="TextBox 4"/>
            <p:cNvSpPr txBox="1"/>
            <p:nvPr/>
          </p:nvSpPr>
          <p:spPr>
            <a:xfrm>
              <a:off x="7137913" y="5687523"/>
              <a:ext cx="1746919" cy="369332"/>
            </a:xfrm>
            <a:prstGeom prst="rect">
              <a:avLst/>
            </a:prstGeom>
            <a:grpFill/>
          </p:spPr>
          <p:txBody>
            <a:bodyPr wrap="square" rtlCol="0">
              <a:spAutoFit/>
            </a:bodyPr>
            <a:lstStyle/>
            <a:p>
              <a:pPr algn="ctr"/>
              <a:r>
                <a:rPr lang="en-GB" dirty="0" smtClean="0">
                  <a:solidFill>
                    <a:srgbClr val="008080"/>
                  </a:solidFill>
                </a:rPr>
                <a:t>Science</a:t>
              </a:r>
            </a:p>
          </p:txBody>
        </p:sp>
        <p:sp>
          <p:nvSpPr>
            <p:cNvPr id="6" name="TextBox 5"/>
            <p:cNvSpPr txBox="1"/>
            <p:nvPr/>
          </p:nvSpPr>
          <p:spPr>
            <a:xfrm>
              <a:off x="4932040" y="5658819"/>
              <a:ext cx="1746919" cy="369332"/>
            </a:xfrm>
            <a:prstGeom prst="rect">
              <a:avLst/>
            </a:prstGeom>
            <a:grpFill/>
          </p:spPr>
          <p:txBody>
            <a:bodyPr wrap="square" rtlCol="0">
              <a:spAutoFit/>
            </a:bodyPr>
            <a:lstStyle/>
            <a:p>
              <a:pPr algn="ctr"/>
              <a:r>
                <a:rPr lang="en-GB" dirty="0" smtClean="0">
                  <a:solidFill>
                    <a:srgbClr val="008080"/>
                  </a:solidFill>
                </a:rPr>
                <a:t>Places</a:t>
              </a:r>
              <a:endParaRPr lang="en-GB" dirty="0">
                <a:solidFill>
                  <a:srgbClr val="008080"/>
                </a:solidFill>
              </a:endParaRPr>
            </a:p>
          </p:txBody>
        </p:sp>
        <p:sp>
          <p:nvSpPr>
            <p:cNvPr id="7" name="TextBox 6"/>
            <p:cNvSpPr txBox="1"/>
            <p:nvPr/>
          </p:nvSpPr>
          <p:spPr>
            <a:xfrm>
              <a:off x="2590801" y="5687523"/>
              <a:ext cx="1746919" cy="369332"/>
            </a:xfrm>
            <a:prstGeom prst="rect">
              <a:avLst/>
            </a:prstGeom>
            <a:grpFill/>
          </p:spPr>
          <p:txBody>
            <a:bodyPr wrap="square" rtlCol="0">
              <a:spAutoFit/>
            </a:bodyPr>
            <a:lstStyle/>
            <a:p>
              <a:pPr algn="ctr"/>
              <a:r>
                <a:rPr lang="en-GB" dirty="0" smtClean="0">
                  <a:solidFill>
                    <a:srgbClr val="008080"/>
                  </a:solidFill>
                </a:rPr>
                <a:t>Plants</a:t>
              </a:r>
              <a:endParaRPr lang="en-GB" dirty="0">
                <a:solidFill>
                  <a:srgbClr val="008080"/>
                </a:solidFill>
              </a:endParaRPr>
            </a:p>
          </p:txBody>
        </p:sp>
        <p:sp>
          <p:nvSpPr>
            <p:cNvPr id="8" name="TextBox 7"/>
            <p:cNvSpPr txBox="1"/>
            <p:nvPr/>
          </p:nvSpPr>
          <p:spPr>
            <a:xfrm>
              <a:off x="304801" y="5643366"/>
              <a:ext cx="1746919" cy="369332"/>
            </a:xfrm>
            <a:prstGeom prst="rect">
              <a:avLst/>
            </a:prstGeom>
            <a:grpFill/>
          </p:spPr>
          <p:txBody>
            <a:bodyPr wrap="square" rtlCol="0">
              <a:spAutoFit/>
            </a:bodyPr>
            <a:lstStyle/>
            <a:p>
              <a:pPr algn="ctr"/>
              <a:r>
                <a:rPr lang="en-GB" dirty="0" smtClean="0">
                  <a:solidFill>
                    <a:srgbClr val="008080"/>
                  </a:solidFill>
                </a:rPr>
                <a:t>People</a:t>
              </a:r>
              <a:endParaRPr lang="en-GB" dirty="0">
                <a:solidFill>
                  <a:srgbClr val="008080"/>
                </a:solidFill>
              </a:endParaRPr>
            </a:p>
          </p:txBody>
        </p:sp>
        <p:grpSp>
          <p:nvGrpSpPr>
            <p:cNvPr id="9" name="Group 8"/>
            <p:cNvGrpSpPr/>
            <p:nvPr/>
          </p:nvGrpSpPr>
          <p:grpSpPr>
            <a:xfrm>
              <a:off x="10371" y="5167399"/>
              <a:ext cx="9144002" cy="1690601"/>
              <a:chOff x="10371" y="5167399"/>
              <a:chExt cx="9144002" cy="1690601"/>
            </a:xfrm>
            <a:grpFill/>
          </p:grpSpPr>
          <p:sp>
            <p:nvSpPr>
              <p:cNvPr id="10" name="Rectangle 9"/>
              <p:cNvSpPr/>
              <p:nvPr/>
            </p:nvSpPr>
            <p:spPr>
              <a:xfrm>
                <a:off x="6868373" y="5167401"/>
                <a:ext cx="2286000" cy="1690599"/>
              </a:xfrm>
              <a:prstGeom prst="rect">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90256" y="5167401"/>
                <a:ext cx="2296372" cy="1690599"/>
              </a:xfrm>
              <a:prstGeom prst="rect">
                <a:avLst/>
              </a:prstGeom>
              <a:blipFill>
                <a:blip r:embed="rId4"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279968" y="5167399"/>
                <a:ext cx="2310287" cy="1690599"/>
              </a:xfrm>
              <a:prstGeom prst="rect">
                <a:avLst/>
              </a:prstGeom>
              <a:blipFill>
                <a:blip r:embed="rId5"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371" y="5167400"/>
                <a:ext cx="2269597" cy="1690598"/>
              </a:xfrm>
              <a:prstGeom prst="rect">
                <a:avLst/>
              </a:prstGeom>
              <a:blipFill>
                <a:blip r:embed="rId6"/>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tle 4"/>
          <p:cNvSpPr>
            <a:spLocks noGrp="1"/>
          </p:cNvSpPr>
          <p:nvPr>
            <p:ph type="ctrTitle"/>
          </p:nvPr>
        </p:nvSpPr>
        <p:spPr>
          <a:xfrm>
            <a:off x="686126" y="2357431"/>
            <a:ext cx="7772400" cy="1719642"/>
          </a:xfrm>
        </p:spPr>
        <p:txBody>
          <a:bodyPr rtlCol="0">
            <a:normAutofit/>
          </a:bodyPr>
          <a:lstStyle/>
          <a:p>
            <a:pPr>
              <a:defRPr/>
            </a:pPr>
            <a:r>
              <a:rPr lang="en-GB" altLang="en-US" sz="4000" b="1" dirty="0" smtClean="0">
                <a:solidFill>
                  <a:srgbClr val="01655B"/>
                </a:solidFill>
                <a:ea typeface="ＭＳ Ｐゴシック" pitchFamily="34" charset="-128"/>
              </a:rPr>
              <a:t>Module 4: </a:t>
            </a:r>
            <a:br>
              <a:rPr lang="en-GB" altLang="en-US" sz="4000" b="1" dirty="0" smtClean="0">
                <a:solidFill>
                  <a:srgbClr val="01655B"/>
                </a:solidFill>
                <a:ea typeface="ＭＳ Ｐゴシック" pitchFamily="34" charset="-128"/>
              </a:rPr>
            </a:br>
            <a:r>
              <a:rPr lang="en-GB" altLang="en-US" sz="4000" b="1" dirty="0" smtClean="0"/>
              <a:t>CITES and Scientific Institutions</a:t>
            </a:r>
            <a:endParaRPr lang="en-GB" altLang="en-US" sz="4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170281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How do I register?</a:t>
            </a:r>
          </a:p>
        </p:txBody>
      </p:sp>
      <p:sp>
        <p:nvSpPr>
          <p:cNvPr id="5" name="Text Box 3"/>
          <p:cNvSpPr txBox="1">
            <a:spLocks noChangeArrowheads="1"/>
          </p:cNvSpPr>
          <p:nvPr/>
        </p:nvSpPr>
        <p:spPr>
          <a:xfrm>
            <a:off x="214282" y="1500174"/>
            <a:ext cx="8713788" cy="46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30000"/>
              </a:lnSpc>
            </a:pPr>
            <a:r>
              <a:rPr lang="en-US" altLang="en-US" sz="2000" dirty="0" smtClean="0"/>
              <a:t>Your institution contacts your MA.</a:t>
            </a:r>
          </a:p>
          <a:p>
            <a:pPr marL="285750" indent="-285750">
              <a:lnSpc>
                <a:spcPct val="130000"/>
              </a:lnSpc>
            </a:pPr>
            <a:r>
              <a:rPr lang="en-US" altLang="en-US" sz="2000" dirty="0" smtClean="0"/>
              <a:t>The MA contacts the national SA.</a:t>
            </a:r>
          </a:p>
          <a:p>
            <a:pPr marL="285750" indent="-285750">
              <a:lnSpc>
                <a:spcPct val="130000"/>
              </a:lnSpc>
            </a:pPr>
            <a:r>
              <a:rPr lang="en-GB" altLang="en-US" sz="2000" dirty="0" smtClean="0"/>
              <a:t>The SA confirms they are happy that your institution fulfils the criteria for registration.</a:t>
            </a:r>
          </a:p>
          <a:p>
            <a:pPr marL="285750" indent="-285750">
              <a:lnSpc>
                <a:spcPct val="130000"/>
              </a:lnSpc>
            </a:pPr>
            <a:r>
              <a:rPr lang="en-US" altLang="en-US" sz="2000" dirty="0" smtClean="0"/>
              <a:t>The MA contacts the CITES Secretariat informing them that your institution be included in the CITES Register of Scientific institutions.</a:t>
            </a:r>
          </a:p>
          <a:p>
            <a:pPr marL="285750" indent="-285750">
              <a:lnSpc>
                <a:spcPct val="130000"/>
              </a:lnSpc>
            </a:pPr>
            <a:r>
              <a:rPr lang="en-US" altLang="en-US" sz="2000" dirty="0" smtClean="0"/>
              <a:t>The CITES Secretariat issues a notification with updates to the </a:t>
            </a:r>
            <a:r>
              <a:rPr lang="en-US" altLang="en-US" sz="2000" dirty="0" smtClean="0">
                <a:hlinkClick r:id="rId3"/>
              </a:rPr>
              <a:t>CITES Register</a:t>
            </a:r>
            <a:r>
              <a:rPr lang="en-US" altLang="en-US" sz="2000" dirty="0" smtClean="0"/>
              <a:t>, including your institution.</a:t>
            </a: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How do I register?</a:t>
            </a:r>
          </a:p>
        </p:txBody>
      </p:sp>
      <p:sp>
        <p:nvSpPr>
          <p:cNvPr id="5" name="Text Box 3"/>
          <p:cNvSpPr txBox="1">
            <a:spLocks noChangeArrowheads="1"/>
          </p:cNvSpPr>
          <p:nvPr/>
        </p:nvSpPr>
        <p:spPr>
          <a:xfrm>
            <a:off x="285720" y="1571612"/>
            <a:ext cx="8713788" cy="46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30000"/>
              </a:lnSpc>
            </a:pPr>
            <a:r>
              <a:rPr lang="en-US" altLang="en-US" sz="2000" dirty="0" smtClean="0"/>
              <a:t>In liaison with the CITES Secretariat, the CITES MA will issue you with a unique number to be used in all movement of CITES material under the exemption. </a:t>
            </a:r>
          </a:p>
          <a:p>
            <a:pPr marL="285750" indent="-285750">
              <a:lnSpc>
                <a:spcPct val="130000"/>
              </a:lnSpc>
            </a:pPr>
            <a:endParaRPr lang="en-US" altLang="en-US" sz="2000" dirty="0" smtClean="0"/>
          </a:p>
          <a:p>
            <a:pPr marL="285750" indent="-285750">
              <a:lnSpc>
                <a:spcPct val="130000"/>
              </a:lnSpc>
            </a:pPr>
            <a:r>
              <a:rPr lang="en-US" altLang="en-US" sz="2000" dirty="0" smtClean="0"/>
              <a:t>For example, if you are the first institution to be registered in your country, your number might be BN 001.</a:t>
            </a:r>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How do I register?</a:t>
            </a:r>
          </a:p>
        </p:txBody>
      </p:sp>
      <p:sp>
        <p:nvSpPr>
          <p:cNvPr id="5" name="Text Box 3"/>
          <p:cNvSpPr txBox="1">
            <a:spLocks noChangeArrowheads="1"/>
          </p:cNvSpPr>
          <p:nvPr/>
        </p:nvSpPr>
        <p:spPr>
          <a:xfrm>
            <a:off x="214282" y="1285860"/>
            <a:ext cx="4500594" cy="49292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30000"/>
              </a:lnSpc>
              <a:buNone/>
            </a:pPr>
            <a:r>
              <a:rPr lang="en-US" altLang="en-US" sz="2000" dirty="0" smtClean="0"/>
              <a:t>The MA should issue you with a label</a:t>
            </a:r>
          </a:p>
          <a:p>
            <a:pPr marL="285750" indent="-285750">
              <a:lnSpc>
                <a:spcPct val="130000"/>
              </a:lnSpc>
              <a:buNone/>
            </a:pPr>
            <a:r>
              <a:rPr lang="en-US" altLang="en-US" sz="2000" dirty="0" smtClean="0"/>
              <a:t>that contains the following information:</a:t>
            </a:r>
          </a:p>
          <a:p>
            <a:pPr marL="285750" indent="-285750">
              <a:lnSpc>
                <a:spcPct val="130000"/>
              </a:lnSpc>
            </a:pPr>
            <a:r>
              <a:rPr lang="en-US" altLang="en-US" sz="2000" dirty="0" smtClean="0"/>
              <a:t>CITES logo</a:t>
            </a:r>
          </a:p>
          <a:p>
            <a:pPr marL="285750" indent="-285750">
              <a:lnSpc>
                <a:spcPct val="130000"/>
              </a:lnSpc>
            </a:pPr>
            <a:r>
              <a:rPr lang="en-US" altLang="en-US" sz="2000" dirty="0" smtClean="0"/>
              <a:t>Your  name and address</a:t>
            </a:r>
          </a:p>
          <a:p>
            <a:pPr marL="285750" indent="-285750">
              <a:lnSpc>
                <a:spcPct val="130000"/>
              </a:lnSpc>
            </a:pPr>
            <a:r>
              <a:rPr lang="en-US" altLang="en-US" sz="2000" dirty="0" smtClean="0"/>
              <a:t>The name and address of the CITES registered institution to which you are sending the material </a:t>
            </a:r>
          </a:p>
          <a:p>
            <a:pPr marL="285750" indent="-285750">
              <a:lnSpc>
                <a:spcPct val="130000"/>
              </a:lnSpc>
            </a:pPr>
            <a:r>
              <a:rPr lang="en-US" altLang="en-US" sz="2000" dirty="0" smtClean="0"/>
              <a:t>Both CITES registration numbers </a:t>
            </a:r>
          </a:p>
          <a:p>
            <a:pPr marL="285750" indent="-285750">
              <a:lnSpc>
                <a:spcPct val="130000"/>
              </a:lnSpc>
            </a:pPr>
            <a:r>
              <a:rPr lang="en-US" altLang="en-US" sz="2000" dirty="0" smtClean="0"/>
              <a:t>Details of the material in the package </a:t>
            </a:r>
          </a:p>
          <a:p>
            <a:pPr marL="285750" indent="-285750">
              <a:lnSpc>
                <a:spcPct val="130000"/>
              </a:lnSpc>
              <a:buFontTx/>
              <a:buNone/>
            </a:pPr>
            <a:r>
              <a:rPr lang="en-US" altLang="en-US" sz="2000" dirty="0" smtClean="0"/>
              <a:t>Attach label to the outside of the </a:t>
            </a:r>
          </a:p>
          <a:p>
            <a:pPr marL="285750" indent="-285750">
              <a:lnSpc>
                <a:spcPct val="130000"/>
              </a:lnSpc>
              <a:buFontTx/>
              <a:buNone/>
            </a:pPr>
            <a:r>
              <a:rPr lang="en-US" altLang="en-US" sz="2000" dirty="0" smtClean="0"/>
              <a:t>package - Customs don’t have X-ray eyes!</a:t>
            </a:r>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pic>
        <p:nvPicPr>
          <p:cNvPr id="4" name="Picture 3" descr="RSIlabel.jpg"/>
          <p:cNvPicPr>
            <a:picLocks noChangeAspect="1"/>
          </p:cNvPicPr>
          <p:nvPr/>
        </p:nvPicPr>
        <p:blipFill>
          <a:blip r:embed="rId3"/>
          <a:stretch>
            <a:fillRect/>
          </a:stretch>
        </p:blipFill>
        <p:spPr>
          <a:xfrm>
            <a:off x="4774934" y="1285860"/>
            <a:ext cx="4154784" cy="4929222"/>
          </a:xfrm>
          <a:prstGeom prst="rect">
            <a:avLst/>
          </a:prstGeom>
        </p:spPr>
      </p:pic>
      <p:sp>
        <p:nvSpPr>
          <p:cNvPr id="6" name="TextBox 5"/>
          <p:cNvSpPr txBox="1"/>
          <p:nvPr/>
        </p:nvSpPr>
        <p:spPr>
          <a:xfrm>
            <a:off x="5572132" y="6143644"/>
            <a:ext cx="3214710" cy="400110"/>
          </a:xfrm>
          <a:prstGeom prst="rect">
            <a:avLst/>
          </a:prstGeom>
          <a:noFill/>
        </p:spPr>
        <p:txBody>
          <a:bodyPr wrap="square" rtlCol="0">
            <a:spAutoFit/>
          </a:bodyPr>
          <a:lstStyle/>
          <a:p>
            <a:pPr algn="ctr"/>
            <a:r>
              <a:rPr lang="en-GB" sz="2000" b="1" dirty="0" smtClean="0">
                <a:solidFill>
                  <a:srgbClr val="01655B"/>
                </a:solidFill>
                <a:latin typeface="+mn-lt"/>
              </a:rPr>
              <a:t>EU label template</a:t>
            </a:r>
            <a:endParaRPr lang="en-GB" sz="2000" b="1" dirty="0">
              <a:solidFill>
                <a:srgbClr val="01655B"/>
              </a:solidFill>
              <a:latin typeface="+mn-lt"/>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How do I register?</a:t>
            </a:r>
          </a:p>
        </p:txBody>
      </p:sp>
      <p:sp>
        <p:nvSpPr>
          <p:cNvPr id="5" name="Text Box 3"/>
          <p:cNvSpPr txBox="1">
            <a:spLocks noChangeArrowheads="1"/>
          </p:cNvSpPr>
          <p:nvPr/>
        </p:nvSpPr>
        <p:spPr>
          <a:xfrm>
            <a:off x="250825" y="1693863"/>
            <a:ext cx="8713788" cy="46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04800" indent="-304800">
              <a:lnSpc>
                <a:spcPct val="130000"/>
              </a:lnSpc>
            </a:pPr>
            <a:r>
              <a:rPr lang="en-US" altLang="en-US" sz="2000" dirty="0" smtClean="0"/>
              <a:t>If the MA does not have such a label, you can produce a simple label and ask them to approve it.</a:t>
            </a:r>
          </a:p>
          <a:p>
            <a:pPr marL="0" indent="0">
              <a:lnSpc>
                <a:spcPct val="130000"/>
              </a:lnSpc>
              <a:buNone/>
            </a:pPr>
            <a:endParaRPr lang="en-US" altLang="en-US" sz="2000" dirty="0" smtClean="0"/>
          </a:p>
          <a:p>
            <a:pPr marL="304800" indent="-304800">
              <a:lnSpc>
                <a:spcPct val="130000"/>
              </a:lnSpc>
            </a:pPr>
            <a:r>
              <a:rPr lang="en-US" altLang="en-US" sz="2000" dirty="0" smtClean="0"/>
              <a:t>You must keep a record of the number of times you use your labels, what you use it for and to whom you are sending material.</a:t>
            </a:r>
          </a:p>
          <a:p>
            <a:pPr marL="0" indent="0">
              <a:lnSpc>
                <a:spcPct val="130000"/>
              </a:lnSpc>
              <a:buNone/>
            </a:pPr>
            <a:endParaRPr lang="en-US" altLang="en-US" sz="2000" dirty="0" smtClean="0"/>
          </a:p>
          <a:p>
            <a:pPr marL="304800" indent="-304800">
              <a:lnSpc>
                <a:spcPct val="130000"/>
              </a:lnSpc>
            </a:pPr>
            <a:r>
              <a:rPr lang="en-US" altLang="en-US" sz="2000" dirty="0" smtClean="0"/>
              <a:t>Send an annual report of this information to your MA.</a:t>
            </a:r>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Example Label</a:t>
            </a:r>
            <a:endParaRPr lang="en-GB" sz="4000" dirty="0"/>
          </a:p>
        </p:txBody>
      </p:sp>
      <p:sp>
        <p:nvSpPr>
          <p:cNvPr id="4" name="Content Placeholder 3"/>
          <p:cNvSpPr>
            <a:spLocks noGrp="1" noChangeArrowheads="1"/>
          </p:cNvSpPr>
          <p:nvPr>
            <p:ph idx="1"/>
          </p:nvPr>
        </p:nvSpPr>
        <p:spPr bwMode="auto">
          <a:xfrm>
            <a:off x="285720" y="1285861"/>
            <a:ext cx="8715436" cy="5066002"/>
          </a:xfrm>
          <a:prstGeom prst="rect">
            <a:avLst/>
          </a:prstGeom>
          <a:solidFill>
            <a:srgbClr val="DDDDDD"/>
          </a:solidFill>
          <a:ln w="12700">
            <a:solidFill>
              <a:srgbClr val="01655B"/>
            </a:solidFill>
            <a:miter lim="800000"/>
            <a:headEnd/>
            <a:tailEnd/>
          </a:ln>
        </p:spPr>
        <p:txBody>
          <a:bodyPr wrap="square" anchor="ctr">
            <a:spAutoFit/>
          </a:bodyPr>
          <a:lstStyle>
            <a:lvl1pPr>
              <a:spcAft>
                <a:spcPct val="70000"/>
              </a:spcAft>
              <a:buChar char="•"/>
              <a:defRPr sz="3200">
                <a:solidFill>
                  <a:srgbClr val="FFFF00"/>
                </a:solidFill>
                <a:latin typeface="Verdana" panose="020B0604030504040204" pitchFamily="34" charset="0"/>
              </a:defRPr>
            </a:lvl1pPr>
            <a:lvl2pPr marL="742950" indent="-285750">
              <a:spcAft>
                <a:spcPct val="70000"/>
              </a:spcAft>
              <a:buChar char="–"/>
              <a:defRPr sz="2800">
                <a:solidFill>
                  <a:srgbClr val="FFFF00"/>
                </a:solidFill>
                <a:latin typeface="Verdana" panose="020B0604030504040204" pitchFamily="34" charset="0"/>
              </a:defRPr>
            </a:lvl2pPr>
            <a:lvl3pPr marL="1143000" indent="-228600">
              <a:spcAft>
                <a:spcPct val="70000"/>
              </a:spcAft>
              <a:buChar char="•"/>
              <a:defRPr sz="2400">
                <a:solidFill>
                  <a:srgbClr val="FFFF00"/>
                </a:solidFill>
                <a:latin typeface="Verdana" panose="020B0604030504040204" pitchFamily="34" charset="0"/>
              </a:defRPr>
            </a:lvl3pPr>
            <a:lvl4pPr marL="1600200" indent="-228600">
              <a:spcAft>
                <a:spcPct val="70000"/>
              </a:spcAft>
              <a:buChar char="–"/>
              <a:defRPr sz="2000">
                <a:solidFill>
                  <a:srgbClr val="FFFF00"/>
                </a:solidFill>
                <a:latin typeface="Verdana" panose="020B0604030504040204" pitchFamily="34" charset="0"/>
              </a:defRPr>
            </a:lvl4pPr>
            <a:lvl5pPr marL="2057400" indent="-228600">
              <a:spcAft>
                <a:spcPct val="70000"/>
              </a:spcAft>
              <a:buChar char="»"/>
              <a:defRPr>
                <a:solidFill>
                  <a:srgbClr val="FFFF00"/>
                </a:solidFill>
                <a:latin typeface="Verdana" panose="020B0604030504040204" pitchFamily="34" charset="0"/>
              </a:defRPr>
            </a:lvl5pPr>
            <a:lvl6pPr marL="2514600" indent="-228600" eaLnBrk="0" fontAlgn="base" hangingPunct="0">
              <a:spcBef>
                <a:spcPct val="0"/>
              </a:spcBef>
              <a:spcAft>
                <a:spcPct val="70000"/>
              </a:spcAft>
              <a:buChar char="»"/>
              <a:defRPr>
                <a:solidFill>
                  <a:srgbClr val="FFFF00"/>
                </a:solidFill>
                <a:latin typeface="Verdana" panose="020B0604030504040204" pitchFamily="34" charset="0"/>
              </a:defRPr>
            </a:lvl6pPr>
            <a:lvl7pPr marL="2971800" indent="-228600" eaLnBrk="0" fontAlgn="base" hangingPunct="0">
              <a:spcBef>
                <a:spcPct val="0"/>
              </a:spcBef>
              <a:spcAft>
                <a:spcPct val="70000"/>
              </a:spcAft>
              <a:buChar char="»"/>
              <a:defRPr>
                <a:solidFill>
                  <a:srgbClr val="FFFF00"/>
                </a:solidFill>
                <a:latin typeface="Verdana" panose="020B0604030504040204" pitchFamily="34" charset="0"/>
              </a:defRPr>
            </a:lvl7pPr>
            <a:lvl8pPr marL="3429000" indent="-228600" eaLnBrk="0" fontAlgn="base" hangingPunct="0">
              <a:spcBef>
                <a:spcPct val="0"/>
              </a:spcBef>
              <a:spcAft>
                <a:spcPct val="70000"/>
              </a:spcAft>
              <a:buChar char="»"/>
              <a:defRPr>
                <a:solidFill>
                  <a:srgbClr val="FFFF00"/>
                </a:solidFill>
                <a:latin typeface="Verdana" panose="020B0604030504040204" pitchFamily="34" charset="0"/>
              </a:defRPr>
            </a:lvl8pPr>
            <a:lvl9pPr marL="3886200" indent="-228600" eaLnBrk="0" fontAlgn="base" hangingPunct="0">
              <a:spcBef>
                <a:spcPct val="0"/>
              </a:spcBef>
              <a:spcAft>
                <a:spcPct val="70000"/>
              </a:spcAft>
              <a:buChar char="»"/>
              <a:defRPr>
                <a:solidFill>
                  <a:srgbClr val="FFFF00"/>
                </a:solidFill>
                <a:latin typeface="Verdana" panose="020B0604030504040204" pitchFamily="34" charset="0"/>
              </a:defRPr>
            </a:lvl9pPr>
          </a:lstStyle>
          <a:p>
            <a:pPr algn="ctr">
              <a:spcAft>
                <a:spcPct val="0"/>
              </a:spcAft>
              <a:buFontTx/>
              <a:buNone/>
            </a:pPr>
            <a:r>
              <a:rPr lang="en-GB" altLang="en-US" sz="1600" dirty="0" smtClean="0">
                <a:solidFill>
                  <a:srgbClr val="01655B"/>
                </a:solidFill>
                <a:latin typeface="+mn-lt"/>
              </a:rPr>
              <a:t>Scientific </a:t>
            </a:r>
            <a:r>
              <a:rPr lang="en-GB" altLang="en-US" sz="1600" dirty="0">
                <a:solidFill>
                  <a:srgbClr val="01655B"/>
                </a:solidFill>
                <a:latin typeface="+mn-lt"/>
              </a:rPr>
              <a:t>Exchange between CITES Registered </a:t>
            </a:r>
            <a:r>
              <a:rPr lang="en-GB" altLang="en-US" sz="1600" dirty="0" smtClean="0">
                <a:solidFill>
                  <a:srgbClr val="01655B"/>
                </a:solidFill>
                <a:latin typeface="+mn-lt"/>
              </a:rPr>
              <a:t>institutions </a:t>
            </a:r>
            <a:endParaRPr lang="en-GB" altLang="en-US" sz="1600" dirty="0">
              <a:solidFill>
                <a:srgbClr val="01655B"/>
              </a:solidFill>
              <a:latin typeface="+mn-lt"/>
            </a:endParaRPr>
          </a:p>
          <a:p>
            <a:pPr algn="ctr">
              <a:spcAft>
                <a:spcPct val="0"/>
              </a:spcAft>
              <a:buFontTx/>
              <a:buNone/>
            </a:pPr>
            <a:r>
              <a:rPr lang="en-GB" altLang="en-US" sz="1600" dirty="0">
                <a:solidFill>
                  <a:srgbClr val="01655B"/>
                </a:solidFill>
                <a:latin typeface="+mn-lt"/>
              </a:rPr>
              <a:t>CITES Label approved by the Management Authority of </a:t>
            </a:r>
            <a:r>
              <a:rPr lang="en-GB" altLang="en-US" sz="1600" dirty="0" smtClean="0">
                <a:solidFill>
                  <a:srgbClr val="01655B"/>
                </a:solidFill>
                <a:latin typeface="+mn-lt"/>
              </a:rPr>
              <a:t>xxx</a:t>
            </a:r>
            <a:endParaRPr lang="en-GB" altLang="en-US" sz="1600" dirty="0">
              <a:solidFill>
                <a:srgbClr val="01655B"/>
              </a:solidFill>
              <a:latin typeface="+mn-lt"/>
            </a:endParaRPr>
          </a:p>
          <a:p>
            <a:pPr>
              <a:spcAft>
                <a:spcPct val="0"/>
              </a:spcAft>
              <a:buFontTx/>
              <a:buNone/>
            </a:pPr>
            <a:r>
              <a:rPr lang="en-GB" altLang="en-US" sz="1600" dirty="0">
                <a:solidFill>
                  <a:srgbClr val="01655B"/>
                </a:solidFill>
                <a:latin typeface="+mn-lt"/>
              </a:rPr>
              <a:t>Name &amp; address of exporting institution:</a:t>
            </a:r>
          </a:p>
          <a:p>
            <a:pPr>
              <a:spcAft>
                <a:spcPct val="0"/>
              </a:spcAft>
              <a:buFontTx/>
              <a:buNone/>
            </a:pPr>
            <a:r>
              <a:rPr lang="en-GB" altLang="en-US" sz="1600" b="0" dirty="0">
                <a:solidFill>
                  <a:srgbClr val="01655B"/>
                </a:solidFill>
                <a:latin typeface="+mn-lt"/>
              </a:rPr>
              <a:t>The Curator</a:t>
            </a:r>
          </a:p>
          <a:p>
            <a:pPr>
              <a:spcAft>
                <a:spcPct val="0"/>
              </a:spcAft>
              <a:buFontTx/>
              <a:buNone/>
            </a:pPr>
            <a:r>
              <a:rPr lang="en-GB" altLang="en-US" sz="1600" b="0" dirty="0">
                <a:solidFill>
                  <a:srgbClr val="01655B"/>
                </a:solidFill>
                <a:latin typeface="+mn-lt"/>
              </a:rPr>
              <a:t>Royal Botanic </a:t>
            </a:r>
            <a:r>
              <a:rPr lang="en-GB" altLang="en-US" sz="1600" b="0" dirty="0" smtClean="0">
                <a:solidFill>
                  <a:srgbClr val="01655B"/>
                </a:solidFill>
                <a:latin typeface="+mn-lt"/>
              </a:rPr>
              <a:t>Garden</a:t>
            </a:r>
          </a:p>
          <a:p>
            <a:pPr>
              <a:spcAft>
                <a:spcPct val="0"/>
              </a:spcAft>
              <a:buFontTx/>
              <a:buNone/>
            </a:pPr>
            <a:r>
              <a:rPr lang="sv-SE" altLang="en-US" sz="1600" b="0" dirty="0" smtClean="0">
                <a:solidFill>
                  <a:srgbClr val="01655B"/>
                </a:solidFill>
                <a:latin typeface="+mn-lt"/>
              </a:rPr>
              <a:t>P.O</a:t>
            </a:r>
            <a:r>
              <a:rPr lang="sv-SE" altLang="en-US" sz="1600" b="0" dirty="0">
                <a:solidFill>
                  <a:srgbClr val="01655B"/>
                </a:solidFill>
                <a:latin typeface="+mn-lt"/>
              </a:rPr>
              <a:t>. Box </a:t>
            </a:r>
            <a:r>
              <a:rPr lang="sv-SE" altLang="en-US" sz="1600" b="0" dirty="0" smtClean="0">
                <a:solidFill>
                  <a:srgbClr val="01655B"/>
                </a:solidFill>
                <a:latin typeface="+mn-lt"/>
              </a:rPr>
              <a:t>99</a:t>
            </a:r>
          </a:p>
          <a:p>
            <a:pPr>
              <a:spcAft>
                <a:spcPct val="0"/>
              </a:spcAft>
              <a:buFontTx/>
              <a:buNone/>
            </a:pPr>
            <a:r>
              <a:rPr lang="sv-SE" altLang="en-US" sz="1600" dirty="0" smtClean="0">
                <a:solidFill>
                  <a:srgbClr val="01655B"/>
                </a:solidFill>
                <a:latin typeface="+mn-lt"/>
              </a:rPr>
              <a:t>XXXX</a:t>
            </a:r>
            <a:endParaRPr lang="sv-SE" altLang="en-US" sz="1600" b="0" dirty="0">
              <a:solidFill>
                <a:srgbClr val="01655B"/>
              </a:solidFill>
              <a:latin typeface="+mn-lt"/>
            </a:endParaRPr>
          </a:p>
          <a:p>
            <a:pPr>
              <a:spcAft>
                <a:spcPct val="0"/>
              </a:spcAft>
              <a:buFontTx/>
              <a:buNone/>
            </a:pPr>
            <a:r>
              <a:rPr lang="en-GB" altLang="en-US" sz="1600" dirty="0">
                <a:solidFill>
                  <a:srgbClr val="01655B"/>
                </a:solidFill>
                <a:latin typeface="+mn-lt"/>
              </a:rPr>
              <a:t>Phones:</a:t>
            </a:r>
            <a:r>
              <a:rPr lang="en-GB" altLang="en-US" sz="1600" b="0" dirty="0">
                <a:solidFill>
                  <a:srgbClr val="01655B"/>
                </a:solidFill>
                <a:latin typeface="+mn-lt"/>
              </a:rPr>
              <a:t> </a:t>
            </a:r>
            <a:r>
              <a:rPr lang="en-GB" altLang="en-US" sz="1600" b="0" dirty="0" smtClean="0">
                <a:solidFill>
                  <a:srgbClr val="01655B"/>
                </a:solidFill>
                <a:latin typeface="+mn-lt"/>
              </a:rPr>
              <a:t>+000 (0) 000 000</a:t>
            </a:r>
            <a:endParaRPr lang="en-GB" altLang="en-US" sz="1600" dirty="0">
              <a:solidFill>
                <a:srgbClr val="01655B"/>
              </a:solidFill>
              <a:latin typeface="+mn-lt"/>
            </a:endParaRPr>
          </a:p>
          <a:p>
            <a:pPr>
              <a:spcAft>
                <a:spcPct val="0"/>
              </a:spcAft>
              <a:buFontTx/>
              <a:buNone/>
            </a:pPr>
            <a:r>
              <a:rPr lang="en-GB" altLang="en-US" sz="1600" dirty="0" smtClean="0">
                <a:solidFill>
                  <a:srgbClr val="01655B"/>
                </a:solidFill>
                <a:latin typeface="+mn-lt"/>
              </a:rPr>
              <a:t>Email</a:t>
            </a:r>
            <a:r>
              <a:rPr lang="en-GB" altLang="en-US" sz="1600" dirty="0">
                <a:solidFill>
                  <a:srgbClr val="01655B"/>
                </a:solidFill>
                <a:latin typeface="+mn-lt"/>
              </a:rPr>
              <a:t>: </a:t>
            </a:r>
            <a:r>
              <a:rPr lang="en-GB" altLang="en-US" sz="1600" b="0" dirty="0">
                <a:solidFill>
                  <a:srgbClr val="01655B"/>
                </a:solidFill>
                <a:latin typeface="+mn-lt"/>
              </a:rPr>
              <a:t>info @</a:t>
            </a:r>
            <a:r>
              <a:rPr lang="en-GB" altLang="en-US" sz="1600" b="0" dirty="0" err="1">
                <a:solidFill>
                  <a:srgbClr val="01655B"/>
                </a:solidFill>
                <a:latin typeface="+mn-lt"/>
              </a:rPr>
              <a:t>royalbotanicgarden.org</a:t>
            </a:r>
            <a:endParaRPr lang="en-GB" altLang="en-US" sz="1600" b="0" dirty="0">
              <a:solidFill>
                <a:srgbClr val="01655B"/>
              </a:solidFill>
              <a:latin typeface="+mn-lt"/>
            </a:endParaRPr>
          </a:p>
          <a:p>
            <a:pPr>
              <a:spcAft>
                <a:spcPct val="0"/>
              </a:spcAft>
              <a:buFontTx/>
              <a:buNone/>
            </a:pPr>
            <a:r>
              <a:rPr lang="en-GB" altLang="en-US" sz="1600" dirty="0">
                <a:solidFill>
                  <a:srgbClr val="01655B"/>
                </a:solidFill>
                <a:latin typeface="+mn-lt"/>
              </a:rPr>
              <a:t>CITES Code Number: </a:t>
            </a:r>
            <a:r>
              <a:rPr lang="en-GB" altLang="en-US" sz="1600" dirty="0" smtClean="0">
                <a:solidFill>
                  <a:srgbClr val="01655B"/>
                </a:solidFill>
                <a:latin typeface="+mn-lt"/>
              </a:rPr>
              <a:t>XX</a:t>
            </a:r>
            <a:r>
              <a:rPr lang="en-GB" altLang="en-US" sz="1600" b="0" dirty="0" smtClean="0">
                <a:solidFill>
                  <a:srgbClr val="01655B"/>
                </a:solidFill>
                <a:latin typeface="+mn-lt"/>
              </a:rPr>
              <a:t> </a:t>
            </a:r>
            <a:r>
              <a:rPr lang="en-GB" altLang="en-US" sz="1600" b="0" dirty="0">
                <a:solidFill>
                  <a:srgbClr val="01655B"/>
                </a:solidFill>
                <a:latin typeface="+mn-lt"/>
              </a:rPr>
              <a:t>001 </a:t>
            </a:r>
          </a:p>
          <a:p>
            <a:pPr>
              <a:spcAft>
                <a:spcPct val="0"/>
              </a:spcAft>
              <a:buFontTx/>
              <a:buNone/>
            </a:pPr>
            <a:r>
              <a:rPr lang="en-GB" altLang="en-US" sz="1600" dirty="0">
                <a:solidFill>
                  <a:srgbClr val="01655B"/>
                </a:solidFill>
                <a:latin typeface="+mn-lt"/>
              </a:rPr>
              <a:t>___________________________________________________</a:t>
            </a:r>
          </a:p>
          <a:p>
            <a:pPr>
              <a:spcAft>
                <a:spcPct val="0"/>
              </a:spcAft>
              <a:buFontTx/>
              <a:buNone/>
            </a:pPr>
            <a:r>
              <a:rPr lang="en-GB" altLang="en-US" sz="1600" dirty="0">
                <a:solidFill>
                  <a:srgbClr val="01655B"/>
                </a:solidFill>
                <a:latin typeface="+mn-lt"/>
              </a:rPr>
              <a:t>Name &amp; address of importing institution: </a:t>
            </a:r>
            <a:r>
              <a:rPr lang="en-GB" altLang="en-US" sz="1600" b="0" dirty="0">
                <a:solidFill>
                  <a:srgbClr val="01655B"/>
                </a:solidFill>
                <a:latin typeface="+mn-lt"/>
              </a:rPr>
              <a:t>Royal Botanic Gardens Kew, Herbarium, </a:t>
            </a:r>
            <a:r>
              <a:rPr lang="en-GB" altLang="en-US" sz="1600" b="0" dirty="0" smtClean="0">
                <a:solidFill>
                  <a:srgbClr val="01655B"/>
                </a:solidFill>
                <a:latin typeface="+mn-lt"/>
              </a:rPr>
              <a:t>Richmond,</a:t>
            </a:r>
          </a:p>
          <a:p>
            <a:pPr>
              <a:spcAft>
                <a:spcPct val="0"/>
              </a:spcAft>
              <a:buFontTx/>
              <a:buNone/>
            </a:pPr>
            <a:r>
              <a:rPr lang="en-GB" altLang="en-US" sz="1600" b="0" dirty="0" smtClean="0">
                <a:solidFill>
                  <a:srgbClr val="01655B"/>
                </a:solidFill>
                <a:latin typeface="+mn-lt"/>
              </a:rPr>
              <a:t>Surrey</a:t>
            </a:r>
            <a:r>
              <a:rPr lang="en-GB" altLang="en-US" sz="1600" b="0" dirty="0">
                <a:solidFill>
                  <a:srgbClr val="01655B"/>
                </a:solidFill>
                <a:latin typeface="+mn-lt"/>
              </a:rPr>
              <a:t>, TW9 3AB, United Kingdom </a:t>
            </a:r>
          </a:p>
          <a:p>
            <a:pPr>
              <a:spcAft>
                <a:spcPct val="0"/>
              </a:spcAft>
              <a:buFontTx/>
              <a:buNone/>
            </a:pPr>
            <a:r>
              <a:rPr lang="en-GB" altLang="en-US" sz="1600" dirty="0">
                <a:solidFill>
                  <a:srgbClr val="01655B"/>
                </a:solidFill>
                <a:latin typeface="+mn-lt"/>
              </a:rPr>
              <a:t>CITES Code Number: </a:t>
            </a:r>
            <a:r>
              <a:rPr lang="en-GB" altLang="en-US" sz="1600" b="0" dirty="0">
                <a:solidFill>
                  <a:srgbClr val="01655B"/>
                </a:solidFill>
                <a:latin typeface="+mn-lt"/>
              </a:rPr>
              <a:t>GB 005</a:t>
            </a:r>
          </a:p>
          <a:p>
            <a:pPr>
              <a:spcAft>
                <a:spcPct val="0"/>
              </a:spcAft>
              <a:buFontTx/>
              <a:buNone/>
            </a:pPr>
            <a:r>
              <a:rPr lang="en-GB" altLang="en-US" sz="1600" dirty="0">
                <a:solidFill>
                  <a:srgbClr val="01655B"/>
                </a:solidFill>
                <a:latin typeface="+mn-lt"/>
              </a:rPr>
              <a:t>___________________________________________________</a:t>
            </a:r>
          </a:p>
          <a:p>
            <a:pPr>
              <a:spcAft>
                <a:spcPct val="0"/>
              </a:spcAft>
              <a:buFontTx/>
              <a:buNone/>
            </a:pPr>
            <a:r>
              <a:rPr lang="en-GB" altLang="en-US" sz="1600" dirty="0">
                <a:solidFill>
                  <a:srgbClr val="01655B"/>
                </a:solidFill>
                <a:latin typeface="+mn-lt"/>
              </a:rPr>
              <a:t>Contents of Package: </a:t>
            </a:r>
            <a:r>
              <a:rPr lang="en-GB" altLang="en-US" sz="1600" b="0" dirty="0">
                <a:solidFill>
                  <a:srgbClr val="01655B"/>
                </a:solidFill>
                <a:latin typeface="+mn-lt"/>
              </a:rPr>
              <a:t>50 Herbarium specimens, Orchids,                         </a:t>
            </a:r>
          </a:p>
          <a:p>
            <a:pPr>
              <a:spcAft>
                <a:spcPct val="0"/>
              </a:spcAft>
              <a:buFontTx/>
              <a:buNone/>
            </a:pPr>
            <a:r>
              <a:rPr lang="en-GB" altLang="en-US" sz="1600" b="0" dirty="0">
                <a:solidFill>
                  <a:srgbClr val="01655B"/>
                </a:solidFill>
                <a:latin typeface="+mn-lt"/>
              </a:rPr>
              <a:t>CITES Appendix </a:t>
            </a:r>
            <a:r>
              <a:rPr lang="en-GB" altLang="en-US" sz="1600" b="0" dirty="0" smtClean="0">
                <a:solidFill>
                  <a:srgbClr val="01655B"/>
                </a:solidFill>
                <a:latin typeface="+mn-lt"/>
              </a:rPr>
              <a:t>II</a:t>
            </a:r>
            <a:r>
              <a:rPr lang="en-GB" altLang="en-US" sz="1600" dirty="0" smtClean="0">
                <a:solidFill>
                  <a:srgbClr val="01655B"/>
                </a:solidFill>
                <a:latin typeface="+mn-lt"/>
              </a:rPr>
              <a:t> </a:t>
            </a:r>
            <a:endParaRPr lang="en-GB" altLang="en-US" sz="1600" dirty="0">
              <a:solidFill>
                <a:srgbClr val="01655B"/>
              </a:solidFill>
              <a:latin typeface="+mn-lt"/>
            </a:endParaRPr>
          </a:p>
        </p:txBody>
      </p:sp>
      <p:pic>
        <p:nvPicPr>
          <p:cNvPr id="5" name="Picture 4" descr="cites logo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786710" y="5643578"/>
            <a:ext cx="1152525" cy="658813"/>
          </a:xfrm>
          <a:prstGeom prst="rect">
            <a:avLst/>
          </a:prstGeom>
          <a:solidFill>
            <a:schemeClr val="accent1"/>
          </a:solidFill>
          <a:ln>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Who is my CITES MA?</a:t>
            </a:r>
            <a:endParaRPr lang="en-GB" sz="4000" dirty="0"/>
          </a:p>
        </p:txBody>
      </p:sp>
      <p:pic>
        <p:nvPicPr>
          <p:cNvPr id="2050" name="Picture 2"/>
          <p:cNvPicPr>
            <a:picLocks noChangeAspect="1" noChangeArrowheads="1"/>
          </p:cNvPicPr>
          <p:nvPr/>
        </p:nvPicPr>
        <p:blipFill>
          <a:blip r:embed="rId2"/>
          <a:srcRect t="2929" r="2587" b="6545"/>
          <a:stretch>
            <a:fillRect/>
          </a:stretch>
        </p:blipFill>
        <p:spPr bwMode="auto">
          <a:xfrm>
            <a:off x="2643174" y="1643050"/>
            <a:ext cx="6282624" cy="4701089"/>
          </a:xfrm>
          <a:prstGeom prst="rect">
            <a:avLst/>
          </a:prstGeom>
          <a:noFill/>
          <a:ln w="9525">
            <a:solidFill>
              <a:srgbClr val="01655B"/>
            </a:solidFill>
            <a:miter lim="800000"/>
            <a:headEnd/>
            <a:tailEnd/>
          </a:ln>
          <a:effectLst/>
        </p:spPr>
      </p:pic>
      <p:sp>
        <p:nvSpPr>
          <p:cNvPr id="4" name="TextBox 3"/>
          <p:cNvSpPr txBox="1"/>
          <p:nvPr/>
        </p:nvSpPr>
        <p:spPr>
          <a:xfrm>
            <a:off x="285720" y="1571612"/>
            <a:ext cx="2428892" cy="2554545"/>
          </a:xfrm>
          <a:prstGeom prst="rect">
            <a:avLst/>
          </a:prstGeom>
          <a:noFill/>
        </p:spPr>
        <p:txBody>
          <a:bodyPr wrap="square" rtlCol="0">
            <a:spAutoFit/>
          </a:bodyPr>
          <a:lstStyle/>
          <a:p>
            <a:r>
              <a:rPr lang="en-GB" sz="2000" dirty="0" smtClean="0">
                <a:solidFill>
                  <a:srgbClr val="01655B"/>
                </a:solidFill>
                <a:latin typeface="+mn-lt"/>
              </a:rPr>
              <a:t>Identify your CITES MA by checking the CITES list of </a:t>
            </a:r>
            <a:r>
              <a:rPr lang="en-GB" sz="2000" dirty="0" smtClean="0">
                <a:solidFill>
                  <a:srgbClr val="01655B"/>
                </a:solidFill>
                <a:latin typeface="+mn-lt"/>
                <a:hlinkClick r:id="rId3"/>
              </a:rPr>
              <a:t>national contacts and information</a:t>
            </a:r>
            <a:r>
              <a:rPr lang="en-GB" sz="2000" dirty="0" smtClean="0">
                <a:solidFill>
                  <a:srgbClr val="01655B"/>
                </a:solidFill>
                <a:latin typeface="+mn-lt"/>
              </a:rPr>
              <a:t> and clicking on your country.</a:t>
            </a:r>
          </a:p>
          <a:p>
            <a:endParaRPr lang="en-GB" sz="2000" dirty="0">
              <a:solidFill>
                <a:srgbClr val="01655B"/>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37612" cy="1143000"/>
          </a:xfrm>
        </p:spPr>
        <p:txBody>
          <a:bodyPr/>
          <a:lstStyle/>
          <a:p>
            <a:r>
              <a:rPr lang="en-GB" dirty="0" smtClean="0"/>
              <a:t>Are there any Registered Scientific Institutions in the region?</a:t>
            </a:r>
            <a:endParaRPr lang="en-GB" dirty="0"/>
          </a:p>
        </p:txBody>
      </p:sp>
      <p:pic>
        <p:nvPicPr>
          <p:cNvPr id="1026" name="Picture 2"/>
          <p:cNvPicPr>
            <a:picLocks noGrp="1" noChangeAspect="1" noChangeArrowheads="1"/>
          </p:cNvPicPr>
          <p:nvPr>
            <p:ph idx="1"/>
          </p:nvPr>
        </p:nvPicPr>
        <p:blipFill>
          <a:blip r:embed="rId2"/>
          <a:srcRect l="2676" t="3420" r="1522" b="7318"/>
          <a:stretch>
            <a:fillRect/>
          </a:stretch>
        </p:blipFill>
        <p:spPr bwMode="auto">
          <a:xfrm>
            <a:off x="2928926" y="1571612"/>
            <a:ext cx="5929320" cy="4463883"/>
          </a:xfrm>
          <a:prstGeom prst="rect">
            <a:avLst/>
          </a:prstGeom>
          <a:noFill/>
          <a:ln w="9525">
            <a:solidFill>
              <a:srgbClr val="01655B"/>
            </a:solidFill>
            <a:miter lim="800000"/>
            <a:headEnd/>
            <a:tailEnd/>
          </a:ln>
          <a:effectLst/>
        </p:spPr>
      </p:pic>
      <p:sp>
        <p:nvSpPr>
          <p:cNvPr id="5" name="TextBox 4"/>
          <p:cNvSpPr txBox="1"/>
          <p:nvPr/>
        </p:nvSpPr>
        <p:spPr>
          <a:xfrm>
            <a:off x="142844" y="1500174"/>
            <a:ext cx="2786082" cy="4401205"/>
          </a:xfrm>
          <a:prstGeom prst="rect">
            <a:avLst/>
          </a:prstGeom>
          <a:noFill/>
        </p:spPr>
        <p:txBody>
          <a:bodyPr wrap="square" rtlCol="0">
            <a:spAutoFit/>
          </a:bodyPr>
          <a:lstStyle/>
          <a:p>
            <a:r>
              <a:rPr lang="en-US" sz="2000" dirty="0" smtClean="0">
                <a:solidFill>
                  <a:srgbClr val="01655B"/>
                </a:solidFill>
                <a:latin typeface="+mn-lt"/>
              </a:rPr>
              <a:t>Before sending material to another institution, check whether there are any </a:t>
            </a:r>
            <a:r>
              <a:rPr lang="en-US" sz="2000" dirty="0" smtClean="0">
                <a:solidFill>
                  <a:srgbClr val="01655B"/>
                </a:solidFill>
                <a:latin typeface="+mn-lt"/>
                <a:hlinkClick r:id="rId3"/>
              </a:rPr>
              <a:t>registered scientific institutions</a:t>
            </a:r>
            <a:r>
              <a:rPr lang="en-US" sz="2000" dirty="0" smtClean="0">
                <a:solidFill>
                  <a:srgbClr val="01655B"/>
                </a:solidFill>
                <a:latin typeface="+mn-lt"/>
              </a:rPr>
              <a:t> in the region.</a:t>
            </a:r>
          </a:p>
          <a:p>
            <a:endParaRPr lang="en-GB" sz="2000" dirty="0" smtClean="0">
              <a:solidFill>
                <a:srgbClr val="01655B"/>
              </a:solidFill>
              <a:latin typeface="+mn-lt"/>
            </a:endParaRPr>
          </a:p>
          <a:p>
            <a:r>
              <a:rPr lang="en-US" sz="2000" dirty="0" smtClean="0">
                <a:solidFill>
                  <a:srgbClr val="01655B"/>
                </a:solidFill>
                <a:latin typeface="+mn-lt"/>
              </a:rPr>
              <a:t>Make sure that the part of the institution to which you are sending material is registered -the botanic garden may be registered but not the herbarium or vice versa.</a:t>
            </a:r>
            <a:endParaRPr lang="en-GB" sz="2000" dirty="0" smtClean="0">
              <a:solidFill>
                <a:srgbClr val="01655B"/>
              </a:solidFill>
              <a:latin typeface="+mn-lt"/>
            </a:endParaRPr>
          </a:p>
          <a:p>
            <a:endParaRPr lang="en-GB" sz="2000" dirty="0">
              <a:solidFill>
                <a:srgbClr val="01655B"/>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Summary</a:t>
            </a:r>
          </a:p>
        </p:txBody>
      </p:sp>
      <p:sp>
        <p:nvSpPr>
          <p:cNvPr id="5" name="Text Box 3"/>
          <p:cNvSpPr txBox="1">
            <a:spLocks noChangeArrowheads="1"/>
          </p:cNvSpPr>
          <p:nvPr/>
        </p:nvSpPr>
        <p:spPr>
          <a:xfrm>
            <a:off x="250825" y="1357299"/>
            <a:ext cx="8713788" cy="50006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30000"/>
              </a:lnSpc>
            </a:pPr>
            <a:r>
              <a:rPr lang="en-US" altLang="en-US" sz="2000" dirty="0" smtClean="0"/>
              <a:t>You can move CITES material between CITES Registered Scientific Institutions without the need for costly permits by using your label attached to the outside of the package.</a:t>
            </a:r>
          </a:p>
          <a:p>
            <a:pPr marL="285750" indent="-285750">
              <a:lnSpc>
                <a:spcPct val="130000"/>
              </a:lnSpc>
            </a:pPr>
            <a:r>
              <a:rPr lang="en-US" altLang="en-US" sz="2000" dirty="0" smtClean="0"/>
              <a:t> To become a CITES Registered Scientific Institution you must be a </a:t>
            </a:r>
            <a:r>
              <a:rPr lang="en-US" altLang="en-US" sz="2000" i="1" dirty="0" smtClean="0"/>
              <a:t>bona fide</a:t>
            </a:r>
            <a:r>
              <a:rPr lang="en-US" altLang="en-US" sz="2000" dirty="0" smtClean="0"/>
              <a:t> scientific institution, according to the criteria set out in </a:t>
            </a:r>
            <a:r>
              <a:rPr lang="en-GB" altLang="en-US" sz="2000" dirty="0" smtClean="0">
                <a:solidFill>
                  <a:srgbClr val="01655B"/>
                </a:solidFill>
                <a:hlinkClick r:id="rId3"/>
              </a:rPr>
              <a:t>Resolution Conf. 11.15 (Rev. CoP12)</a:t>
            </a:r>
            <a:r>
              <a:rPr lang="en-US" altLang="en-US" sz="2000" dirty="0" smtClean="0">
                <a:solidFill>
                  <a:srgbClr val="01655B"/>
                </a:solidFill>
                <a:hlinkClick r:id="rId3"/>
              </a:rPr>
              <a:t> </a:t>
            </a:r>
            <a:endParaRPr lang="en-US" altLang="en-US" sz="2000" dirty="0" smtClean="0"/>
          </a:p>
          <a:p>
            <a:pPr marL="285750" indent="-285750">
              <a:lnSpc>
                <a:spcPct val="130000"/>
              </a:lnSpc>
            </a:pPr>
            <a:r>
              <a:rPr lang="en-US" altLang="en-US" sz="2000" dirty="0" smtClean="0"/>
              <a:t>In order to register contact your </a:t>
            </a:r>
            <a:r>
              <a:rPr lang="en-US" altLang="en-US" sz="2000" dirty="0" smtClean="0">
                <a:hlinkClick r:id="rId4"/>
              </a:rPr>
              <a:t>CITES national Authorities </a:t>
            </a:r>
            <a:r>
              <a:rPr lang="en-US" altLang="en-US" sz="2000" dirty="0" smtClean="0"/>
              <a:t>with the relevant information.</a:t>
            </a:r>
          </a:p>
          <a:p>
            <a:pPr marL="285750" indent="-285750">
              <a:lnSpc>
                <a:spcPct val="130000"/>
              </a:lnSpc>
            </a:pPr>
            <a:r>
              <a:rPr lang="en-US" altLang="en-US" sz="2000" dirty="0" smtClean="0"/>
              <a:t>They confirm that you are authentic and contact the CITES Secretariat who include you in the </a:t>
            </a:r>
            <a:r>
              <a:rPr lang="en-US" altLang="en-US" sz="2000" dirty="0" smtClean="0">
                <a:hlinkClick r:id="rId5"/>
              </a:rPr>
              <a:t>CITES Register</a:t>
            </a:r>
            <a:r>
              <a:rPr lang="en-US" altLang="en-US" sz="2000" dirty="0" smtClean="0"/>
              <a:t>.</a:t>
            </a:r>
          </a:p>
          <a:p>
            <a:pPr marL="285750" indent="-285750">
              <a:lnSpc>
                <a:spcPct val="130000"/>
              </a:lnSpc>
            </a:pPr>
            <a:endParaRPr lang="en-US" altLang="en-US" sz="2000" dirty="0" smtClean="0"/>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Summary</a:t>
            </a:r>
          </a:p>
        </p:txBody>
      </p:sp>
      <p:sp>
        <p:nvSpPr>
          <p:cNvPr id="5" name="Text Box 3"/>
          <p:cNvSpPr txBox="1">
            <a:spLocks noChangeArrowheads="1"/>
          </p:cNvSpPr>
          <p:nvPr/>
        </p:nvSpPr>
        <p:spPr>
          <a:xfrm>
            <a:off x="142844" y="1285860"/>
            <a:ext cx="8713788" cy="4786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04800" indent="-304800">
              <a:lnSpc>
                <a:spcPct val="130000"/>
              </a:lnSpc>
            </a:pPr>
            <a:r>
              <a:rPr lang="en-US" altLang="en-US" sz="2000" dirty="0" smtClean="0"/>
              <a:t>Nominate a lead person to operate this scheme within your institution. Provide their email on the registration form, on reports and on the labels. This will ensure that if there are queries or material is held up at Customs there is one central point of contact.</a:t>
            </a:r>
          </a:p>
          <a:p>
            <a:pPr marL="304800" indent="-304800">
              <a:lnSpc>
                <a:spcPct val="130000"/>
              </a:lnSpc>
            </a:pPr>
            <a:endParaRPr lang="en-US" altLang="en-US" sz="2000" dirty="0"/>
          </a:p>
          <a:p>
            <a:pPr marL="304800" indent="-304800">
              <a:lnSpc>
                <a:spcPct val="130000"/>
              </a:lnSpc>
            </a:pPr>
            <a:r>
              <a:rPr lang="en-US" altLang="en-US" sz="2000" dirty="0" smtClean="0"/>
              <a:t>Do not forget to produce an annual report on your use of the label.</a:t>
            </a:r>
          </a:p>
          <a:p>
            <a:pPr marL="304800" indent="-304800">
              <a:lnSpc>
                <a:spcPct val="130000"/>
              </a:lnSpc>
            </a:pPr>
            <a:endParaRPr lang="en-US" altLang="en-US" sz="2000" dirty="0"/>
          </a:p>
          <a:p>
            <a:pPr marL="304800" indent="-304800">
              <a:lnSpc>
                <a:spcPct val="130000"/>
              </a:lnSpc>
            </a:pPr>
            <a:r>
              <a:rPr lang="en-US" altLang="en-US" sz="2000" dirty="0" smtClean="0"/>
              <a:t>When sending material to another registered institution use your labels with your five-digit number. When the material is being returned to you the label should be from that institution with their five-digit number on it. Do not give your labels to others to use.</a:t>
            </a:r>
          </a:p>
          <a:p>
            <a:pPr marL="304800" indent="-304800">
              <a:lnSpc>
                <a:spcPct val="130000"/>
              </a:lnSpc>
            </a:pPr>
            <a:endParaRPr lang="en-US" altLang="en-US" sz="2000" dirty="0"/>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84643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a:defRPr/>
            </a:pPr>
            <a:r>
              <a:rPr lang="en-GB" altLang="en-US" sz="4000" dirty="0" smtClean="0"/>
              <a:t>More information</a:t>
            </a:r>
            <a:endParaRPr lang="en-GB" altLang="en-US" sz="4000" dirty="0" smtClean="0">
              <a:solidFill>
                <a:schemeClr val="bg1"/>
              </a:solidFill>
              <a:ea typeface="ＭＳ Ｐゴシック" pitchFamily="34" charset="-128"/>
            </a:endParaRPr>
          </a:p>
        </p:txBody>
      </p:sp>
      <p:sp>
        <p:nvSpPr>
          <p:cNvPr id="5" name="Text Box 3"/>
          <p:cNvSpPr txBox="1">
            <a:spLocks noChangeArrowheads="1"/>
          </p:cNvSpPr>
          <p:nvPr/>
        </p:nvSpPr>
        <p:spPr>
          <a:xfrm>
            <a:off x="250825" y="1693863"/>
            <a:ext cx="8713788" cy="46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1000" b="1" dirty="0" smtClean="0">
              <a:solidFill>
                <a:srgbClr val="01655B"/>
              </a:solidFill>
              <a:ea typeface="ＭＳ Ｐゴシック" pitchFamily="34" charset="-128"/>
            </a:endParaRPr>
          </a:p>
        </p:txBody>
      </p:sp>
      <p:pic>
        <p:nvPicPr>
          <p:cNvPr id="1027" name="Picture 3"/>
          <p:cNvPicPr>
            <a:picLocks noChangeAspect="1" noChangeArrowheads="1"/>
          </p:cNvPicPr>
          <p:nvPr/>
        </p:nvPicPr>
        <p:blipFill>
          <a:blip r:embed="rId3"/>
          <a:srcRect t="3906" r="3320" b="6250"/>
          <a:stretch>
            <a:fillRect/>
          </a:stretch>
        </p:blipFill>
        <p:spPr bwMode="auto">
          <a:xfrm>
            <a:off x="1142976" y="1285859"/>
            <a:ext cx="7286676" cy="5078591"/>
          </a:xfrm>
          <a:prstGeom prst="rect">
            <a:avLst/>
          </a:prstGeom>
          <a:noFill/>
          <a:ln w="9525">
            <a:solidFill>
              <a:srgbClr val="01655B"/>
            </a:solidFill>
            <a:miter lim="800000"/>
            <a:headEnd/>
            <a:tailEnd/>
          </a:ln>
          <a:effectLst/>
        </p:spPr>
      </p:pic>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611188" y="141288"/>
            <a:ext cx="7772400" cy="1073134"/>
          </a:xfrm>
        </p:spPr>
        <p:txBody>
          <a:bodyPr>
            <a:noAutofit/>
          </a:bodyPr>
          <a:lstStyle/>
          <a:p>
            <a:r>
              <a:rPr lang="en-GB" altLang="en-US" sz="4000" dirty="0" smtClean="0"/>
              <a:t>The CITES Register of Scientific Institutions</a:t>
            </a:r>
            <a:endParaRPr lang="en-GB" altLang="en-US" sz="4000" dirty="0" smtClean="0">
              <a:solidFill>
                <a:schemeClr val="bg1"/>
              </a:solidFill>
              <a:ea typeface="ＭＳ Ｐゴシック" pitchFamily="34" charset="-128"/>
            </a:endParaRPr>
          </a:p>
        </p:txBody>
      </p:sp>
      <p:sp>
        <p:nvSpPr>
          <p:cNvPr id="4" name="Text Box 20"/>
          <p:cNvSpPr txBox="1">
            <a:spLocks noChangeArrowheads="1"/>
          </p:cNvSpPr>
          <p:nvPr/>
        </p:nvSpPr>
        <p:spPr>
          <a:xfrm>
            <a:off x="428596" y="1571612"/>
            <a:ext cx="8358246" cy="4857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altLang="en-US" sz="2000" dirty="0" smtClean="0">
                <a:solidFill>
                  <a:srgbClr val="01655B"/>
                </a:solidFill>
              </a:rPr>
              <a:t>Under CITES there is a free label scheme that allows movement of CITES material for scientific purposes only between scientific institutions that are registered with CITES.</a:t>
            </a:r>
          </a:p>
          <a:p>
            <a:pPr marL="285750" indent="-285750"/>
            <a:endParaRPr lang="en-US" altLang="en-US" sz="2000" dirty="0">
              <a:solidFill>
                <a:srgbClr val="01655B"/>
              </a:solidFill>
            </a:endParaRPr>
          </a:p>
          <a:p>
            <a:pPr marL="285750" indent="-285750"/>
            <a:r>
              <a:rPr lang="en-US" altLang="en-US" sz="2000" dirty="0" smtClean="0">
                <a:solidFill>
                  <a:srgbClr val="01655B"/>
                </a:solidFill>
              </a:rPr>
              <a:t>This is outlined in </a:t>
            </a:r>
            <a:r>
              <a:rPr lang="en-US" altLang="en-US" sz="2000" dirty="0" smtClean="0">
                <a:solidFill>
                  <a:srgbClr val="01655B"/>
                </a:solidFill>
                <a:hlinkClick r:id="rId3"/>
              </a:rPr>
              <a:t>Resolution Conf. 11.15 (Rev CoP12</a:t>
            </a:r>
            <a:r>
              <a:rPr lang="en-US" altLang="en-US" sz="2000" dirty="0" smtClean="0">
                <a:solidFill>
                  <a:srgbClr val="01655B"/>
                </a:solidFill>
              </a:rPr>
              <a:t>) as the “non-commercial loan, donation or ‘exchange between scientists or scientific institutions registered by a Management  Authority of their State, of herbarium specimens, other preserved, dried or imbedded museums specimens, and live plant material which carry a label issued or approved by a Management Authority”.</a:t>
            </a:r>
            <a:endParaRPr lang="en-GB" sz="2000" dirty="0" smtClean="0">
              <a:solidFill>
                <a:srgbClr val="01655B"/>
              </a:solidFill>
            </a:endParaRPr>
          </a:p>
          <a:p>
            <a:pPr marL="0" lvl="1" indent="0" fontAlgn="auto">
              <a:spcBef>
                <a:spcPts val="1000"/>
              </a:spcBef>
              <a:spcAft>
                <a:spcPts val="0"/>
              </a:spcAft>
              <a:buFontTx/>
              <a:buNone/>
              <a:defRPr/>
            </a:pPr>
            <a:endParaRPr lang="en-GB" sz="2000" dirty="0" smtClean="0">
              <a:solidFill>
                <a:srgbClr val="01655B"/>
              </a:solidFill>
            </a:endParaRPr>
          </a:p>
          <a:p>
            <a:pPr marL="804862" lvl="1" indent="-342900" fontAlgn="auto">
              <a:spcBef>
                <a:spcPts val="1000"/>
              </a:spcBef>
              <a:spcAft>
                <a:spcPts val="0"/>
              </a:spcAft>
              <a:defRPr/>
            </a:pPr>
            <a:endParaRPr lang="en-GB" sz="2000" dirty="0" smtClean="0">
              <a:solidFill>
                <a:srgbClr val="01655B"/>
              </a:solidFill>
            </a:endParaRPr>
          </a:p>
          <a:p>
            <a:pPr marL="663575" lvl="1" indent="-201613" fontAlgn="auto">
              <a:lnSpc>
                <a:spcPct val="130000"/>
              </a:lnSpc>
              <a:spcAft>
                <a:spcPts val="0"/>
              </a:spcAft>
              <a:defRPr/>
            </a:pPr>
            <a:endParaRPr lang="en-GB" sz="2000" dirty="0" smtClean="0">
              <a:solidFill>
                <a:srgbClr val="01655B"/>
              </a:solidFill>
            </a:endParaRPr>
          </a:p>
          <a:p>
            <a:pPr marL="306388" indent="-306388" fontAlgn="auto">
              <a:lnSpc>
                <a:spcPct val="130000"/>
              </a:lnSpc>
              <a:spcAft>
                <a:spcPts val="0"/>
              </a:spcAft>
              <a:defRPr/>
            </a:pPr>
            <a:endParaRPr lang="en-GB" sz="2000" dirty="0" smtClean="0"/>
          </a:p>
        </p:txBody>
      </p:sp>
    </p:spTree>
    <p:extLst>
      <p:ext uri="{BB962C8B-B14F-4D97-AF65-F5344CB8AC3E}">
        <p14:creationId xmlns:p14="http://schemas.microsoft.com/office/powerpoint/2010/main" val="423970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27088" y="1241425"/>
            <a:ext cx="749935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defRPr/>
            </a:pPr>
            <a:endParaRPr lang="en-GB" altLang="en-US" dirty="0" smtClean="0">
              <a:ea typeface="ＭＳ Ｐゴシック" pitchFamily="34" charset="-128"/>
            </a:endParaRPr>
          </a:p>
          <a:p>
            <a:pPr marL="0" indent="0" algn="ctr" fontAlgn="auto">
              <a:spcAft>
                <a:spcPts val="0"/>
              </a:spcAft>
              <a:defRPr/>
            </a:pPr>
            <a:endParaRPr lang="en-GB" altLang="en-US" dirty="0" smtClean="0">
              <a:ea typeface="ＭＳ Ｐゴシック" pitchFamily="34" charset="-128"/>
            </a:endParaRPr>
          </a:p>
          <a:p>
            <a:pPr marL="0" indent="0" algn="ctr" fontAlgn="auto">
              <a:spcAft>
                <a:spcPts val="0"/>
              </a:spcAft>
              <a:buNone/>
              <a:defRPr/>
            </a:pPr>
            <a:r>
              <a:rPr lang="en-GB" altLang="en-US" b="1" dirty="0">
                <a:solidFill>
                  <a:srgbClr val="01655B"/>
                </a:solidFill>
                <a:ea typeface="ＭＳ Ｐゴシック" pitchFamily="34" charset="-128"/>
              </a:rPr>
              <a:t>End of Module 4: CITES and Scientific Institutions </a:t>
            </a:r>
          </a:p>
          <a:p>
            <a:pPr marL="0" indent="0" algn="ctr" fontAlgn="auto">
              <a:spcAft>
                <a:spcPts val="0"/>
              </a:spcAft>
              <a:buNone/>
              <a:defRPr/>
            </a:pPr>
            <a:r>
              <a:rPr lang="en-GB" altLang="en-US" b="1" dirty="0">
                <a:solidFill>
                  <a:srgbClr val="01655B"/>
                </a:solidFill>
                <a:ea typeface="ＭＳ Ｐゴシック" pitchFamily="34" charset="-128"/>
              </a:rPr>
              <a:t>Why not try the </a:t>
            </a:r>
            <a:r>
              <a:rPr lang="en-GB" altLang="en-US" b="1" dirty="0">
                <a:solidFill>
                  <a:srgbClr val="01655B"/>
                </a:solidFill>
                <a:ea typeface="ＭＳ Ｐゴシック" pitchFamily="34" charset="-128"/>
                <a:hlinkClick r:id="rId3"/>
              </a:rPr>
              <a:t>quick quiz?</a:t>
            </a:r>
            <a:endParaRPr lang="en-GB" altLang="en-US" b="1" dirty="0">
              <a:solidFill>
                <a:srgbClr val="01655B"/>
              </a:solidFill>
              <a:ea typeface="ＭＳ Ｐゴシック" pitchFamily="34" charset="-128"/>
            </a:endParaRPr>
          </a:p>
          <a:p>
            <a:pPr marL="0" indent="0" algn="ctr" fontAlgn="auto">
              <a:spcAft>
                <a:spcPts val="0"/>
              </a:spcAft>
              <a:buNone/>
              <a:defRPr/>
            </a:pPr>
            <a:endParaRPr lang="en-GB" altLang="en-US" b="1" dirty="0">
              <a:solidFill>
                <a:srgbClr val="01655B"/>
              </a:solidFill>
              <a:ea typeface="ＭＳ Ｐゴシック" pitchFamily="34" charset="-128"/>
            </a:endParaRPr>
          </a:p>
          <a:p>
            <a:pPr marL="0" indent="0" algn="ctr" fontAlgn="auto">
              <a:spcAft>
                <a:spcPts val="0"/>
              </a:spcAft>
              <a:buNone/>
              <a:defRPr/>
            </a:pPr>
            <a:r>
              <a:rPr lang="en-GB" altLang="en-US" b="1">
                <a:solidFill>
                  <a:srgbClr val="01655B"/>
                </a:solidFill>
                <a:ea typeface="ＭＳ Ｐゴシック" pitchFamily="34" charset="-128"/>
              </a:rPr>
              <a:t>Then, please go to </a:t>
            </a:r>
            <a:r>
              <a:rPr lang="en-GB" altLang="en-US" b="1">
                <a:solidFill>
                  <a:srgbClr val="01655B"/>
                </a:solidFill>
                <a:ea typeface="ＭＳ Ｐゴシック" pitchFamily="34" charset="-128"/>
                <a:hlinkClick r:id="rId4"/>
              </a:rPr>
              <a:t>Module 5</a:t>
            </a:r>
            <a:endParaRPr lang="en-GB" altLang="en-US" b="1">
              <a:solidFill>
                <a:srgbClr val="01655B"/>
              </a:solidFill>
              <a:ea typeface="ＭＳ Ｐゴシック" pitchFamily="34" charset="-128"/>
            </a:endParaRPr>
          </a:p>
          <a:p>
            <a:pPr marL="0" indent="0" algn="ctr" fontAlgn="auto">
              <a:spcAft>
                <a:spcPts val="0"/>
              </a:spcAft>
              <a:buFont typeface="Arial" panose="020B0604020202020204" pitchFamily="34" charset="0"/>
              <a:buNone/>
              <a:defRPr/>
            </a:pPr>
            <a:endParaRPr lang="en-GB" altLang="en-US" b="1" dirty="0" smtClean="0">
              <a:solidFill>
                <a:srgbClr val="01655B"/>
              </a:solidFill>
              <a:ea typeface="ＭＳ Ｐゴシック" pitchFamily="34" charset="-128"/>
            </a:endParaRPr>
          </a:p>
          <a:p>
            <a:pPr marL="0" indent="0" algn="ctr" fontAlgn="auto">
              <a:spcAft>
                <a:spcPts val="0"/>
              </a:spcAft>
              <a:defRPr/>
            </a:pPr>
            <a:endParaRPr lang="en-GB" altLang="en-US" dirty="0" smtClean="0">
              <a:ea typeface="ＭＳ Ｐゴシック" pitchFamily="34" charset="-128"/>
            </a:endParaRPr>
          </a:p>
        </p:txBody>
      </p:sp>
    </p:spTree>
    <p:extLst>
      <p:ext uri="{BB962C8B-B14F-4D97-AF65-F5344CB8AC3E}">
        <p14:creationId xmlns:p14="http://schemas.microsoft.com/office/powerpoint/2010/main" val="663419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395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Why was this scheme set up?</a:t>
            </a:r>
            <a:endParaRPr lang="en-GB" sz="4000" dirty="0"/>
          </a:p>
        </p:txBody>
      </p:sp>
      <p:sp>
        <p:nvSpPr>
          <p:cNvPr id="3" name="Content Placeholder 2"/>
          <p:cNvSpPr>
            <a:spLocks noGrp="1"/>
          </p:cNvSpPr>
          <p:nvPr>
            <p:ph idx="1"/>
          </p:nvPr>
        </p:nvSpPr>
        <p:spPr/>
        <p:txBody>
          <a:bodyPr>
            <a:noAutofit/>
          </a:bodyPr>
          <a:lstStyle/>
          <a:p>
            <a:r>
              <a:rPr lang="en-GB" sz="2000" dirty="0" smtClean="0"/>
              <a:t>Parties recognised that the need of museums and institutions to obtain research specimens could have a detrimental impact on small populations of rare plants and animals. </a:t>
            </a:r>
          </a:p>
          <a:p>
            <a:endParaRPr lang="en-GB" sz="2000" dirty="0" smtClean="0"/>
          </a:p>
          <a:p>
            <a:r>
              <a:rPr lang="en-GB" sz="2000" dirty="0" smtClean="0"/>
              <a:t>They also recognised that such research could help in the conservation of these small populations and that this should be encouraged and facilitated.</a:t>
            </a:r>
          </a:p>
          <a:p>
            <a:endParaRPr lang="en-GB" sz="2000" dirty="0" smtClean="0"/>
          </a:p>
          <a:p>
            <a:r>
              <a:rPr lang="en-GB" sz="2000" dirty="0" smtClean="0"/>
              <a:t>Inventorying collections and making this information publicly available would enable decisions to be made on whether further collecting of rare specimens was necessary, or whether the material needed could be borrowed from another institution.</a:t>
            </a: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357158" y="0"/>
            <a:ext cx="7772400" cy="1143000"/>
          </a:xfrm>
        </p:spPr>
        <p:txBody>
          <a:bodyPr>
            <a:normAutofit/>
          </a:bodyPr>
          <a:lstStyle/>
          <a:p>
            <a:r>
              <a:rPr lang="en-GB" altLang="en-US" sz="4000" dirty="0" smtClean="0"/>
              <a:t>How does this scheme work?</a:t>
            </a:r>
            <a:endParaRPr lang="en-GB" altLang="en-US" sz="4000" dirty="0" smtClean="0">
              <a:solidFill>
                <a:schemeClr val="bg1"/>
              </a:solidFill>
              <a:ea typeface="ＭＳ Ｐゴシック" pitchFamily="34" charset="-128"/>
            </a:endParaRPr>
          </a:p>
        </p:txBody>
      </p:sp>
      <p:sp>
        <p:nvSpPr>
          <p:cNvPr id="10243" name="TextBox 9"/>
          <p:cNvSpPr txBox="1">
            <a:spLocks noChangeArrowheads="1"/>
          </p:cNvSpPr>
          <p:nvPr/>
        </p:nvSpPr>
        <p:spPr bwMode="auto">
          <a:xfrm>
            <a:off x="357158" y="1357298"/>
            <a:ext cx="4286280" cy="470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a:lnSpc>
                <a:spcPct val="130000"/>
              </a:lnSpc>
            </a:pPr>
            <a:r>
              <a:rPr lang="en-US" altLang="en-US" sz="2000" dirty="0" smtClean="0">
                <a:solidFill>
                  <a:srgbClr val="01655B"/>
                </a:solidFill>
                <a:latin typeface="+mn-lt"/>
              </a:rPr>
              <a:t>If exchanging CITES material </a:t>
            </a:r>
            <a:r>
              <a:rPr lang="en-US" altLang="en-US" sz="2000" u="sng" dirty="0" smtClean="0">
                <a:solidFill>
                  <a:srgbClr val="01655B"/>
                </a:solidFill>
                <a:latin typeface="+mn-lt"/>
              </a:rPr>
              <a:t>between registered institutions</a:t>
            </a:r>
            <a:r>
              <a:rPr lang="en-US" altLang="en-US" sz="2000" dirty="0" smtClean="0">
                <a:solidFill>
                  <a:srgbClr val="01655B"/>
                </a:solidFill>
                <a:latin typeface="+mn-lt"/>
              </a:rPr>
              <a:t>: </a:t>
            </a:r>
          </a:p>
          <a:p>
            <a:pPr marL="285750" indent="-285750">
              <a:lnSpc>
                <a:spcPct val="130000"/>
              </a:lnSpc>
              <a:buNone/>
            </a:pPr>
            <a:r>
              <a:rPr lang="en-US" altLang="en-US" sz="2000" b="1" dirty="0" smtClean="0">
                <a:solidFill>
                  <a:srgbClr val="01655B"/>
                </a:solidFill>
                <a:latin typeface="+mn-lt"/>
              </a:rPr>
              <a:t>	A FREE LABEL SCHEME CAN BE USED</a:t>
            </a:r>
            <a:r>
              <a:rPr lang="en-US" altLang="en-US" sz="2000" dirty="0" smtClean="0">
                <a:solidFill>
                  <a:srgbClr val="01655B"/>
                </a:solidFill>
                <a:latin typeface="+mn-lt"/>
              </a:rPr>
              <a:t>.</a:t>
            </a:r>
          </a:p>
          <a:p>
            <a:pPr marL="285750" indent="-285750">
              <a:lnSpc>
                <a:spcPct val="130000"/>
              </a:lnSpc>
              <a:buNone/>
            </a:pPr>
            <a:endParaRPr lang="en-US" altLang="en-US" sz="2000" dirty="0" smtClean="0">
              <a:solidFill>
                <a:srgbClr val="01655B"/>
              </a:solidFill>
              <a:latin typeface="+mn-lt"/>
            </a:endParaRPr>
          </a:p>
          <a:p>
            <a:pPr marL="285750" indent="-285750">
              <a:lnSpc>
                <a:spcPct val="130000"/>
              </a:lnSpc>
            </a:pPr>
            <a:r>
              <a:rPr lang="en-US" altLang="en-US" sz="2000" dirty="0" smtClean="0">
                <a:solidFill>
                  <a:srgbClr val="01655B"/>
                </a:solidFill>
                <a:latin typeface="+mn-lt"/>
              </a:rPr>
              <a:t>If exchanging CITES material with an institution that is </a:t>
            </a:r>
            <a:r>
              <a:rPr lang="en-US" altLang="en-US" sz="2000" u="sng" dirty="0" smtClean="0">
                <a:solidFill>
                  <a:srgbClr val="01655B"/>
                </a:solidFill>
                <a:latin typeface="+mn-lt"/>
              </a:rPr>
              <a:t>not registered</a:t>
            </a:r>
            <a:r>
              <a:rPr lang="en-US" altLang="en-US" sz="2000" dirty="0" smtClean="0">
                <a:solidFill>
                  <a:srgbClr val="01655B"/>
                </a:solidFill>
                <a:latin typeface="+mn-lt"/>
              </a:rPr>
              <a:t>: </a:t>
            </a:r>
            <a:r>
              <a:rPr lang="en-US" altLang="en-US" sz="2000" b="1" dirty="0" smtClean="0">
                <a:solidFill>
                  <a:srgbClr val="01655B"/>
                </a:solidFill>
                <a:latin typeface="+mn-lt"/>
              </a:rPr>
              <a:t>FULL CITES PERMITS ARE REQUIRED</a:t>
            </a:r>
            <a:r>
              <a:rPr lang="en-US" altLang="en-US" sz="2000" dirty="0" smtClean="0">
                <a:solidFill>
                  <a:srgbClr val="01655B"/>
                </a:solidFill>
                <a:latin typeface="+mn-lt"/>
              </a:rPr>
              <a:t>. This includes live plants and herbarium specimens.</a:t>
            </a:r>
          </a:p>
          <a:p>
            <a:pPr marL="285750" indent="-285750">
              <a:lnSpc>
                <a:spcPct val="130000"/>
              </a:lnSpc>
            </a:pPr>
            <a:endParaRPr lang="en-GB" sz="2000" dirty="0" smtClean="0">
              <a:solidFill>
                <a:srgbClr val="01655B"/>
              </a:solidFill>
              <a:latin typeface="+mn-lt"/>
            </a:endParaRPr>
          </a:p>
        </p:txBody>
      </p:sp>
      <p:pic>
        <p:nvPicPr>
          <p:cNvPr id="4" name="Picture 4" descr="11897c"/>
          <p:cNvPicPr>
            <a:picLocks noGrp="1" noChangeAspect="1" noChangeArrowheads="1"/>
          </p:cNvPicPr>
          <p:nvPr>
            <p:ph idx="1"/>
          </p:nvPr>
        </p:nvPicPr>
        <p:blipFill>
          <a:blip r:embed="rId3"/>
          <a:srcRect/>
          <a:stretch>
            <a:fillRect/>
          </a:stretch>
        </p:blipFill>
        <p:spPr>
          <a:xfrm>
            <a:off x="5072066" y="1410915"/>
            <a:ext cx="3643338" cy="4949440"/>
          </a:xfrm>
          <a:noFill/>
          <a:ln>
            <a:solidFill>
              <a:srgbClr val="01655B"/>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How does this scheme work?</a:t>
            </a:r>
            <a:endParaRPr lang="en-GB" sz="4000" dirty="0"/>
          </a:p>
        </p:txBody>
      </p:sp>
      <p:sp>
        <p:nvSpPr>
          <p:cNvPr id="3" name="Content Placeholder 2"/>
          <p:cNvSpPr>
            <a:spLocks noGrp="1"/>
          </p:cNvSpPr>
          <p:nvPr>
            <p:ph idx="1"/>
          </p:nvPr>
        </p:nvSpPr>
        <p:spPr>
          <a:xfrm>
            <a:off x="428596" y="1643050"/>
            <a:ext cx="8229600" cy="4641379"/>
          </a:xfrm>
        </p:spPr>
        <p:txBody>
          <a:bodyPr>
            <a:normAutofit/>
          </a:bodyPr>
          <a:lstStyle/>
          <a:p>
            <a:r>
              <a:rPr lang="en-GB" sz="2000" dirty="0" smtClean="0">
                <a:solidFill>
                  <a:srgbClr val="01655B"/>
                </a:solidFill>
              </a:rPr>
              <a:t>If a species is not listed on CITES, a CITES permit is not needed. Other issues may then need to be considered, for example the </a:t>
            </a:r>
            <a:r>
              <a:rPr lang="en-GB" sz="2000" dirty="0" smtClean="0">
                <a:solidFill>
                  <a:srgbClr val="01655B"/>
                </a:solidFill>
                <a:hlinkClick r:id="rId2"/>
              </a:rPr>
              <a:t>Convention on Biological Diversity</a:t>
            </a:r>
            <a:r>
              <a:rPr lang="en-GB" sz="2000" dirty="0" smtClean="0">
                <a:solidFill>
                  <a:srgbClr val="01655B"/>
                </a:solidFill>
              </a:rPr>
              <a:t>, the </a:t>
            </a:r>
            <a:r>
              <a:rPr lang="en-GB" sz="2000" dirty="0" smtClean="0">
                <a:solidFill>
                  <a:srgbClr val="01655B"/>
                </a:solidFill>
                <a:hlinkClick r:id="rId3"/>
              </a:rPr>
              <a:t>Habitats Directive</a:t>
            </a:r>
            <a:r>
              <a:rPr lang="en-GB" sz="2000" dirty="0" smtClean="0">
                <a:solidFill>
                  <a:srgbClr val="01655B"/>
                </a:solidFill>
              </a:rPr>
              <a:t>, </a:t>
            </a:r>
            <a:r>
              <a:rPr lang="en-GB" sz="2000" dirty="0" smtClean="0">
                <a:solidFill>
                  <a:srgbClr val="01655B"/>
                </a:solidFill>
                <a:hlinkClick r:id="rId4"/>
              </a:rPr>
              <a:t>Plant Health legislation </a:t>
            </a:r>
            <a:r>
              <a:rPr lang="en-GB" sz="2000" dirty="0" smtClean="0">
                <a:solidFill>
                  <a:srgbClr val="01655B"/>
                </a:solidFill>
              </a:rPr>
              <a:t>or other relevant legislation or agreements concerning the movement of plants.</a:t>
            </a:r>
            <a:endParaRPr lang="en-GB" altLang="en-US" sz="2000" dirty="0" smtClean="0">
              <a:solidFill>
                <a:srgbClr val="01655B"/>
              </a:solidFill>
            </a:endParaRPr>
          </a:p>
          <a:p>
            <a:pPr>
              <a:buNone/>
            </a:pPr>
            <a:endParaRPr lang="en-GB" sz="2000" dirty="0"/>
          </a:p>
        </p:txBody>
      </p:sp>
      <p:pic>
        <p:nvPicPr>
          <p:cNvPr id="1026" name="Picture 2" descr="https://www.cbd.int/images/145x90/logos/cbd-spine.png"/>
          <p:cNvPicPr>
            <a:picLocks noChangeAspect="1" noChangeArrowheads="1"/>
          </p:cNvPicPr>
          <p:nvPr/>
        </p:nvPicPr>
        <p:blipFill>
          <a:blip r:embed="rId5"/>
          <a:srcRect/>
          <a:stretch>
            <a:fillRect/>
          </a:stretch>
        </p:blipFill>
        <p:spPr bwMode="auto">
          <a:xfrm>
            <a:off x="785786" y="4000504"/>
            <a:ext cx="1285884" cy="2108850"/>
          </a:xfrm>
          <a:prstGeom prst="rect">
            <a:avLst/>
          </a:prstGeom>
          <a:noFill/>
          <a:ln>
            <a:solidFill>
              <a:srgbClr val="01655B"/>
            </a:solidFill>
          </a:ln>
        </p:spPr>
      </p:pic>
      <p:pic>
        <p:nvPicPr>
          <p:cNvPr id="1027" name="Picture 3" descr="C:\Documents\BGCI\Images\IAS.jpg"/>
          <p:cNvPicPr>
            <a:picLocks noChangeAspect="1" noChangeArrowheads="1"/>
          </p:cNvPicPr>
          <p:nvPr/>
        </p:nvPicPr>
        <p:blipFill>
          <a:blip r:embed="rId6"/>
          <a:srcRect l="3333" t="4706" r="3333" b="31765"/>
          <a:stretch>
            <a:fillRect/>
          </a:stretch>
        </p:blipFill>
        <p:spPr bwMode="auto">
          <a:xfrm>
            <a:off x="2571736" y="4000504"/>
            <a:ext cx="2074348" cy="2000264"/>
          </a:xfrm>
          <a:prstGeom prst="rect">
            <a:avLst/>
          </a:prstGeom>
          <a:noFill/>
          <a:ln>
            <a:solidFill>
              <a:srgbClr val="01655B"/>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28596" y="0"/>
            <a:ext cx="7772400" cy="1143000"/>
          </a:xfrm>
        </p:spPr>
        <p:txBody>
          <a:bodyPr rtlCol="0">
            <a:normAutofit/>
          </a:bodyPr>
          <a:lstStyle/>
          <a:p>
            <a:pPr>
              <a:defRPr/>
            </a:pPr>
            <a:r>
              <a:rPr lang="en-GB" altLang="en-US" sz="4000" dirty="0" smtClean="0"/>
              <a:t>How does this scheme work?</a:t>
            </a:r>
            <a:endParaRPr lang="en-GB" altLang="en-US" sz="4000" dirty="0" smtClean="0">
              <a:solidFill>
                <a:schemeClr val="bg1"/>
              </a:solidFill>
              <a:ea typeface="ＭＳ Ｐゴシック" pitchFamily="34" charset="-128"/>
            </a:endParaRPr>
          </a:p>
        </p:txBody>
      </p:sp>
      <p:sp>
        <p:nvSpPr>
          <p:cNvPr id="11267" name="Rectangle 2"/>
          <p:cNvSpPr txBox="1">
            <a:spLocks noChangeArrowheads="1"/>
          </p:cNvSpPr>
          <p:nvPr/>
        </p:nvSpPr>
        <p:spPr bwMode="auto">
          <a:xfrm>
            <a:off x="252413" y="1412776"/>
            <a:ext cx="8281987"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indent="4000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a:lnSpc>
                <a:spcPct val="130000"/>
              </a:lnSpc>
            </a:pPr>
            <a:r>
              <a:rPr lang="en-US" altLang="en-US" sz="2000" dirty="0" smtClean="0">
                <a:solidFill>
                  <a:srgbClr val="01655B"/>
                </a:solidFill>
              </a:rPr>
              <a:t>Your institution must become registered with your </a:t>
            </a:r>
            <a:r>
              <a:rPr lang="en-US" altLang="en-US" sz="2000" dirty="0" smtClean="0">
                <a:solidFill>
                  <a:srgbClr val="01655B"/>
                </a:solidFill>
                <a:hlinkClick r:id="rId3"/>
              </a:rPr>
              <a:t>Management Authority</a:t>
            </a:r>
            <a:r>
              <a:rPr lang="en-US" altLang="en-US" sz="2000" dirty="0" smtClean="0">
                <a:solidFill>
                  <a:srgbClr val="01655B"/>
                </a:solidFill>
              </a:rPr>
              <a:t> (MA) and the </a:t>
            </a:r>
            <a:r>
              <a:rPr lang="en-US" altLang="en-US" sz="2000" dirty="0" smtClean="0">
                <a:solidFill>
                  <a:srgbClr val="01655B"/>
                </a:solidFill>
                <a:hlinkClick r:id="rId4"/>
              </a:rPr>
              <a:t>CITES Secretariat</a:t>
            </a:r>
            <a:r>
              <a:rPr lang="en-US" altLang="en-US" sz="2000" dirty="0" smtClean="0">
                <a:solidFill>
                  <a:srgbClr val="01655B"/>
                </a:solidFill>
              </a:rPr>
              <a:t>.</a:t>
            </a:r>
          </a:p>
          <a:p>
            <a:pPr marL="285750" indent="-285750">
              <a:lnSpc>
                <a:spcPct val="130000"/>
              </a:lnSpc>
            </a:pPr>
            <a:endParaRPr lang="en-US" altLang="en-US" sz="2000" dirty="0" smtClean="0">
              <a:solidFill>
                <a:srgbClr val="01655B"/>
              </a:solidFill>
            </a:endParaRPr>
          </a:p>
          <a:p>
            <a:pPr marL="285750" indent="-285750">
              <a:lnSpc>
                <a:spcPct val="130000"/>
              </a:lnSpc>
            </a:pPr>
            <a:r>
              <a:rPr lang="en-US" altLang="en-US" sz="2000" dirty="0" smtClean="0">
                <a:solidFill>
                  <a:srgbClr val="01655B"/>
                </a:solidFill>
              </a:rPr>
              <a:t>You will then obtain a unique 5-digit CITES registration number e.g.</a:t>
            </a:r>
          </a:p>
          <a:p>
            <a:pPr marL="285750" indent="-285750">
              <a:lnSpc>
                <a:spcPct val="130000"/>
              </a:lnSpc>
              <a:buNone/>
            </a:pPr>
            <a:r>
              <a:rPr lang="en-US" altLang="en-US" sz="2000" dirty="0" smtClean="0">
                <a:solidFill>
                  <a:srgbClr val="01655B"/>
                </a:solidFill>
              </a:rPr>
              <a:t>		RBG Kew, UK - GB 005</a:t>
            </a:r>
          </a:p>
          <a:p>
            <a:pPr marL="285750" indent="-285750">
              <a:lnSpc>
                <a:spcPct val="130000"/>
              </a:lnSpc>
              <a:buNone/>
            </a:pPr>
            <a:r>
              <a:rPr lang="en-US" altLang="en-US" sz="2000" dirty="0" smtClean="0">
                <a:solidFill>
                  <a:srgbClr val="01655B"/>
                </a:solidFill>
              </a:rPr>
              <a:t>		</a:t>
            </a:r>
            <a:r>
              <a:rPr lang="en-GB" altLang="en-US" sz="2000" dirty="0" smtClean="0">
                <a:solidFill>
                  <a:srgbClr val="01655B"/>
                </a:solidFill>
              </a:rPr>
              <a:t>Forest Research institution, Malaysia - MY 001</a:t>
            </a:r>
          </a:p>
          <a:p>
            <a:pPr marL="285750" indent="-285750">
              <a:lnSpc>
                <a:spcPct val="130000"/>
              </a:lnSpc>
              <a:buNone/>
            </a:pPr>
            <a:r>
              <a:rPr lang="en-GB" sz="2000" dirty="0" smtClean="0">
                <a:solidFill>
                  <a:srgbClr val="01655B"/>
                </a:solidFill>
              </a:rPr>
              <a:t>		</a:t>
            </a:r>
            <a:endParaRPr lang="en-US" altLang="en-US" sz="2000" dirty="0" smtClean="0">
              <a:solidFill>
                <a:srgbClr val="01655B"/>
              </a:solidFill>
            </a:endParaRPr>
          </a:p>
          <a:p>
            <a:pPr marL="285750" indent="-285750">
              <a:lnSpc>
                <a:spcPct val="130000"/>
              </a:lnSpc>
            </a:pPr>
            <a:r>
              <a:rPr lang="en-US" altLang="en-US" sz="2000" dirty="0" smtClean="0">
                <a:solidFill>
                  <a:srgbClr val="01655B"/>
                </a:solidFill>
              </a:rPr>
              <a:t>The institution to which you send or exchange CITES-listed specimens must also be registered and have their own unique CITES registration number. </a:t>
            </a:r>
          </a:p>
          <a:p>
            <a:pPr marL="796925" lvl="1" indent="-215900">
              <a:lnSpc>
                <a:spcPct val="130000"/>
              </a:lnSpc>
            </a:pPr>
            <a:endParaRPr lang="es-ES" sz="2000" dirty="0" smtClean="0">
              <a:solidFill>
                <a:srgbClr val="01655B"/>
              </a:solidFill>
            </a:endParaRPr>
          </a:p>
          <a:p>
            <a:pPr marL="0" lvl="1" eaLnBrk="1" hangingPunct="1">
              <a:spcBef>
                <a:spcPts val="1000"/>
              </a:spcBef>
              <a:buClr>
                <a:srgbClr val="01655B"/>
              </a:buClr>
              <a:buSzPct val="125000"/>
              <a:buFontTx/>
              <a:buChar char="•"/>
            </a:pPr>
            <a:endParaRPr lang="en-GB"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Some Criteria for Registration</a:t>
            </a:r>
          </a:p>
        </p:txBody>
      </p:sp>
      <p:sp>
        <p:nvSpPr>
          <p:cNvPr id="5" name="Text Box 3"/>
          <p:cNvSpPr txBox="1">
            <a:spLocks noChangeArrowheads="1"/>
          </p:cNvSpPr>
          <p:nvPr/>
        </p:nvSpPr>
        <p:spPr>
          <a:xfrm>
            <a:off x="250825" y="1285860"/>
            <a:ext cx="8713788" cy="5072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30000"/>
              </a:lnSpc>
              <a:spcAft>
                <a:spcPct val="70000"/>
              </a:spcAft>
              <a:buNone/>
            </a:pPr>
            <a:r>
              <a:rPr lang="en-GB" altLang="en-US" sz="2000" b="1" dirty="0" smtClean="0">
                <a:solidFill>
                  <a:srgbClr val="01655B"/>
                </a:solidFill>
                <a:hlinkClick r:id="rId3"/>
              </a:rPr>
              <a:t>Resolution Conf. 11.15 (Rev. CoP12)</a:t>
            </a:r>
            <a:r>
              <a:rPr lang="en-US" altLang="en-US" sz="2000" b="1" dirty="0" smtClean="0">
                <a:solidFill>
                  <a:srgbClr val="01655B"/>
                </a:solidFill>
              </a:rPr>
              <a:t> </a:t>
            </a:r>
            <a:r>
              <a:rPr lang="en-US" altLang="en-US" sz="2000" dirty="0" smtClean="0">
                <a:solidFill>
                  <a:srgbClr val="01655B"/>
                </a:solidFill>
              </a:rPr>
              <a:t>for full list</a:t>
            </a:r>
          </a:p>
          <a:p>
            <a:pPr>
              <a:lnSpc>
                <a:spcPct val="130000"/>
              </a:lnSpc>
              <a:spcAft>
                <a:spcPct val="70000"/>
              </a:spcAft>
            </a:pPr>
            <a:r>
              <a:rPr lang="en-US" altLang="en-US" sz="2000" dirty="0" smtClean="0">
                <a:solidFill>
                  <a:srgbClr val="01655B"/>
                </a:solidFill>
              </a:rPr>
              <a:t>Collections of animals or plant specimens, and records ancillary to them, permanently housed and professionally </a:t>
            </a:r>
            <a:r>
              <a:rPr lang="en-US" altLang="en-US" sz="2000" dirty="0" err="1" smtClean="0">
                <a:solidFill>
                  <a:srgbClr val="01655B"/>
                </a:solidFill>
              </a:rPr>
              <a:t>curated</a:t>
            </a:r>
            <a:r>
              <a:rPr lang="en-US" altLang="en-US" sz="2000" dirty="0" smtClean="0">
                <a:solidFill>
                  <a:srgbClr val="01655B"/>
                </a:solidFill>
              </a:rPr>
              <a:t>;</a:t>
            </a:r>
          </a:p>
          <a:p>
            <a:pPr>
              <a:lnSpc>
                <a:spcPct val="130000"/>
              </a:lnSpc>
              <a:spcAft>
                <a:spcPct val="70000"/>
              </a:spcAft>
              <a:buFontTx/>
              <a:buChar char="•"/>
            </a:pPr>
            <a:r>
              <a:rPr lang="en-US" altLang="en-US" sz="2000" dirty="0" smtClean="0">
                <a:solidFill>
                  <a:srgbClr val="01655B"/>
                </a:solidFill>
              </a:rPr>
              <a:t>Specimens accessible to all qualified users, including those from other institutions;</a:t>
            </a:r>
            <a:endParaRPr lang="en-GB" altLang="en-US" sz="2000" dirty="0" smtClean="0">
              <a:solidFill>
                <a:srgbClr val="01655B"/>
              </a:solidFill>
            </a:endParaRPr>
          </a:p>
          <a:p>
            <a:pPr>
              <a:lnSpc>
                <a:spcPct val="130000"/>
              </a:lnSpc>
              <a:spcAft>
                <a:spcPct val="70000"/>
              </a:spcAft>
              <a:buFontTx/>
              <a:buChar char="•"/>
            </a:pPr>
            <a:r>
              <a:rPr lang="en-US" altLang="en-US" sz="2000" dirty="0" smtClean="0">
                <a:solidFill>
                  <a:srgbClr val="01655B"/>
                </a:solidFill>
              </a:rPr>
              <a:t>All accessions properly recorded in a permanent catalogue;</a:t>
            </a:r>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Some Criteria for Registration</a:t>
            </a:r>
          </a:p>
        </p:txBody>
      </p:sp>
      <p:sp>
        <p:nvSpPr>
          <p:cNvPr id="5" name="Text Box 3"/>
          <p:cNvSpPr txBox="1">
            <a:spLocks noChangeArrowheads="1"/>
          </p:cNvSpPr>
          <p:nvPr/>
        </p:nvSpPr>
        <p:spPr>
          <a:xfrm>
            <a:off x="250825" y="1285860"/>
            <a:ext cx="8713788" cy="5072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30000"/>
              </a:lnSpc>
              <a:spcAft>
                <a:spcPct val="70000"/>
              </a:spcAft>
              <a:buNone/>
            </a:pPr>
            <a:r>
              <a:rPr lang="en-GB" altLang="en-US" sz="2000" b="1" dirty="0" smtClean="0">
                <a:solidFill>
                  <a:srgbClr val="01655B"/>
                </a:solidFill>
                <a:hlinkClick r:id="rId3"/>
              </a:rPr>
              <a:t>Resolution Conf. 11.15 (Rev. CoP12)</a:t>
            </a:r>
            <a:r>
              <a:rPr lang="en-US" altLang="en-US" sz="2000" b="1" dirty="0" smtClean="0">
                <a:solidFill>
                  <a:srgbClr val="01655B"/>
                </a:solidFill>
              </a:rPr>
              <a:t> </a:t>
            </a:r>
            <a:r>
              <a:rPr lang="en-US" altLang="en-US" sz="2000" dirty="0" smtClean="0">
                <a:solidFill>
                  <a:srgbClr val="01655B"/>
                </a:solidFill>
              </a:rPr>
              <a:t>for full list</a:t>
            </a:r>
          </a:p>
          <a:p>
            <a:pPr>
              <a:lnSpc>
                <a:spcPct val="130000"/>
              </a:lnSpc>
              <a:spcAft>
                <a:spcPct val="70000"/>
              </a:spcAft>
              <a:buFontTx/>
              <a:buChar char="•"/>
            </a:pPr>
            <a:r>
              <a:rPr lang="en-US" altLang="en-US" sz="2000" dirty="0" smtClean="0">
                <a:solidFill>
                  <a:srgbClr val="01655B"/>
                </a:solidFill>
              </a:rPr>
              <a:t>Permanent records maintained for loans and transfers to other institutions;</a:t>
            </a:r>
          </a:p>
          <a:p>
            <a:pPr>
              <a:lnSpc>
                <a:spcPct val="130000"/>
              </a:lnSpc>
              <a:spcAft>
                <a:spcPct val="70000"/>
              </a:spcAft>
              <a:buFontTx/>
              <a:buChar char="•"/>
            </a:pPr>
            <a:r>
              <a:rPr lang="en-US" altLang="en-US" sz="2000" dirty="0" smtClean="0"/>
              <a:t>Accurate data maintained on specimen labels, permanent catalogues and other records;</a:t>
            </a:r>
          </a:p>
          <a:p>
            <a:pPr>
              <a:lnSpc>
                <a:spcPct val="130000"/>
              </a:lnSpc>
              <a:spcAft>
                <a:spcPct val="70000"/>
              </a:spcAft>
              <a:buFontTx/>
              <a:buChar char="•"/>
            </a:pPr>
            <a:r>
              <a:rPr lang="en-US" altLang="en-US" sz="2000" dirty="0" smtClean="0"/>
              <a:t>Acquisition and possession of specimens accord with the laws of the State in which the institution is located. </a:t>
            </a:r>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1188" y="131763"/>
            <a:ext cx="7772400" cy="1143000"/>
          </a:xfrm>
        </p:spPr>
        <p:txBody>
          <a:bodyPr rtlCol="0">
            <a:normAutofit/>
          </a:bodyPr>
          <a:lstStyle/>
          <a:p>
            <a:pPr eaLnBrk="1" fontAlgn="auto" hangingPunct="1">
              <a:spcAft>
                <a:spcPts val="0"/>
              </a:spcAft>
              <a:defRPr/>
            </a:pPr>
            <a:r>
              <a:rPr lang="en-GB" altLang="en-US" sz="4000" dirty="0" smtClean="0">
                <a:solidFill>
                  <a:schemeClr val="bg1"/>
                </a:solidFill>
                <a:ea typeface="ＭＳ Ｐゴシック" pitchFamily="34" charset="-128"/>
              </a:rPr>
              <a:t>How do I register?</a:t>
            </a:r>
          </a:p>
        </p:txBody>
      </p:sp>
      <p:sp>
        <p:nvSpPr>
          <p:cNvPr id="5" name="Text Box 3"/>
          <p:cNvSpPr txBox="1">
            <a:spLocks noChangeArrowheads="1"/>
          </p:cNvSpPr>
          <p:nvPr/>
        </p:nvSpPr>
        <p:spPr>
          <a:xfrm>
            <a:off x="250825" y="1693863"/>
            <a:ext cx="4035423" cy="46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30000"/>
              </a:lnSpc>
            </a:pPr>
            <a:r>
              <a:rPr lang="en-US" altLang="en-US" sz="2000" dirty="0" smtClean="0"/>
              <a:t>Contact your </a:t>
            </a:r>
            <a:r>
              <a:rPr lang="en-US" altLang="en-US" sz="2000" dirty="0" smtClean="0">
                <a:hlinkClick r:id="rId3"/>
              </a:rPr>
              <a:t>MA</a:t>
            </a:r>
            <a:r>
              <a:rPr lang="en-US" altLang="en-US" sz="2000" dirty="0" smtClean="0"/>
              <a:t> and request registration giving them the details of your institution, its size, scope of collections, their management and some general details on how you keep your records.</a:t>
            </a:r>
          </a:p>
          <a:p>
            <a:pPr marL="285750" indent="-285750">
              <a:lnSpc>
                <a:spcPct val="130000"/>
              </a:lnSpc>
              <a:buNone/>
            </a:pPr>
            <a:endParaRPr lang="en-US" altLang="en-US" sz="2000" dirty="0" smtClean="0"/>
          </a:p>
          <a:p>
            <a:pPr marL="285750" indent="-285750">
              <a:lnSpc>
                <a:spcPct val="130000"/>
              </a:lnSpc>
            </a:pPr>
            <a:r>
              <a:rPr lang="en-US" altLang="en-US" sz="2000" dirty="0" smtClean="0"/>
              <a:t>Provide as much information as possible to assist your application.</a:t>
            </a:r>
          </a:p>
          <a:p>
            <a:pPr marL="285750" indent="-285750">
              <a:lnSpc>
                <a:spcPct val="130000"/>
              </a:lnSpc>
            </a:pPr>
            <a:endParaRPr lang="en-US" altLang="en-US" sz="2000" dirty="0" smtClean="0"/>
          </a:p>
          <a:p>
            <a:pPr marL="0" indent="0">
              <a:lnSpc>
                <a:spcPct val="130000"/>
              </a:lnSpc>
              <a:buNone/>
            </a:pPr>
            <a:endParaRPr lang="en-US" altLang="en-US" sz="2000" dirty="0" smtClean="0"/>
          </a:p>
          <a:p>
            <a:pPr>
              <a:lnSpc>
                <a:spcPct val="130000"/>
              </a:lnSpc>
              <a:spcAft>
                <a:spcPct val="70000"/>
              </a:spcAft>
              <a:buFontTx/>
              <a:buChar char="•"/>
            </a:pPr>
            <a:endParaRPr lang="en-GB" altLang="en-US" sz="2000" dirty="0" smtClean="0">
              <a:solidFill>
                <a:srgbClr val="01655B"/>
              </a:solidFill>
            </a:endParaRPr>
          </a:p>
          <a:p>
            <a:pPr marL="0" indent="0" fontAlgn="auto">
              <a:lnSpc>
                <a:spcPct val="130000"/>
              </a:lnSpc>
              <a:spcAft>
                <a:spcPts val="0"/>
              </a:spcAft>
            </a:pPr>
            <a:endParaRPr lang="en-GB" altLang="en-US" sz="2000" b="1" dirty="0" smtClean="0">
              <a:solidFill>
                <a:srgbClr val="01655B"/>
              </a:solidFill>
              <a:ea typeface="ＭＳ Ｐゴシック" pitchFamily="34" charset="-128"/>
            </a:endParaRPr>
          </a:p>
        </p:txBody>
      </p:sp>
      <p:pic>
        <p:nvPicPr>
          <p:cNvPr id="4" name="Picture 4" descr="69"/>
          <p:cNvPicPr>
            <a:picLocks noGrp="1" noChangeAspect="1" noChangeArrowheads="1"/>
          </p:cNvPicPr>
          <p:nvPr>
            <p:ph sz="half" idx="4294967295"/>
          </p:nvPr>
        </p:nvPicPr>
        <p:blipFill>
          <a:blip r:embed="rId4"/>
          <a:srcRect l="3734" t="3006" r="2904" b="2304"/>
          <a:stretch>
            <a:fillRect/>
          </a:stretch>
        </p:blipFill>
        <p:spPr>
          <a:xfrm>
            <a:off x="4857752" y="1571612"/>
            <a:ext cx="3714776" cy="4680618"/>
          </a:xfrm>
          <a:prstGeom prst="rect">
            <a:avLst/>
          </a:prstGeom>
          <a:noFill/>
          <a:ln>
            <a:solidFill>
              <a:srgbClr val="01655B"/>
            </a:solidFill>
          </a:ln>
        </p:spPr>
      </p:pic>
      <p:sp>
        <p:nvSpPr>
          <p:cNvPr id="6" name="TextBox 5"/>
          <p:cNvSpPr txBox="1"/>
          <p:nvPr/>
        </p:nvSpPr>
        <p:spPr>
          <a:xfrm>
            <a:off x="7786710" y="6000768"/>
            <a:ext cx="763351" cy="246221"/>
          </a:xfrm>
          <a:prstGeom prst="rect">
            <a:avLst/>
          </a:prstGeom>
          <a:noFill/>
        </p:spPr>
        <p:txBody>
          <a:bodyPr wrap="none" rtlCol="0">
            <a:spAutoFit/>
          </a:bodyPr>
          <a:lstStyle/>
          <a:p>
            <a:r>
              <a:rPr lang="en-GB" sz="1000" dirty="0" smtClean="0">
                <a:solidFill>
                  <a:schemeClr val="bg1"/>
                </a:solidFill>
                <a:latin typeface="+mn-lt"/>
              </a:rPr>
              <a:t>©RBG Kew</a:t>
            </a:r>
            <a:endParaRPr lang="en-GB" sz="1000" dirty="0">
              <a:solidFill>
                <a:schemeClr val="bg1"/>
              </a:solidFill>
              <a:latin typeface="+mn-lt"/>
            </a:endParaRPr>
          </a:p>
        </p:txBody>
      </p:sp>
    </p:spTree>
    <p:extLst>
      <p:ext uri="{BB962C8B-B14F-4D97-AF65-F5344CB8AC3E}">
        <p14:creationId xmlns:p14="http://schemas.microsoft.com/office/powerpoint/2010/main" val="2668734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GCI PPT Presentation Template pot">
  <a:themeElements>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BGCI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GCI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GCI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GCI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GCI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GCI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GCI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GCI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GCI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GCI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GCI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GCI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GCI Training Templat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TotalTime>
  <Words>1159</Words>
  <Application>Microsoft Office PowerPoint</Application>
  <PresentationFormat>On-screen Show (4:3)</PresentationFormat>
  <Paragraphs>121</Paragraphs>
  <Slides>21</Slides>
  <Notes>15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BGCI PPT Presentation Template pot</vt:lpstr>
      <vt:lpstr>BGCI Training Template slides</vt:lpstr>
      <vt:lpstr>Module 4:  CITES and Scientific Institutions</vt:lpstr>
      <vt:lpstr>The CITES Register of Scientific Institutions</vt:lpstr>
      <vt:lpstr>Why was this scheme set up?</vt:lpstr>
      <vt:lpstr>How does this scheme work?</vt:lpstr>
      <vt:lpstr>How does this scheme work?</vt:lpstr>
      <vt:lpstr>How does this scheme work?</vt:lpstr>
      <vt:lpstr>Some Criteria for Registration</vt:lpstr>
      <vt:lpstr>Some Criteria for Registration</vt:lpstr>
      <vt:lpstr>How do I register?</vt:lpstr>
      <vt:lpstr>How do I register?</vt:lpstr>
      <vt:lpstr>How do I register?</vt:lpstr>
      <vt:lpstr>How do I register?</vt:lpstr>
      <vt:lpstr>How do I register?</vt:lpstr>
      <vt:lpstr>Example Label</vt:lpstr>
      <vt:lpstr>Who is my CITES MA?</vt:lpstr>
      <vt:lpstr>Are there any Registered Scientific Institutions in the region?</vt:lpstr>
      <vt:lpstr>Summary</vt:lpstr>
      <vt:lpstr>Summary</vt:lpstr>
      <vt:lpstr>More information</vt:lpstr>
      <vt:lpstr>PowerPoint Presentation</vt:lpstr>
      <vt:lpstr>PowerPoint Presentation</vt:lpstr>
    </vt:vector>
  </TitlesOfParts>
  <Company>RBG, Kew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CITES and Scientific Institutions</dc:title>
  <dc:creator>Catherine Rutherford</dc:creator>
  <cp:lastModifiedBy>Katherine O'Donnell</cp:lastModifiedBy>
  <cp:revision>519</cp:revision>
  <dcterms:created xsi:type="dcterms:W3CDTF">2014-07-03T10:28:45Z</dcterms:created>
  <dcterms:modified xsi:type="dcterms:W3CDTF">2017-02-14T10:39:41Z</dcterms:modified>
</cp:coreProperties>
</file>