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37" r:id="rId2"/>
  </p:sldMasterIdLst>
  <p:notesMasterIdLst>
    <p:notesMasterId r:id="rId26"/>
  </p:notesMasterIdLst>
  <p:sldIdLst>
    <p:sldId id="369" r:id="rId3"/>
    <p:sldId id="388" r:id="rId4"/>
    <p:sldId id="392" r:id="rId5"/>
    <p:sldId id="390" r:id="rId6"/>
    <p:sldId id="391" r:id="rId7"/>
    <p:sldId id="389" r:id="rId8"/>
    <p:sldId id="382" r:id="rId9"/>
    <p:sldId id="409" r:id="rId10"/>
    <p:sldId id="401" r:id="rId11"/>
    <p:sldId id="402" r:id="rId12"/>
    <p:sldId id="393" r:id="rId13"/>
    <p:sldId id="396" r:id="rId14"/>
    <p:sldId id="397" r:id="rId15"/>
    <p:sldId id="398" r:id="rId16"/>
    <p:sldId id="399" r:id="rId17"/>
    <p:sldId id="400" r:id="rId18"/>
    <p:sldId id="410" r:id="rId19"/>
    <p:sldId id="403" r:id="rId20"/>
    <p:sldId id="406" r:id="rId21"/>
    <p:sldId id="404" r:id="rId22"/>
    <p:sldId id="407" r:id="rId23"/>
    <p:sldId id="367" r:id="rId24"/>
    <p:sldId id="37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55B"/>
    <a:srgbClr val="00642D"/>
    <a:srgbClr val="F54C00"/>
    <a:srgbClr val="EEB111"/>
    <a:srgbClr val="AA0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1039" autoAdjust="0"/>
  </p:normalViewPr>
  <p:slideViewPr>
    <p:cSldViewPr>
      <p:cViewPr>
        <p:scale>
          <a:sx n="70" d="100"/>
          <a:sy n="70" d="100"/>
        </p:scale>
        <p:origin x="-1476" y="-888"/>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00" d="100"/>
        <a:sy n="100" d="100"/>
      </p:scale>
      <p:origin x="0" y="11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16627C73-CFCD-4F2F-8E53-59F5AF8964FE}" type="datetimeFigureOut">
              <a:rPr lang="en-GB" altLang="en-US"/>
              <a:pPr>
                <a:defRPr/>
              </a:pPr>
              <a:t>14/02/2017</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F5035CA5-EA76-4FAA-B58C-27529ED28009}" type="slidenum">
              <a:rPr lang="en-GB" altLang="en-US"/>
              <a:pPr>
                <a:defRPr/>
              </a:pPr>
              <a:t>‹#›</a:t>
            </a:fld>
            <a:endParaRPr lang="en-GB" altLang="en-US"/>
          </a:p>
        </p:txBody>
      </p:sp>
    </p:spTree>
    <p:extLst>
      <p:ext uri="{BB962C8B-B14F-4D97-AF65-F5344CB8AC3E}">
        <p14:creationId xmlns:p14="http://schemas.microsoft.com/office/powerpoint/2010/main" val="344260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sng" baseline="0" dirty="0" smtClean="0"/>
          </a:p>
        </p:txBody>
      </p:sp>
      <p:sp>
        <p:nvSpPr>
          <p:cNvPr id="4" name="Slide Number Placeholder 3"/>
          <p:cNvSpPr>
            <a:spLocks noGrp="1"/>
          </p:cNvSpPr>
          <p:nvPr>
            <p:ph type="sldNum" sz="quarter" idx="10"/>
          </p:nvPr>
        </p:nvSpPr>
        <p:spPr/>
        <p:txBody>
          <a:bodyPr/>
          <a:lstStyle/>
          <a:p>
            <a:fld id="{B11CBB16-EE5E-44F9-9A42-3E6F3CEF7142}" type="slidenum">
              <a:rPr lang="en-GB" smtClean="0"/>
              <a:pPr/>
              <a:t>1</a:t>
            </a:fld>
            <a:endParaRPr lang="en-GB"/>
          </a:p>
        </p:txBody>
      </p:sp>
    </p:spTree>
    <p:extLst>
      <p:ext uri="{BB962C8B-B14F-4D97-AF65-F5344CB8AC3E}">
        <p14:creationId xmlns:p14="http://schemas.microsoft.com/office/powerpoint/2010/main" val="226288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646113" y="492125"/>
            <a:ext cx="2973387" cy="2230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xfrm>
            <a:off x="274638" y="4062413"/>
            <a:ext cx="6229350" cy="284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defRPr/>
            </a:pPr>
            <a:endParaRPr lang="en-US" altLang="en-US" dirty="0" smtClean="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5035CA5-EA76-4FAA-B58C-27529ED28009}" type="slidenum">
              <a:rPr lang="en-GB" altLang="en-US" smtClean="0"/>
              <a:pPr>
                <a:defRPr/>
              </a:pPr>
              <a:t>23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 name="Rectangle 4"/>
          <p:cNvSpPr>
            <a:spLocks noChangeArrowheads="1"/>
          </p:cNvSpPr>
          <p:nvPr/>
        </p:nvSpPr>
        <p:spPr bwMode="auto">
          <a:xfrm>
            <a:off x="0" y="0"/>
            <a:ext cx="9144000" cy="12954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6" name="Rectangle 5"/>
          <p:cNvSpPr>
            <a:spLocks noChangeArrowheads="1"/>
          </p:cNvSpPr>
          <p:nvPr/>
        </p:nvSpPr>
        <p:spPr bwMode="auto">
          <a:xfrm>
            <a:off x="0" y="1295400"/>
            <a:ext cx="9144000" cy="76200"/>
          </a:xfrm>
          <a:prstGeom prst="rect">
            <a:avLst/>
          </a:prstGeom>
          <a:solidFill>
            <a:srgbClr val="80B2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7" name="Rectangle 6"/>
          <p:cNvSpPr>
            <a:spLocks noChangeArrowheads="1"/>
          </p:cNvSpPr>
          <p:nvPr/>
        </p:nvSpPr>
        <p:spPr bwMode="auto">
          <a:xfrm>
            <a:off x="0" y="1371600"/>
            <a:ext cx="1981200" cy="76200"/>
          </a:xfrm>
          <a:prstGeom prst="rect">
            <a:avLst/>
          </a:prstGeom>
          <a:solidFill>
            <a:srgbClr val="0C2E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8" name="Rectangle 7"/>
          <p:cNvSpPr>
            <a:spLocks noChangeArrowheads="1"/>
          </p:cNvSpPr>
          <p:nvPr/>
        </p:nvSpPr>
        <p:spPr bwMode="auto">
          <a:xfrm>
            <a:off x="1981200" y="1371600"/>
            <a:ext cx="1905000" cy="762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9" name="Rectangle 8"/>
          <p:cNvSpPr>
            <a:spLocks noChangeArrowheads="1"/>
          </p:cNvSpPr>
          <p:nvPr/>
        </p:nvSpPr>
        <p:spPr bwMode="auto">
          <a:xfrm>
            <a:off x="3886200" y="1371600"/>
            <a:ext cx="1752600" cy="76200"/>
          </a:xfrm>
          <a:prstGeom prst="rect">
            <a:avLst/>
          </a:prstGeom>
          <a:solidFill>
            <a:srgbClr val="EEB1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 name="Rectangle 9"/>
          <p:cNvSpPr>
            <a:spLocks noChangeArrowheads="1"/>
          </p:cNvSpPr>
          <p:nvPr/>
        </p:nvSpPr>
        <p:spPr bwMode="auto">
          <a:xfrm>
            <a:off x="5638800" y="1371600"/>
            <a:ext cx="1752600" cy="76200"/>
          </a:xfrm>
          <a:prstGeom prst="rect">
            <a:avLst/>
          </a:prstGeom>
          <a:solidFill>
            <a:srgbClr val="AA01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1" name="Rectangle 10"/>
          <p:cNvSpPr>
            <a:spLocks noChangeArrowheads="1"/>
          </p:cNvSpPr>
          <p:nvPr/>
        </p:nvSpPr>
        <p:spPr bwMode="auto">
          <a:xfrm>
            <a:off x="7391400" y="1371600"/>
            <a:ext cx="1752600" cy="76200"/>
          </a:xfrm>
          <a:prstGeom prst="rect">
            <a:avLst/>
          </a:prstGeom>
          <a:solidFill>
            <a:srgbClr val="F54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2" name="Rectangle 16"/>
          <p:cNvSpPr>
            <a:spLocks noChangeArrowheads="1"/>
          </p:cNvSpPr>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3600" smtClean="0">
              <a:solidFill>
                <a:schemeClr val="bg1"/>
              </a:solidFill>
              <a:latin typeface="Helvetica 55 Roman" charset="0"/>
              <a:cs typeface="+mn-cs"/>
            </a:endParaRPr>
          </a:p>
        </p:txBody>
      </p:sp>
      <p:pic>
        <p:nvPicPr>
          <p:cNvPr id="13" name="Picture 17" descr="bgcirgbplanet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685800" y="2130425"/>
            <a:ext cx="7772400" cy="1470025"/>
          </a:xfrm>
        </p:spPr>
        <p:txBody>
          <a:bodyPr/>
          <a:lstStyle>
            <a:lvl1pPr algn="ctr">
              <a:defRPr b="1">
                <a:solidFill>
                  <a:srgbClr val="01655B"/>
                </a:solidFill>
              </a:defRPr>
            </a:lvl1pPr>
          </a:lstStyle>
          <a:p>
            <a:r>
              <a:rPr lang="en-US" smtClean="0"/>
              <a:t>Click to edit Master title style</a:t>
            </a:r>
            <a:endParaRPr lang="en-US" dirty="0"/>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defRPr>
                <a:solidFill>
                  <a:srgbClr val="01655B"/>
                </a:solidFill>
              </a:defRPr>
            </a:lvl1pPr>
          </a:lstStyle>
          <a:p>
            <a:r>
              <a:rPr lang="en-US" smtClean="0"/>
              <a:t>Click to edit Master subtitle style</a:t>
            </a:r>
            <a:endParaRPr lang="en-US" dirty="0"/>
          </a:p>
        </p:txBody>
      </p:sp>
      <p:sp>
        <p:nvSpPr>
          <p:cNvPr id="14" name="Rectangle 1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5" name="Rectangle 14"/>
          <p:cNvSpPr>
            <a:spLocks noGrp="1" noChangeArrowheads="1"/>
          </p:cNvSpPr>
          <p:nvPr>
            <p:ph type="ftr" sz="quarter" idx="11"/>
          </p:nvPr>
        </p:nvSpPr>
        <p:spPr>
          <a:xfrm>
            <a:off x="3124200" y="6245225"/>
            <a:ext cx="2895600" cy="476250"/>
          </a:xfrm>
        </p:spPr>
        <p:txBody>
          <a:bodyPr/>
          <a:lstStyle>
            <a:lvl1pPr>
              <a:defRPr>
                <a:solidFill>
                  <a:schemeClr val="tx1"/>
                </a:solidFill>
                <a:effectLst>
                  <a:outerShdw blurRad="38100" dist="38100" dir="2700000" algn="tl">
                    <a:srgbClr val="C0C0C0"/>
                  </a:outerShdw>
                </a:effectLst>
              </a:defRPr>
            </a:lvl1pPr>
          </a:lstStyle>
          <a:p>
            <a:pPr>
              <a:defRPr/>
            </a:pPr>
            <a:endParaRPr lang="en-US"/>
          </a:p>
        </p:txBody>
      </p:sp>
      <p:sp>
        <p:nvSpPr>
          <p:cNvPr id="16" name="Rectangle 15"/>
          <p:cNvSpPr>
            <a:spLocks noGrp="1" noChangeArrowheads="1"/>
          </p:cNvSpPr>
          <p:nvPr>
            <p:ph type="sldNum" sz="quarter" idx="12"/>
          </p:nvPr>
        </p:nvSpPr>
        <p:spPr>
          <a:xfrm>
            <a:off x="6553200" y="6245225"/>
            <a:ext cx="1474788" cy="476250"/>
          </a:xfrm>
        </p:spPr>
        <p:txBody>
          <a:bodyPr/>
          <a:lstStyle>
            <a:lvl1pPr>
              <a:defRPr/>
            </a:lvl1pPr>
          </a:lstStyle>
          <a:p>
            <a:pPr>
              <a:defRPr/>
            </a:pPr>
            <a:fld id="{43323CB2-BCEB-4126-AAA5-C2E39BDA664F}" type="slidenum">
              <a:rPr lang="en-US" altLang="en-US"/>
              <a:pPr>
                <a:defRPr/>
              </a:pPr>
              <a:t>‹#›</a:t>
            </a:fld>
            <a:endParaRPr lang="en-US" altLang="en-US"/>
          </a:p>
        </p:txBody>
      </p:sp>
    </p:spTree>
    <p:extLst>
      <p:ext uri="{BB962C8B-B14F-4D97-AF65-F5344CB8AC3E}">
        <p14:creationId xmlns:p14="http://schemas.microsoft.com/office/powerpoint/2010/main" val="38304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B91AD42-297E-4FCA-91F2-02A5C25A699C}" type="slidenum">
              <a:rPr lang="en-US" altLang="en-US"/>
              <a:pPr>
                <a:defRPr/>
              </a:pPr>
              <a:t>‹#›</a:t>
            </a:fld>
            <a:endParaRPr lang="en-US" altLang="en-US"/>
          </a:p>
        </p:txBody>
      </p:sp>
    </p:spTree>
    <p:extLst>
      <p:ext uri="{BB962C8B-B14F-4D97-AF65-F5344CB8AC3E}">
        <p14:creationId xmlns:p14="http://schemas.microsoft.com/office/powerpoint/2010/main" val="308010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3EE330F-266A-43A8-B772-54126E64EB7F}" type="slidenum">
              <a:rPr lang="en-US" altLang="en-US"/>
              <a:pPr>
                <a:defRPr/>
              </a:pPr>
              <a:t>‹#›</a:t>
            </a:fld>
            <a:endParaRPr lang="en-US" altLang="en-US"/>
          </a:p>
        </p:txBody>
      </p:sp>
    </p:spTree>
    <p:extLst>
      <p:ext uri="{BB962C8B-B14F-4D97-AF65-F5344CB8AC3E}">
        <p14:creationId xmlns:p14="http://schemas.microsoft.com/office/powerpoint/2010/main" val="291086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8E3B55A-ED92-4226-920E-6D958A568D66}" type="slidenum">
              <a:rPr lang="en-GB" altLang="en-US"/>
              <a:pPr>
                <a:defRPr/>
              </a:pPr>
              <a:t>‹#›</a:t>
            </a:fld>
            <a:endParaRPr lang="en-GB" altLang="en-US"/>
          </a:p>
        </p:txBody>
      </p:sp>
    </p:spTree>
    <p:extLst>
      <p:ext uri="{BB962C8B-B14F-4D97-AF65-F5344CB8AC3E}">
        <p14:creationId xmlns:p14="http://schemas.microsoft.com/office/powerpoint/2010/main" val="194712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Book Antiqua"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421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smtClean="0">
                <a:solidFill>
                  <a:schemeClr val="bg1"/>
                </a:solidFill>
                <a:latin typeface="+mn-lt"/>
                <a:cs typeface="Arial" panose="020B0604020202020204" pitchFamily="34" charset="0"/>
              </a:rPr>
              <a:t>Botanic Gardens Conservation International</a:t>
            </a:r>
          </a:p>
          <a:p>
            <a:pPr algn="ctr"/>
            <a:r>
              <a:rPr lang="en-GB" sz="2800" b="1" i="1" dirty="0" smtClean="0">
                <a:solidFill>
                  <a:schemeClr val="bg1"/>
                </a:solidFill>
                <a:latin typeface="+mn-lt"/>
                <a:cs typeface="Arial" panose="020B0604020202020204" pitchFamily="34" charset="0"/>
              </a:rPr>
              <a:t>The world’s largest plant conservation network </a:t>
            </a:r>
            <a:endParaRPr lang="en-GB" sz="2800" b="1" i="1" dirty="0">
              <a:solidFill>
                <a:schemeClr val="bg1"/>
              </a:solidFill>
              <a:latin typeface="+mn-lt"/>
              <a:cs typeface="Arial" panose="020B0604020202020204" pitchFamily="34" charset="0"/>
            </a:endParaRP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7052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34199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alphaModFix amt="2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19551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smtClean="0">
                <a:solidFill>
                  <a:schemeClr val="bg1"/>
                </a:solidFill>
              </a:rPr>
              <a:t>Our Mission </a:t>
            </a:r>
            <a:r>
              <a:rPr lang="en-GB" sz="2000" dirty="0" smtClean="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smtClean="0">
                <a:solidFill>
                  <a:schemeClr val="bg1"/>
                </a:solidFill>
              </a:rPr>
              <a:t>Connecting People   •   Sharing Knowledge   •   Saving </a:t>
            </a:r>
            <a:r>
              <a:rPr lang="en-GB" sz="2000" i="1" dirty="0">
                <a:solidFill>
                  <a:schemeClr val="bg1"/>
                </a:solidFill>
              </a:rPr>
              <a:t>P</a:t>
            </a:r>
            <a:r>
              <a:rPr lang="en-GB" sz="2000" i="1" dirty="0" smtClean="0">
                <a:solidFill>
                  <a:schemeClr val="bg1"/>
                </a:solidFill>
              </a:rPr>
              <a:t>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smtClean="0">
                <a:solidFill>
                  <a:schemeClr val="bg1"/>
                </a:solidFill>
              </a:rPr>
              <a:t>Descanso House</a:t>
            </a:r>
            <a:r>
              <a:rPr lang="en-GB" sz="1600" i="1" dirty="0" smtClean="0">
                <a:solidFill>
                  <a:schemeClr val="bg1"/>
                </a:solidFill>
              </a:rPr>
              <a:t>, </a:t>
            </a:r>
            <a:r>
              <a:rPr lang="en-US" sz="1600" i="1" dirty="0" smtClean="0">
                <a:solidFill>
                  <a:schemeClr val="bg1"/>
                </a:solidFill>
              </a:rPr>
              <a:t>199 </a:t>
            </a:r>
            <a:r>
              <a:rPr lang="en-US" sz="1600" i="1" dirty="0">
                <a:solidFill>
                  <a:schemeClr val="bg1"/>
                </a:solidFill>
              </a:rPr>
              <a:t>Kew </a:t>
            </a:r>
            <a:r>
              <a:rPr lang="en-US" sz="1600" i="1" dirty="0" smtClean="0">
                <a:solidFill>
                  <a:schemeClr val="bg1"/>
                </a:solidFill>
              </a:rPr>
              <a:t>Road</a:t>
            </a:r>
            <a:r>
              <a:rPr lang="en-GB" sz="1600" i="1" dirty="0" smtClean="0">
                <a:solidFill>
                  <a:schemeClr val="bg1"/>
                </a:solidFill>
              </a:rPr>
              <a:t>, </a:t>
            </a:r>
            <a:r>
              <a:rPr lang="en-US" sz="1600" i="1" dirty="0" smtClean="0">
                <a:solidFill>
                  <a:schemeClr val="bg1"/>
                </a:solidFill>
              </a:rPr>
              <a:t>Richmond</a:t>
            </a:r>
            <a:r>
              <a:rPr lang="en-US" sz="1600" i="1" dirty="0">
                <a:solidFill>
                  <a:schemeClr val="bg1"/>
                </a:solidFill>
              </a:rPr>
              <a:t>, </a:t>
            </a:r>
            <a:r>
              <a:rPr lang="en-US" sz="1600" i="1" dirty="0" smtClean="0">
                <a:solidFill>
                  <a:schemeClr val="bg1"/>
                </a:solidFill>
              </a:rPr>
              <a:t>Surrey</a:t>
            </a:r>
            <a:r>
              <a:rPr lang="en-GB" sz="1600" i="1" dirty="0" smtClean="0">
                <a:solidFill>
                  <a:schemeClr val="bg1"/>
                </a:solidFill>
              </a:rPr>
              <a:t>, </a:t>
            </a:r>
            <a:r>
              <a:rPr lang="en-US" sz="1600" i="1" dirty="0" smtClean="0">
                <a:solidFill>
                  <a:schemeClr val="bg1"/>
                </a:solidFill>
              </a:rPr>
              <a:t>TW9 3BW, UK</a:t>
            </a:r>
            <a:endParaRPr lang="en-GB" sz="1600" i="1" u="sng" dirty="0" smtClean="0">
              <a:solidFill>
                <a:schemeClr val="bg1"/>
              </a:solidFill>
            </a:endParaRPr>
          </a:p>
          <a:p>
            <a:pPr algn="ctr"/>
            <a:r>
              <a:rPr lang="en-GB" sz="1600" i="1" u="sng" dirty="0" smtClean="0">
                <a:solidFill>
                  <a:schemeClr val="bg1"/>
                </a:solidFill>
              </a:rPr>
              <a:t>www.bgci.org</a:t>
            </a:r>
          </a:p>
          <a:p>
            <a:pPr algn="ctr"/>
            <a:r>
              <a:rPr lang="en-GB" sz="1600" i="1" u="none" dirty="0" smtClean="0">
                <a:solidFill>
                  <a:schemeClr val="bg1"/>
                </a:solidFill>
              </a:rPr>
              <a:t>  @</a:t>
            </a:r>
            <a:r>
              <a:rPr lang="en-GB" sz="1600" i="1" u="none" dirty="0" err="1" smtClean="0">
                <a:solidFill>
                  <a:schemeClr val="bg1"/>
                </a:solidFill>
              </a:rPr>
              <a:t>bgci</a:t>
            </a:r>
            <a:endParaRPr lang="en-GB" sz="1600" i="1" u="none" dirty="0" smtClean="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273D074-815C-40AA-B8F5-F9D7E1313984}" type="slidenum">
              <a:rPr lang="en-US" altLang="en-US"/>
              <a:pPr>
                <a:defRPr/>
              </a:pPr>
              <a:t>‹#›</a:t>
            </a:fld>
            <a:endParaRPr lang="en-US" altLang="en-US"/>
          </a:p>
        </p:txBody>
      </p:sp>
    </p:spTree>
    <p:extLst>
      <p:ext uri="{BB962C8B-B14F-4D97-AF65-F5344CB8AC3E}">
        <p14:creationId xmlns:p14="http://schemas.microsoft.com/office/powerpoint/2010/main" val="12117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F9C3D26-F8D1-4250-ACD7-691939E85157}" type="slidenum">
              <a:rPr lang="en-US" altLang="en-US"/>
              <a:pPr>
                <a:defRPr/>
              </a:pPr>
              <a:t>‹#›</a:t>
            </a:fld>
            <a:endParaRPr lang="en-US" altLang="en-US"/>
          </a:p>
        </p:txBody>
      </p:sp>
    </p:spTree>
    <p:extLst>
      <p:ext uri="{BB962C8B-B14F-4D97-AF65-F5344CB8AC3E}">
        <p14:creationId xmlns:p14="http://schemas.microsoft.com/office/powerpoint/2010/main" val="1273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10922EC-8A3E-4653-A84C-252DD678B52F}" type="slidenum">
              <a:rPr lang="en-US" altLang="en-US"/>
              <a:pPr>
                <a:defRPr/>
              </a:pPr>
              <a:t>‹#›</a:t>
            </a:fld>
            <a:endParaRPr lang="en-US" altLang="en-US"/>
          </a:p>
        </p:txBody>
      </p:sp>
    </p:spTree>
    <p:extLst>
      <p:ext uri="{BB962C8B-B14F-4D97-AF65-F5344CB8AC3E}">
        <p14:creationId xmlns:p14="http://schemas.microsoft.com/office/powerpoint/2010/main" val="136668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ECD79AD-3B75-4F41-B1B8-9A9EA39321A2}" type="slidenum">
              <a:rPr lang="en-US" altLang="en-US"/>
              <a:pPr>
                <a:defRPr/>
              </a:pPr>
              <a:t>‹#›</a:t>
            </a:fld>
            <a:endParaRPr lang="en-US" altLang="en-US"/>
          </a:p>
        </p:txBody>
      </p:sp>
    </p:spTree>
    <p:extLst>
      <p:ext uri="{BB962C8B-B14F-4D97-AF65-F5344CB8AC3E}">
        <p14:creationId xmlns:p14="http://schemas.microsoft.com/office/powerpoint/2010/main" val="377573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2C27D71-79CB-4B3C-BE3D-B5C42B0D5616}" type="slidenum">
              <a:rPr lang="en-US" altLang="en-US"/>
              <a:pPr>
                <a:defRPr/>
              </a:pPr>
              <a:t>‹#›</a:t>
            </a:fld>
            <a:endParaRPr lang="en-US" altLang="en-US"/>
          </a:p>
        </p:txBody>
      </p:sp>
    </p:spTree>
    <p:extLst>
      <p:ext uri="{BB962C8B-B14F-4D97-AF65-F5344CB8AC3E}">
        <p14:creationId xmlns:p14="http://schemas.microsoft.com/office/powerpoint/2010/main" val="83554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DF458A8-5EC6-4426-91B5-FCCDD7C35DC4}" type="slidenum">
              <a:rPr lang="en-US" altLang="en-US"/>
              <a:pPr>
                <a:defRPr/>
              </a:pPr>
              <a:t>‹#›</a:t>
            </a:fld>
            <a:endParaRPr lang="en-US" altLang="en-US"/>
          </a:p>
        </p:txBody>
      </p:sp>
    </p:spTree>
    <p:extLst>
      <p:ext uri="{BB962C8B-B14F-4D97-AF65-F5344CB8AC3E}">
        <p14:creationId xmlns:p14="http://schemas.microsoft.com/office/powerpoint/2010/main" val="14855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2C3AAA6-E012-4A2F-92C7-721648893D9D}" type="slidenum">
              <a:rPr lang="en-US" altLang="en-US"/>
              <a:pPr>
                <a:defRPr/>
              </a:pPr>
              <a:t>‹#›</a:t>
            </a:fld>
            <a:endParaRPr lang="en-US" altLang="en-US"/>
          </a:p>
        </p:txBody>
      </p:sp>
    </p:spTree>
    <p:extLst>
      <p:ext uri="{BB962C8B-B14F-4D97-AF65-F5344CB8AC3E}">
        <p14:creationId xmlns:p14="http://schemas.microsoft.com/office/powerpoint/2010/main" val="20962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D54F013-F9B4-418B-8FDB-CBD55BF5EC68}" type="slidenum">
              <a:rPr lang="en-US" altLang="en-US"/>
              <a:pPr>
                <a:defRPr/>
              </a:pPr>
              <a:t>‹#›</a:t>
            </a:fld>
            <a:endParaRPr lang="en-US" altLang="en-US"/>
          </a:p>
        </p:txBody>
      </p:sp>
    </p:spTree>
    <p:extLst>
      <p:ext uri="{BB962C8B-B14F-4D97-AF65-F5344CB8AC3E}">
        <p14:creationId xmlns:p14="http://schemas.microsoft.com/office/powerpoint/2010/main" val="158973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27" name="Rectangle 4"/>
          <p:cNvSpPr>
            <a:spLocks noChangeArrowheads="1"/>
          </p:cNvSpPr>
          <p:nvPr/>
        </p:nvSpPr>
        <p:spPr bwMode="auto">
          <a:xfrm>
            <a:off x="0" y="0"/>
            <a:ext cx="9144000" cy="12954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1028" name="Rectangle 5"/>
          <p:cNvSpPr>
            <a:spLocks noChangeArrowheads="1"/>
          </p:cNvSpPr>
          <p:nvPr/>
        </p:nvSpPr>
        <p:spPr bwMode="auto">
          <a:xfrm>
            <a:off x="0" y="1295400"/>
            <a:ext cx="9144000" cy="76200"/>
          </a:xfrm>
          <a:prstGeom prst="rect">
            <a:avLst/>
          </a:prstGeom>
          <a:solidFill>
            <a:srgbClr val="80B2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1029" name="Rectangle 6"/>
          <p:cNvSpPr>
            <a:spLocks noChangeArrowheads="1"/>
          </p:cNvSpPr>
          <p:nvPr/>
        </p:nvSpPr>
        <p:spPr bwMode="auto">
          <a:xfrm>
            <a:off x="0" y="1371600"/>
            <a:ext cx="1981200" cy="76200"/>
          </a:xfrm>
          <a:prstGeom prst="rect">
            <a:avLst/>
          </a:prstGeom>
          <a:solidFill>
            <a:srgbClr val="0C2E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0" name="Rectangle 7"/>
          <p:cNvSpPr>
            <a:spLocks noChangeArrowheads="1"/>
          </p:cNvSpPr>
          <p:nvPr/>
        </p:nvSpPr>
        <p:spPr bwMode="auto">
          <a:xfrm>
            <a:off x="1981200" y="1371600"/>
            <a:ext cx="1905000" cy="76200"/>
          </a:xfrm>
          <a:prstGeom prst="rect">
            <a:avLst/>
          </a:prstGeom>
          <a:solidFill>
            <a:srgbClr val="0165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1" name="Rectangle 8"/>
          <p:cNvSpPr>
            <a:spLocks noChangeArrowheads="1"/>
          </p:cNvSpPr>
          <p:nvPr/>
        </p:nvSpPr>
        <p:spPr bwMode="auto">
          <a:xfrm>
            <a:off x="3886200" y="1371600"/>
            <a:ext cx="1752600" cy="76200"/>
          </a:xfrm>
          <a:prstGeom prst="rect">
            <a:avLst/>
          </a:prstGeom>
          <a:solidFill>
            <a:srgbClr val="EEB1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2" name="Rectangle 9"/>
          <p:cNvSpPr>
            <a:spLocks noChangeArrowheads="1"/>
          </p:cNvSpPr>
          <p:nvPr/>
        </p:nvSpPr>
        <p:spPr bwMode="auto">
          <a:xfrm>
            <a:off x="5638800" y="1371600"/>
            <a:ext cx="1752600" cy="76200"/>
          </a:xfrm>
          <a:prstGeom prst="rect">
            <a:avLst/>
          </a:prstGeom>
          <a:solidFill>
            <a:srgbClr val="AA01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3" name="Rectangle 10"/>
          <p:cNvSpPr>
            <a:spLocks noChangeArrowheads="1"/>
          </p:cNvSpPr>
          <p:nvPr/>
        </p:nvSpPr>
        <p:spPr bwMode="auto">
          <a:xfrm>
            <a:off x="7391400" y="1371600"/>
            <a:ext cx="1752600" cy="76200"/>
          </a:xfrm>
          <a:prstGeom prst="rect">
            <a:avLst/>
          </a:prstGeom>
          <a:solidFill>
            <a:srgbClr val="F54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400" smtClean="0">
              <a:cs typeface="+mn-cs"/>
            </a:endParaRPr>
          </a:p>
        </p:txBody>
      </p:sp>
      <p:sp>
        <p:nvSpPr>
          <p:cNvPr id="1034" name="Rectangle 11"/>
          <p:cNvSpPr>
            <a:spLocks noGrp="1" noChangeArrowheads="1"/>
          </p:cNvSpPr>
          <p:nvPr>
            <p:ph type="title"/>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5" name="Rectangle 12"/>
          <p:cNvSpPr>
            <a:spLocks noGrp="1" noChangeArrowheads="1"/>
          </p:cNvSpPr>
          <p:nvPr>
            <p:ph type="body" idx="1"/>
          </p:nvPr>
        </p:nvSpPr>
        <p:spPr bwMode="auto">
          <a:xfrm>
            <a:off x="3810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effectLst>
                  <a:outerShdw blurRad="38100" dist="38100" dir="2700000" algn="tl">
                    <a:srgbClr val="C0C0C0"/>
                  </a:outerShdw>
                </a:effectLst>
                <a:latin typeface="Arial" pitchFamily="34" charset="0"/>
                <a:ea typeface="+mn-ea"/>
                <a:cs typeface="+mn-cs"/>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01655B"/>
                </a:solidFill>
                <a:latin typeface="Arial" pitchFamily="34" charset="0"/>
                <a:ea typeface="+mn-ea"/>
                <a:cs typeface="+mn-cs"/>
              </a:defRPr>
            </a:lvl1pPr>
          </a:lstStyle>
          <a:p>
            <a:pPr>
              <a:defRPr/>
            </a:pPr>
            <a:endParaRPr lang="en-US"/>
          </a:p>
        </p:txBody>
      </p:sp>
      <p:sp>
        <p:nvSpPr>
          <p:cNvPr id="3087" name="Rectangle 15"/>
          <p:cNvSpPr>
            <a:spLocks noGrp="1" noChangeArrowheads="1"/>
          </p:cNvSpPr>
          <p:nvPr>
            <p:ph type="sldNum" sz="quarter" idx="4"/>
          </p:nvPr>
        </p:nvSpPr>
        <p:spPr bwMode="auto">
          <a:xfrm>
            <a:off x="6553200" y="6243638"/>
            <a:ext cx="1474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effectLst>
                  <a:outerShdw blurRad="38100" dist="38100" dir="2700000" algn="tl">
                    <a:srgbClr val="C0C0C0"/>
                  </a:outerShdw>
                </a:effectLst>
                <a:cs typeface="Arial" pitchFamily="34" charset="0"/>
              </a:defRPr>
            </a:lvl1pPr>
          </a:lstStyle>
          <a:p>
            <a:pPr>
              <a:defRPr/>
            </a:pPr>
            <a:fld id="{81AE798B-030B-4057-AF12-FD564CAD38D2}" type="slidenum">
              <a:rPr lang="en-US" altLang="en-US"/>
              <a:pPr>
                <a:defRPr/>
              </a:pPr>
              <a:t>‹#›</a:t>
            </a:fld>
            <a:endParaRPr lang="en-US" altLang="en-US"/>
          </a:p>
        </p:txBody>
      </p:sp>
      <p:pic>
        <p:nvPicPr>
          <p:cNvPr id="1039" name="Picture 16" descr="bgcirgbplanetsm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2"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33" r:id="rId12"/>
    <p:sldLayoutId id="2147484034" r:id="rId13"/>
  </p:sldLayoutIdLst>
  <p:txStyles>
    <p:titleStyle>
      <a:lvl1pPr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Arial" pitchFamily="34" charset="0"/>
        </a:defRPr>
      </a:lvl6pPr>
      <a:lvl7pPr marL="914400" algn="l" rtl="0" eaLnBrk="1" fontAlgn="base" hangingPunct="1">
        <a:spcBef>
          <a:spcPct val="0"/>
        </a:spcBef>
        <a:spcAft>
          <a:spcPct val="0"/>
        </a:spcAft>
        <a:defRPr sz="3600">
          <a:solidFill>
            <a:schemeClr val="bg1"/>
          </a:solidFill>
          <a:latin typeface="Arial" pitchFamily="34" charset="0"/>
        </a:defRPr>
      </a:lvl7pPr>
      <a:lvl8pPr marL="1371600" algn="l" rtl="0" eaLnBrk="1" fontAlgn="base" hangingPunct="1">
        <a:spcBef>
          <a:spcPct val="0"/>
        </a:spcBef>
        <a:spcAft>
          <a:spcPct val="0"/>
        </a:spcAft>
        <a:defRPr sz="3600">
          <a:solidFill>
            <a:schemeClr val="bg1"/>
          </a:solidFill>
          <a:latin typeface="Arial" pitchFamily="34" charset="0"/>
        </a:defRPr>
      </a:lvl8pPr>
      <a:lvl9pPr marL="1828800" algn="l" rtl="0" eaLnBrk="1" fontAlgn="base" hangingPunct="1">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400">
          <a:solidFill>
            <a:srgbClr val="01655B"/>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1655B"/>
        </a:buClr>
        <a:buSzPct val="125000"/>
        <a:buChar char="•"/>
        <a:defRPr sz="22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1655B"/>
        </a:buClr>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1655B"/>
        </a:buClr>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1655B"/>
        </a:buClr>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1655B"/>
        </a:buClr>
        <a:buChar char="•"/>
        <a:defRPr sz="1600">
          <a:solidFill>
            <a:schemeClr val="tx1"/>
          </a:solidFill>
          <a:latin typeface="+mn-lt"/>
        </a:defRPr>
      </a:lvl6pPr>
      <a:lvl7pPr marL="2971800" indent="-228600" algn="l" rtl="0" eaLnBrk="1" fontAlgn="base" hangingPunct="1">
        <a:spcBef>
          <a:spcPct val="20000"/>
        </a:spcBef>
        <a:spcAft>
          <a:spcPct val="0"/>
        </a:spcAft>
        <a:buClr>
          <a:srgbClr val="01655B"/>
        </a:buClr>
        <a:buChar char="•"/>
        <a:defRPr sz="1600">
          <a:solidFill>
            <a:schemeClr val="tx1"/>
          </a:solidFill>
          <a:latin typeface="+mn-lt"/>
        </a:defRPr>
      </a:lvl7pPr>
      <a:lvl8pPr marL="3429000" indent="-228600" algn="l" rtl="0" eaLnBrk="1" fontAlgn="base" hangingPunct="1">
        <a:spcBef>
          <a:spcPct val="20000"/>
        </a:spcBef>
        <a:spcAft>
          <a:spcPct val="0"/>
        </a:spcAft>
        <a:buClr>
          <a:srgbClr val="01655B"/>
        </a:buClr>
        <a:buChar char="•"/>
        <a:defRPr sz="1600">
          <a:solidFill>
            <a:schemeClr val="tx1"/>
          </a:solidFill>
          <a:latin typeface="+mn-lt"/>
        </a:defRPr>
      </a:lvl8pPr>
      <a:lvl9pPr marL="3886200" indent="-228600" algn="l" rtl="0" eaLnBrk="1" fontAlgn="base" hangingPunct="1">
        <a:spcBef>
          <a:spcPct val="20000"/>
        </a:spcBef>
        <a:spcAft>
          <a:spcPct val="0"/>
        </a:spcAft>
        <a:buClr>
          <a:srgbClr val="01655B"/>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AE798B-030B-4057-AF12-FD564CAD38D2}" type="slidenum">
              <a:rPr lang="en-US" altLang="en-US" smtClean="0"/>
              <a:pPr>
                <a:defRPr/>
              </a:pPr>
              <a:t>‹#›</a:t>
            </a:fld>
            <a:endParaRPr lang="en-US" altLang="en-US"/>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ur-lex.europa.eu/legal-content/EN/TXT/PDF/?uri=CELEX:32014R1320&amp;from=EN"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environment/nature/natura2000/sites_birds/index_en.htm" TargetMode="External"/><Relationship Id="rId2" Type="http://schemas.openxmlformats.org/officeDocument/2006/relationships/hyperlink" Target="http://ec.europa.eu/environment/nature/legislation/habitatsdirective/index_en.htm" TargetMode="Externa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environment/cites/info_permits_en.htm" TargetMode="External"/><Relationship Id="rId2" Type="http://schemas.openxmlformats.org/officeDocument/2006/relationships/hyperlink" Target="https://cites.org/eng/res/13/13-06R16.php"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environment/cites/pdf/srg/def_srg_opinions.pdf" TargetMode="External"/><Relationship Id="rId2" Type="http://schemas.openxmlformats.org/officeDocument/2006/relationships/hyperlink" Target="http://ec.europa.eu/environment/cites/srg_en.ht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agriculture.gov.au/forestry/policies/illegal-logging" TargetMode="External"/><Relationship Id="rId2" Type="http://schemas.openxmlformats.org/officeDocument/2006/relationships/hyperlink" Target="https://www.cites.org/eng/disc/text.php" TargetMode="External"/><Relationship Id="rId1" Type="http://schemas.openxmlformats.org/officeDocument/2006/relationships/slideLayout" Target="../slideLayouts/slideLayout15.xml"/><Relationship Id="rId5" Type="http://schemas.openxmlformats.org/officeDocument/2006/relationships/hyperlink" Target="http://www.fws.gov/international/laws-treaties-agreements/us-conservation-laws/lacey-act.html" TargetMode="External"/><Relationship Id="rId4" Type="http://schemas.openxmlformats.org/officeDocument/2006/relationships/hyperlink" Target="http://ec.europa.eu/environment/forests/timber_regulation.ht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cites.org/eng/prog/itto.php"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speciesplus.net/" TargetMode="External"/><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bgci.org/policy/cites_quiz2/"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www.bgci.org/files/CITES/module4.pdf" TargetMode="External"/><Relationship Id="rId4" Type="http://schemas.openxmlformats.org/officeDocument/2006/relationships/hyperlink" Target="http://www.bgci.org/policy/cites_quiz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c.europa.eu/environment/cites/legislation_en.htm"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eur-lex.europa.eu/legal-content/EN/TXT/?uri=CELEX:32007H0425" TargetMode="External"/><Relationship Id="rId2" Type="http://schemas.openxmlformats.org/officeDocument/2006/relationships/hyperlink" Target="http://ec.europa.eu/environment/cites/legislation_en.htm" TargetMode="External"/><Relationship Id="rId1" Type="http://schemas.openxmlformats.org/officeDocument/2006/relationships/slideLayout" Target="../slideLayouts/slideLayout15.xml"/><Relationship Id="rId5" Type="http://schemas.openxmlformats.org/officeDocument/2006/relationships/hyperlink" Target="http://ec.europa.eu/smart-regulation/roadmaps/docs/2015_env_087_action_plan_wild_trafficking_en.pdf" TargetMode="External"/><Relationship Id="rId4" Type="http://schemas.openxmlformats.org/officeDocument/2006/relationships/hyperlink" Target="http://ec.europa.eu/environment/cites/traf_steps_en.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ites.org/eng/news/pr/2013/20131003_gaborone.php" TargetMode="External"/><Relationship Id="rId2" Type="http://schemas.openxmlformats.org/officeDocument/2006/relationships/hyperlink" Target="https://cites.org/eng/disc/gaborone.php" TargetMode="Externa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hyperlink" Target="http://ec.europa.eu/environment/cites/gaborone_en.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ur-lex.europa.eu/legal-content/EN/TXT/?uri=CELEX:31997R0338" TargetMode="External"/><Relationship Id="rId2" Type="http://schemas.openxmlformats.org/officeDocument/2006/relationships/hyperlink" Target="http://ec.europa.eu/environment/cites/legislation_en.htm" TargetMode="External"/><Relationship Id="rId1" Type="http://schemas.openxmlformats.org/officeDocument/2006/relationships/slideLayout" Target="../slideLayouts/slideLayout15.xml"/><Relationship Id="rId5" Type="http://schemas.openxmlformats.org/officeDocument/2006/relationships/hyperlink" Target="http://ec.europa.eu/environment/cites/pdf/2007_referenceguide2_en.pdf" TargetMode="External"/><Relationship Id="rId4" Type="http://schemas.openxmlformats.org/officeDocument/2006/relationships/hyperlink" Target="http://eur-lex.europa.eu/legal-content/EN/TXT/?uri=CELEX:02006R0865-20120927"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ec.europa.eu/environment/cites/pdf/differences_b_eu_and_cites.pdf"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eur-lex.europa.eu/legal-content/EN/TXT/?uri=CELEX:32014R1320" TargetMode="External"/><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hyperlink" Target="http://www.speciesplu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167399"/>
            <a:ext cx="9144002" cy="1690601"/>
            <a:chOff x="10371" y="5167399"/>
            <a:chExt cx="9144002" cy="1690601"/>
          </a:xfrm>
          <a:noFill/>
        </p:grpSpPr>
        <p:sp>
          <p:nvSpPr>
            <p:cNvPr id="5" name="TextBox 4"/>
            <p:cNvSpPr txBox="1"/>
            <p:nvPr/>
          </p:nvSpPr>
          <p:spPr>
            <a:xfrm>
              <a:off x="7137913" y="5687523"/>
              <a:ext cx="1746919" cy="369332"/>
            </a:xfrm>
            <a:prstGeom prst="rect">
              <a:avLst/>
            </a:prstGeom>
            <a:grpFill/>
          </p:spPr>
          <p:txBody>
            <a:bodyPr wrap="square" rtlCol="0">
              <a:spAutoFit/>
            </a:bodyPr>
            <a:lstStyle/>
            <a:p>
              <a:pPr algn="ctr"/>
              <a:r>
                <a:rPr lang="en-GB" dirty="0" smtClean="0">
                  <a:solidFill>
                    <a:srgbClr val="008080"/>
                  </a:solidFill>
                </a:rPr>
                <a:t>Science</a:t>
              </a:r>
            </a:p>
          </p:txBody>
        </p:sp>
        <p:sp>
          <p:nvSpPr>
            <p:cNvPr id="6" name="TextBox 5"/>
            <p:cNvSpPr txBox="1"/>
            <p:nvPr/>
          </p:nvSpPr>
          <p:spPr>
            <a:xfrm>
              <a:off x="4932040" y="5658819"/>
              <a:ext cx="1746919" cy="369332"/>
            </a:xfrm>
            <a:prstGeom prst="rect">
              <a:avLst/>
            </a:prstGeom>
            <a:grpFill/>
          </p:spPr>
          <p:txBody>
            <a:bodyPr wrap="square" rtlCol="0">
              <a:spAutoFit/>
            </a:bodyPr>
            <a:lstStyle/>
            <a:p>
              <a:pPr algn="ctr"/>
              <a:r>
                <a:rPr lang="en-GB" dirty="0" smtClean="0">
                  <a:solidFill>
                    <a:srgbClr val="008080"/>
                  </a:solidFill>
                </a:rPr>
                <a:t>Places</a:t>
              </a:r>
              <a:endParaRPr lang="en-GB" dirty="0">
                <a:solidFill>
                  <a:srgbClr val="008080"/>
                </a:solidFill>
              </a:endParaRPr>
            </a:p>
          </p:txBody>
        </p:sp>
        <p:sp>
          <p:nvSpPr>
            <p:cNvPr id="7" name="TextBox 6"/>
            <p:cNvSpPr txBox="1"/>
            <p:nvPr/>
          </p:nvSpPr>
          <p:spPr>
            <a:xfrm>
              <a:off x="2590801" y="5687523"/>
              <a:ext cx="1746919" cy="369332"/>
            </a:xfrm>
            <a:prstGeom prst="rect">
              <a:avLst/>
            </a:prstGeom>
            <a:grpFill/>
          </p:spPr>
          <p:txBody>
            <a:bodyPr wrap="square" rtlCol="0">
              <a:spAutoFit/>
            </a:bodyPr>
            <a:lstStyle/>
            <a:p>
              <a:pPr algn="ctr"/>
              <a:r>
                <a:rPr lang="en-GB" dirty="0" smtClean="0">
                  <a:solidFill>
                    <a:srgbClr val="008080"/>
                  </a:solidFill>
                </a:rPr>
                <a:t>Plants</a:t>
              </a:r>
              <a:endParaRPr lang="en-GB" dirty="0">
                <a:solidFill>
                  <a:srgbClr val="008080"/>
                </a:solidFill>
              </a:endParaRPr>
            </a:p>
          </p:txBody>
        </p:sp>
        <p:sp>
          <p:nvSpPr>
            <p:cNvPr id="8" name="TextBox 7"/>
            <p:cNvSpPr txBox="1"/>
            <p:nvPr/>
          </p:nvSpPr>
          <p:spPr>
            <a:xfrm>
              <a:off x="304801" y="5643366"/>
              <a:ext cx="1746919" cy="369332"/>
            </a:xfrm>
            <a:prstGeom prst="rect">
              <a:avLst/>
            </a:prstGeom>
            <a:grpFill/>
          </p:spPr>
          <p:txBody>
            <a:bodyPr wrap="square" rtlCol="0">
              <a:spAutoFit/>
            </a:bodyPr>
            <a:lstStyle/>
            <a:p>
              <a:pPr algn="ctr"/>
              <a:r>
                <a:rPr lang="en-GB" dirty="0" smtClean="0">
                  <a:solidFill>
                    <a:srgbClr val="008080"/>
                  </a:solidFill>
                </a:rPr>
                <a:t>People</a:t>
              </a:r>
              <a:endParaRPr lang="en-GB" dirty="0">
                <a:solidFill>
                  <a:srgbClr val="008080"/>
                </a:solidFill>
              </a:endParaRPr>
            </a:p>
          </p:txBody>
        </p:sp>
        <p:grpSp>
          <p:nvGrpSpPr>
            <p:cNvPr id="9" name="Group 8"/>
            <p:cNvGrpSpPr/>
            <p:nvPr/>
          </p:nvGrpSpPr>
          <p:grpSpPr>
            <a:xfrm>
              <a:off x="10371" y="5167399"/>
              <a:ext cx="9144002" cy="1690601"/>
              <a:chOff x="10371" y="5167399"/>
              <a:chExt cx="9144002" cy="1690601"/>
            </a:xfrm>
            <a:grpFill/>
          </p:grpSpPr>
          <p:sp>
            <p:nvSpPr>
              <p:cNvPr id="10" name="Rectangle 9"/>
              <p:cNvSpPr/>
              <p:nvPr/>
            </p:nvSpPr>
            <p:spPr>
              <a:xfrm>
                <a:off x="6868373" y="5167401"/>
                <a:ext cx="2286000" cy="1690599"/>
              </a:xfrm>
              <a:prstGeom prst="rect">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90256" y="5167401"/>
                <a:ext cx="2296372" cy="1690599"/>
              </a:xfrm>
              <a:prstGeom prst="rect">
                <a:avLst/>
              </a:prstGeom>
              <a:blipFill>
                <a:blip r:embed="rId4"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279968" y="5167399"/>
                <a:ext cx="2310287" cy="1690599"/>
              </a:xfrm>
              <a:prstGeom prst="rect">
                <a:avLst/>
              </a:prstGeom>
              <a:blipFill>
                <a:blip r:embed="rId5"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371" y="5167400"/>
                <a:ext cx="2269597" cy="1690598"/>
              </a:xfrm>
              <a:prstGeom prst="rect">
                <a:avLst/>
              </a:prstGeom>
              <a:blipFill>
                <a:blip r:embed="rId6"/>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tle 4"/>
          <p:cNvSpPr>
            <a:spLocks noGrp="1"/>
          </p:cNvSpPr>
          <p:nvPr>
            <p:ph type="ctrTitle"/>
          </p:nvPr>
        </p:nvSpPr>
        <p:spPr>
          <a:xfrm>
            <a:off x="686126" y="2357430"/>
            <a:ext cx="7772400" cy="2071701"/>
          </a:xfrm>
        </p:spPr>
        <p:txBody>
          <a:bodyPr rtlCol="0">
            <a:normAutofit/>
          </a:bodyPr>
          <a:lstStyle/>
          <a:p>
            <a:pPr eaLnBrk="1" fontAlgn="auto" hangingPunct="1">
              <a:spcAft>
                <a:spcPts val="0"/>
              </a:spcAft>
              <a:defRPr/>
            </a:pPr>
            <a:r>
              <a:rPr lang="en-GB" altLang="en-US" sz="4000" b="1" dirty="0" smtClean="0">
                <a:solidFill>
                  <a:srgbClr val="01655B"/>
                </a:solidFill>
                <a:latin typeface="Calibri" pitchFamily="34" charset="0"/>
                <a:ea typeface="ＭＳ Ｐゴシック" pitchFamily="34" charset="-128"/>
              </a:rPr>
              <a:t>Module 3: </a:t>
            </a:r>
            <a:br>
              <a:rPr lang="en-GB" altLang="en-US" sz="4000" b="1" dirty="0" smtClean="0">
                <a:solidFill>
                  <a:srgbClr val="01655B"/>
                </a:solidFill>
                <a:latin typeface="Calibri" pitchFamily="34" charset="0"/>
                <a:ea typeface="ＭＳ Ｐゴシック" pitchFamily="34" charset="-128"/>
              </a:rPr>
            </a:br>
            <a:r>
              <a:rPr lang="en-GB" altLang="en-US" sz="4000" b="1" dirty="0" smtClean="0">
                <a:solidFill>
                  <a:srgbClr val="01655B"/>
                </a:solidFill>
                <a:latin typeface="Calibri" pitchFamily="34" charset="0"/>
                <a:ea typeface="ＭＳ Ｐゴシック" pitchFamily="34" charset="-128"/>
              </a:rPr>
              <a:t>CITES and Stricter Measures</a:t>
            </a:r>
            <a:br>
              <a:rPr lang="en-GB" altLang="en-US" sz="4000" b="1" dirty="0" smtClean="0">
                <a:solidFill>
                  <a:srgbClr val="01655B"/>
                </a:solidFill>
                <a:latin typeface="Calibri" pitchFamily="34" charset="0"/>
                <a:ea typeface="ＭＳ Ｐゴシック" pitchFamily="34" charset="-128"/>
              </a:rPr>
            </a:br>
            <a:r>
              <a:rPr lang="en-GB" altLang="en-US" sz="4000" b="1" dirty="0" smtClean="0">
                <a:solidFill>
                  <a:srgbClr val="01655B"/>
                </a:solidFill>
                <a:latin typeface="Calibri" pitchFamily="34" charset="0"/>
                <a:ea typeface="ＭＳ Ｐゴシック" pitchFamily="34" charset="-128"/>
              </a:rPr>
              <a:t>The European Union</a:t>
            </a:r>
            <a:endParaRPr lang="en-GB" altLang="en-US" sz="4000" b="1" dirty="0" smtClean="0">
              <a:solidFill>
                <a:srgbClr val="01655B"/>
              </a:solidFill>
              <a:ea typeface="ＭＳ Ｐゴシック" pitchFamily="34" charset="-128"/>
            </a:endParaRPr>
          </a:p>
        </p:txBody>
      </p:sp>
    </p:spTree>
    <p:extLst>
      <p:ext uri="{BB962C8B-B14F-4D97-AF65-F5344CB8AC3E}">
        <p14:creationId xmlns:p14="http://schemas.microsoft.com/office/powerpoint/2010/main" val="170281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Annex D</a:t>
            </a:r>
            <a:endParaRPr lang="en-GB" sz="4000" dirty="0"/>
          </a:p>
        </p:txBody>
      </p:sp>
      <p:sp>
        <p:nvSpPr>
          <p:cNvPr id="5" name="TextBox 4"/>
          <p:cNvSpPr txBox="1"/>
          <p:nvPr/>
        </p:nvSpPr>
        <p:spPr>
          <a:xfrm>
            <a:off x="357158" y="1643050"/>
            <a:ext cx="2000264" cy="2246769"/>
          </a:xfrm>
          <a:prstGeom prst="rect">
            <a:avLst/>
          </a:prstGeom>
          <a:noFill/>
        </p:spPr>
        <p:txBody>
          <a:bodyPr wrap="square" rtlCol="0">
            <a:spAutoFit/>
          </a:bodyPr>
          <a:lstStyle/>
          <a:p>
            <a:r>
              <a:rPr lang="en-GB" sz="2000" dirty="0" smtClean="0">
                <a:solidFill>
                  <a:srgbClr val="01655B"/>
                </a:solidFill>
                <a:latin typeface="+mn-lt"/>
                <a:hlinkClick r:id="rId2"/>
              </a:rPr>
              <a:t>Annex D</a:t>
            </a:r>
            <a:r>
              <a:rPr lang="en-GB" sz="2000" dirty="0" smtClean="0">
                <a:solidFill>
                  <a:srgbClr val="01655B"/>
                </a:solidFill>
                <a:latin typeface="+mn-lt"/>
              </a:rPr>
              <a:t> species are listed separately at the at the bottom of European Commission webpage.</a:t>
            </a:r>
            <a:endParaRPr lang="en-GB" sz="2000" dirty="0">
              <a:solidFill>
                <a:srgbClr val="01655B"/>
              </a:solidFill>
              <a:latin typeface="+mn-lt"/>
            </a:endParaRPr>
          </a:p>
        </p:txBody>
      </p:sp>
      <p:pic>
        <p:nvPicPr>
          <p:cNvPr id="2051" name="Picture 3"/>
          <p:cNvPicPr>
            <a:picLocks noChangeAspect="1" noChangeArrowheads="1"/>
          </p:cNvPicPr>
          <p:nvPr/>
        </p:nvPicPr>
        <p:blipFill>
          <a:blip r:embed="rId3"/>
          <a:srcRect l="5127" t="15625" r="9912" b="11132"/>
          <a:stretch>
            <a:fillRect/>
          </a:stretch>
        </p:blipFill>
        <p:spPr bwMode="auto">
          <a:xfrm>
            <a:off x="2714612" y="1643050"/>
            <a:ext cx="6194151" cy="4004839"/>
          </a:xfrm>
          <a:prstGeom prst="rect">
            <a:avLst/>
          </a:prstGeom>
          <a:noFill/>
          <a:ln w="9525">
            <a:solidFill>
              <a:srgbClr val="01655B"/>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Annex A</a:t>
            </a:r>
            <a:endParaRPr lang="en-GB" sz="4000" dirty="0"/>
          </a:p>
        </p:txBody>
      </p:sp>
      <p:sp>
        <p:nvSpPr>
          <p:cNvPr id="3" name="Content Placeholder 2"/>
          <p:cNvSpPr>
            <a:spLocks noGrp="1"/>
          </p:cNvSpPr>
          <p:nvPr>
            <p:ph idx="1"/>
          </p:nvPr>
        </p:nvSpPr>
        <p:spPr>
          <a:xfrm>
            <a:off x="142844" y="1285860"/>
            <a:ext cx="5500726" cy="5072098"/>
          </a:xfrm>
        </p:spPr>
        <p:txBody>
          <a:bodyPr>
            <a:noAutofit/>
          </a:bodyPr>
          <a:lstStyle/>
          <a:p>
            <a:pPr>
              <a:buNone/>
            </a:pPr>
            <a:r>
              <a:rPr lang="en-GB" altLang="en-US" sz="2000" dirty="0" smtClean="0">
                <a:solidFill>
                  <a:srgbClr val="01655B"/>
                </a:solidFill>
              </a:rPr>
              <a:t>Annex A is equivalent to Appendix I. It contains the following:</a:t>
            </a:r>
          </a:p>
          <a:p>
            <a:r>
              <a:rPr lang="en-GB" sz="2000" dirty="0" smtClean="0"/>
              <a:t>All CITES Appendix I species, except where EU Member States have entered a reservation;*</a:t>
            </a:r>
          </a:p>
          <a:p>
            <a:pPr>
              <a:buNone/>
            </a:pPr>
            <a:endParaRPr lang="en-GB" sz="2000" dirty="0" smtClean="0"/>
          </a:p>
          <a:p>
            <a:r>
              <a:rPr lang="en-GB" sz="2000" dirty="0" smtClean="0"/>
              <a:t>Some CITES Appendix II and III species, for which the EU has adopted stricter domestic measures;</a:t>
            </a:r>
          </a:p>
          <a:p>
            <a:pPr>
              <a:buNone/>
            </a:pPr>
            <a:endParaRPr lang="en-GB" sz="2000" dirty="0" smtClean="0"/>
          </a:p>
          <a:p>
            <a:r>
              <a:rPr lang="en-GB" sz="2000" dirty="0" smtClean="0"/>
              <a:t>Some non-CITES species.</a:t>
            </a:r>
          </a:p>
          <a:p>
            <a:endParaRPr lang="en-GB" sz="2000" dirty="0" smtClean="0"/>
          </a:p>
          <a:p>
            <a:pPr>
              <a:buNone/>
            </a:pPr>
            <a:r>
              <a:rPr lang="en-GB" sz="2000" dirty="0" smtClean="0"/>
              <a:t>*A reservation is a unilateral statement by a </a:t>
            </a:r>
          </a:p>
          <a:p>
            <a:pPr>
              <a:buNone/>
            </a:pPr>
            <a:r>
              <a:rPr lang="en-GB" sz="2000" dirty="0" smtClean="0"/>
              <a:t>Party not to be bound by the  CITES provisions </a:t>
            </a:r>
          </a:p>
          <a:p>
            <a:pPr>
              <a:buNone/>
            </a:pPr>
            <a:r>
              <a:rPr lang="en-GB" sz="2000" dirty="0" smtClean="0"/>
              <a:t>or a species listing, for instance if a species is not </a:t>
            </a:r>
          </a:p>
          <a:p>
            <a:pPr>
              <a:buNone/>
            </a:pPr>
            <a:r>
              <a:rPr lang="en-GB" sz="2000" dirty="0" smtClean="0"/>
              <a:t>yet covered by a Party’s national legislation.</a:t>
            </a:r>
          </a:p>
          <a:p>
            <a:endParaRPr lang="en-GB" sz="2000" dirty="0"/>
          </a:p>
        </p:txBody>
      </p:sp>
      <p:pic>
        <p:nvPicPr>
          <p:cNvPr id="14338" name="Picture 2" descr="D:\Timber\Images\Cover_photos\Page_image\IMG_0432Fitz.tif"/>
          <p:cNvPicPr>
            <a:picLocks noChangeAspect="1" noChangeArrowheads="1"/>
          </p:cNvPicPr>
          <p:nvPr/>
        </p:nvPicPr>
        <p:blipFill>
          <a:blip r:embed="rId2" cstate="print"/>
          <a:srcRect l="13889" r="16666" b="13541"/>
          <a:stretch>
            <a:fillRect/>
          </a:stretch>
        </p:blipFill>
        <p:spPr bwMode="auto">
          <a:xfrm>
            <a:off x="5786446" y="1375889"/>
            <a:ext cx="2928958" cy="4862051"/>
          </a:xfrm>
          <a:prstGeom prst="rect">
            <a:avLst/>
          </a:prstGeom>
          <a:noFill/>
          <a:ln>
            <a:solidFill>
              <a:srgbClr val="01655B"/>
            </a:solidFill>
          </a:ln>
        </p:spPr>
      </p:pic>
      <p:sp>
        <p:nvSpPr>
          <p:cNvPr id="6" name="TextBox 5"/>
          <p:cNvSpPr txBox="1"/>
          <p:nvPr/>
        </p:nvSpPr>
        <p:spPr>
          <a:xfrm>
            <a:off x="8001024" y="6000768"/>
            <a:ext cx="668773" cy="246221"/>
          </a:xfrm>
          <a:prstGeom prst="rect">
            <a:avLst/>
          </a:prstGeom>
          <a:noFill/>
        </p:spPr>
        <p:txBody>
          <a:bodyPr wrap="none" rtlCol="0">
            <a:spAutoFit/>
          </a:bodyPr>
          <a:lstStyle/>
          <a:p>
            <a:r>
              <a:rPr lang="en-GB" sz="1000" dirty="0" smtClean="0">
                <a:solidFill>
                  <a:schemeClr val="bg1"/>
                </a:solidFill>
                <a:latin typeface="+mn-lt"/>
              </a:rPr>
              <a:t>©CONAP</a:t>
            </a:r>
            <a:endParaRPr lang="en-GB" sz="1000" dirty="0">
              <a:solidFill>
                <a:schemeClr val="bg1"/>
              </a:solidFill>
              <a:latin typeface="+mn-lt"/>
            </a:endParaRPr>
          </a:p>
        </p:txBody>
      </p:sp>
      <p:sp>
        <p:nvSpPr>
          <p:cNvPr id="7" name="TextBox 6"/>
          <p:cNvSpPr txBox="1"/>
          <p:nvPr/>
        </p:nvSpPr>
        <p:spPr>
          <a:xfrm>
            <a:off x="5715008" y="6215082"/>
            <a:ext cx="1928826" cy="307777"/>
          </a:xfrm>
          <a:prstGeom prst="rect">
            <a:avLst/>
          </a:prstGeom>
          <a:noFill/>
        </p:spPr>
        <p:txBody>
          <a:bodyPr wrap="square" rtlCol="0">
            <a:spAutoFit/>
          </a:bodyPr>
          <a:lstStyle/>
          <a:p>
            <a:r>
              <a:rPr lang="en-GB" sz="1400" dirty="0" err="1" smtClean="0">
                <a:solidFill>
                  <a:srgbClr val="01655B"/>
                </a:solidFill>
                <a:latin typeface="+mn-lt"/>
              </a:rPr>
              <a:t>Fitzroya</a:t>
            </a:r>
            <a:r>
              <a:rPr lang="en-GB" sz="1400" dirty="0" smtClean="0">
                <a:solidFill>
                  <a:srgbClr val="01655B"/>
                </a:solidFill>
                <a:latin typeface="+mn-lt"/>
              </a:rPr>
              <a:t> </a:t>
            </a:r>
            <a:r>
              <a:rPr lang="en-GB" sz="1400" dirty="0" err="1" smtClean="0">
                <a:solidFill>
                  <a:srgbClr val="01655B"/>
                </a:solidFill>
                <a:latin typeface="+mn-lt"/>
              </a:rPr>
              <a:t>cupressoides</a:t>
            </a:r>
            <a:endParaRPr lang="en-GB" sz="1400" dirty="0">
              <a:solidFill>
                <a:srgbClr val="01655B"/>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Annex B</a:t>
            </a:r>
            <a:endParaRPr lang="en-GB" sz="4000" dirty="0"/>
          </a:p>
        </p:txBody>
      </p:sp>
      <p:sp>
        <p:nvSpPr>
          <p:cNvPr id="3" name="Content Placeholder 2"/>
          <p:cNvSpPr>
            <a:spLocks noGrp="1"/>
          </p:cNvSpPr>
          <p:nvPr>
            <p:ph idx="1"/>
          </p:nvPr>
        </p:nvSpPr>
        <p:spPr>
          <a:xfrm>
            <a:off x="142844" y="1484784"/>
            <a:ext cx="3500462" cy="4641379"/>
          </a:xfrm>
        </p:spPr>
        <p:txBody>
          <a:bodyPr>
            <a:normAutofit/>
          </a:bodyPr>
          <a:lstStyle/>
          <a:p>
            <a:pPr>
              <a:buNone/>
            </a:pPr>
            <a:r>
              <a:rPr lang="en-GB" altLang="en-US" sz="2000" dirty="0" smtClean="0">
                <a:solidFill>
                  <a:srgbClr val="01655B"/>
                </a:solidFill>
              </a:rPr>
              <a:t>Annex B is equivalent to</a:t>
            </a:r>
          </a:p>
          <a:p>
            <a:pPr>
              <a:buNone/>
            </a:pPr>
            <a:r>
              <a:rPr lang="en-GB" altLang="en-US" sz="2000" dirty="0" smtClean="0">
                <a:solidFill>
                  <a:srgbClr val="01655B"/>
                </a:solidFill>
              </a:rPr>
              <a:t>Appendix II. It contains the </a:t>
            </a:r>
          </a:p>
          <a:p>
            <a:pPr>
              <a:buNone/>
            </a:pPr>
            <a:r>
              <a:rPr lang="en-GB" altLang="en-US" sz="2000" dirty="0" smtClean="0">
                <a:solidFill>
                  <a:srgbClr val="01655B"/>
                </a:solidFill>
              </a:rPr>
              <a:t>following:</a:t>
            </a:r>
          </a:p>
          <a:p>
            <a:pPr>
              <a:buNone/>
            </a:pPr>
            <a:endParaRPr lang="en-GB" altLang="en-US" sz="2000" dirty="0" smtClean="0">
              <a:solidFill>
                <a:srgbClr val="01655B"/>
              </a:solidFill>
            </a:endParaRPr>
          </a:p>
          <a:p>
            <a:r>
              <a:rPr lang="en-GB" sz="2000" dirty="0" smtClean="0"/>
              <a:t>All other CITES Appendix II species, except where EU Member States have entered a reservation;</a:t>
            </a:r>
          </a:p>
          <a:p>
            <a:pPr>
              <a:buNone/>
            </a:pPr>
            <a:endParaRPr lang="en-GB" sz="2000" dirty="0" smtClean="0"/>
          </a:p>
          <a:p>
            <a:r>
              <a:rPr lang="en-GB" sz="2000" dirty="0" smtClean="0"/>
              <a:t>Some CITES Appendix III species;</a:t>
            </a:r>
          </a:p>
          <a:p>
            <a:pPr>
              <a:buNone/>
            </a:pPr>
            <a:endParaRPr lang="en-GB" sz="2000" dirty="0" smtClean="0"/>
          </a:p>
          <a:p>
            <a:r>
              <a:rPr lang="en-GB" sz="2000" dirty="0" smtClean="0"/>
              <a:t>Some non-CITES species.</a:t>
            </a:r>
          </a:p>
          <a:p>
            <a:endParaRPr lang="en-GB" sz="2000" dirty="0"/>
          </a:p>
        </p:txBody>
      </p:sp>
      <p:pic>
        <p:nvPicPr>
          <p:cNvPr id="13313" name="Picture 1" descr="D:\Timber\Images\Prunus\selected\EXP_Cam_CA-95-245_1211.jpg"/>
          <p:cNvPicPr>
            <a:picLocks noChangeAspect="1" noChangeArrowheads="1"/>
          </p:cNvPicPr>
          <p:nvPr/>
        </p:nvPicPr>
        <p:blipFill>
          <a:blip r:embed="rId2" cstate="print"/>
          <a:srcRect l="17143" t="10714" r="12857" b="5714"/>
          <a:stretch>
            <a:fillRect/>
          </a:stretch>
        </p:blipFill>
        <p:spPr bwMode="auto">
          <a:xfrm>
            <a:off x="3428992" y="1571612"/>
            <a:ext cx="5436616" cy="4327102"/>
          </a:xfrm>
          <a:prstGeom prst="rect">
            <a:avLst/>
          </a:prstGeom>
          <a:noFill/>
          <a:ln>
            <a:solidFill>
              <a:srgbClr val="01655B"/>
            </a:solidFill>
          </a:ln>
        </p:spPr>
      </p:pic>
      <p:sp>
        <p:nvSpPr>
          <p:cNvPr id="5" name="TextBox 4"/>
          <p:cNvSpPr txBox="1"/>
          <p:nvPr/>
        </p:nvSpPr>
        <p:spPr>
          <a:xfrm>
            <a:off x="8143900" y="5643578"/>
            <a:ext cx="734496" cy="246221"/>
          </a:xfrm>
          <a:prstGeom prst="rect">
            <a:avLst/>
          </a:prstGeom>
          <a:noFill/>
        </p:spPr>
        <p:txBody>
          <a:bodyPr wrap="none" rtlCol="0">
            <a:spAutoFit/>
          </a:bodyPr>
          <a:lstStyle/>
          <a:p>
            <a:r>
              <a:rPr lang="en-GB" sz="1000" dirty="0" smtClean="0">
                <a:solidFill>
                  <a:schemeClr val="bg1"/>
                </a:solidFill>
                <a:latin typeface="+mn-lt"/>
              </a:rPr>
              <a:t>©</a:t>
            </a:r>
            <a:r>
              <a:rPr lang="en-GB" sz="1000" dirty="0" err="1" smtClean="0">
                <a:solidFill>
                  <a:schemeClr val="bg1"/>
                </a:solidFill>
                <a:latin typeface="+mn-lt"/>
              </a:rPr>
              <a:t>RBGKew</a:t>
            </a:r>
            <a:endParaRPr lang="en-GB" sz="1000" dirty="0">
              <a:solidFill>
                <a:schemeClr val="bg1"/>
              </a:solidFill>
              <a:latin typeface="+mn-lt"/>
            </a:endParaRPr>
          </a:p>
        </p:txBody>
      </p:sp>
      <p:sp>
        <p:nvSpPr>
          <p:cNvPr id="6" name="TextBox 5"/>
          <p:cNvSpPr txBox="1"/>
          <p:nvPr/>
        </p:nvSpPr>
        <p:spPr>
          <a:xfrm>
            <a:off x="3428992" y="5929330"/>
            <a:ext cx="1889107" cy="307777"/>
          </a:xfrm>
          <a:prstGeom prst="rect">
            <a:avLst/>
          </a:prstGeom>
          <a:noFill/>
        </p:spPr>
        <p:txBody>
          <a:bodyPr wrap="none" rtlCol="0">
            <a:spAutoFit/>
          </a:bodyPr>
          <a:lstStyle/>
          <a:p>
            <a:r>
              <a:rPr lang="en-GB" sz="1400" dirty="0" smtClean="0">
                <a:solidFill>
                  <a:srgbClr val="01655B"/>
                </a:solidFill>
                <a:latin typeface="+mn-lt"/>
              </a:rPr>
              <a:t>Bark of </a:t>
            </a:r>
            <a:r>
              <a:rPr lang="en-GB" sz="1400" i="1" dirty="0" err="1" smtClean="0">
                <a:solidFill>
                  <a:srgbClr val="01655B"/>
                </a:solidFill>
                <a:latin typeface="+mn-lt"/>
              </a:rPr>
              <a:t>Prunus</a:t>
            </a:r>
            <a:r>
              <a:rPr lang="en-GB" sz="1400" i="1" dirty="0" smtClean="0">
                <a:solidFill>
                  <a:srgbClr val="01655B"/>
                </a:solidFill>
                <a:latin typeface="+mn-lt"/>
              </a:rPr>
              <a:t> </a:t>
            </a:r>
            <a:r>
              <a:rPr lang="en-GB" sz="1400" i="1" dirty="0" err="1" smtClean="0">
                <a:solidFill>
                  <a:srgbClr val="01655B"/>
                </a:solidFill>
                <a:latin typeface="+mn-lt"/>
              </a:rPr>
              <a:t>africana</a:t>
            </a:r>
            <a:endParaRPr lang="en-GB" sz="1400" dirty="0">
              <a:solidFill>
                <a:srgbClr val="01655B"/>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Annex C</a:t>
            </a:r>
            <a:endParaRPr lang="en-GB" sz="4000" dirty="0"/>
          </a:p>
        </p:txBody>
      </p:sp>
      <p:sp>
        <p:nvSpPr>
          <p:cNvPr id="3" name="Content Placeholder 2"/>
          <p:cNvSpPr>
            <a:spLocks noGrp="1"/>
          </p:cNvSpPr>
          <p:nvPr>
            <p:ph idx="1"/>
          </p:nvPr>
        </p:nvSpPr>
        <p:spPr>
          <a:xfrm>
            <a:off x="457200" y="1484784"/>
            <a:ext cx="3186106" cy="4641379"/>
          </a:xfrm>
        </p:spPr>
        <p:txBody>
          <a:bodyPr>
            <a:normAutofit/>
          </a:bodyPr>
          <a:lstStyle/>
          <a:p>
            <a:pPr>
              <a:buNone/>
            </a:pPr>
            <a:r>
              <a:rPr lang="en-GB" altLang="en-US" sz="2000" dirty="0" smtClean="0">
                <a:solidFill>
                  <a:srgbClr val="01655B"/>
                </a:solidFill>
              </a:rPr>
              <a:t>Annex C is equivalent to </a:t>
            </a:r>
          </a:p>
          <a:p>
            <a:pPr>
              <a:buNone/>
            </a:pPr>
            <a:r>
              <a:rPr lang="en-GB" altLang="en-US" sz="2000" dirty="0" smtClean="0">
                <a:solidFill>
                  <a:srgbClr val="01655B"/>
                </a:solidFill>
              </a:rPr>
              <a:t>Appendix III. It contains the</a:t>
            </a:r>
          </a:p>
          <a:p>
            <a:pPr>
              <a:buNone/>
            </a:pPr>
            <a:r>
              <a:rPr lang="en-GB" altLang="en-US" sz="2000" dirty="0" smtClean="0">
                <a:solidFill>
                  <a:srgbClr val="01655B"/>
                </a:solidFill>
              </a:rPr>
              <a:t>following:</a:t>
            </a:r>
          </a:p>
          <a:p>
            <a:pPr>
              <a:buNone/>
            </a:pPr>
            <a:endParaRPr lang="en-GB" altLang="en-US" sz="2000" dirty="0" smtClean="0">
              <a:solidFill>
                <a:srgbClr val="01655B"/>
              </a:solidFill>
            </a:endParaRPr>
          </a:p>
          <a:p>
            <a:r>
              <a:rPr lang="en-GB" sz="2000" dirty="0" smtClean="0"/>
              <a:t>All other CITES Appendix III species, except where EU Member States have entered a reservation.</a:t>
            </a:r>
          </a:p>
          <a:p>
            <a:pPr>
              <a:buNone/>
            </a:pPr>
            <a:endParaRPr lang="en-GB" sz="2000" dirty="0" smtClean="0"/>
          </a:p>
          <a:p>
            <a:pPr>
              <a:buNone/>
            </a:pPr>
            <a:endParaRPr lang="en-GB" sz="2000" dirty="0"/>
          </a:p>
        </p:txBody>
      </p:sp>
      <p:pic>
        <p:nvPicPr>
          <p:cNvPr id="12289" name="Picture 1" descr="C:\Users\laptop\Downloads\20141230_094842.jpg"/>
          <p:cNvPicPr>
            <a:picLocks noChangeAspect="1" noChangeArrowheads="1"/>
          </p:cNvPicPr>
          <p:nvPr/>
        </p:nvPicPr>
        <p:blipFill>
          <a:blip r:embed="rId2" cstate="print"/>
          <a:srcRect/>
          <a:stretch>
            <a:fillRect/>
          </a:stretch>
        </p:blipFill>
        <p:spPr bwMode="auto">
          <a:xfrm>
            <a:off x="3857619" y="1500174"/>
            <a:ext cx="5028127" cy="4530273"/>
          </a:xfrm>
          <a:prstGeom prst="rect">
            <a:avLst/>
          </a:prstGeom>
          <a:noFill/>
          <a:ln>
            <a:solidFill>
              <a:srgbClr val="01655B"/>
            </a:solidFill>
          </a:ln>
        </p:spPr>
      </p:pic>
      <p:sp>
        <p:nvSpPr>
          <p:cNvPr id="5" name="TextBox 4"/>
          <p:cNvSpPr txBox="1"/>
          <p:nvPr/>
        </p:nvSpPr>
        <p:spPr>
          <a:xfrm>
            <a:off x="3786182" y="6072206"/>
            <a:ext cx="2265428" cy="307777"/>
          </a:xfrm>
          <a:prstGeom prst="rect">
            <a:avLst/>
          </a:prstGeom>
          <a:noFill/>
        </p:spPr>
        <p:txBody>
          <a:bodyPr wrap="none" rtlCol="0">
            <a:spAutoFit/>
          </a:bodyPr>
          <a:lstStyle/>
          <a:p>
            <a:r>
              <a:rPr lang="en-GB" sz="1400" dirty="0" smtClean="0">
                <a:solidFill>
                  <a:srgbClr val="01655B"/>
                </a:solidFill>
                <a:latin typeface="+mn-lt"/>
              </a:rPr>
              <a:t>Kernel of </a:t>
            </a:r>
            <a:r>
              <a:rPr lang="en-GB" sz="1400" i="1" dirty="0" err="1" smtClean="0">
                <a:solidFill>
                  <a:srgbClr val="01655B"/>
                </a:solidFill>
                <a:latin typeface="+mn-lt"/>
              </a:rPr>
              <a:t>Lodoicea</a:t>
            </a:r>
            <a:r>
              <a:rPr lang="en-GB" sz="1400" i="1" dirty="0" smtClean="0">
                <a:solidFill>
                  <a:srgbClr val="01655B"/>
                </a:solidFill>
                <a:latin typeface="+mn-lt"/>
              </a:rPr>
              <a:t> </a:t>
            </a:r>
            <a:r>
              <a:rPr lang="en-GB" sz="1400" i="1" dirty="0" err="1" smtClean="0">
                <a:solidFill>
                  <a:srgbClr val="01655B"/>
                </a:solidFill>
                <a:latin typeface="+mn-lt"/>
              </a:rPr>
              <a:t>maldivica</a:t>
            </a:r>
            <a:endParaRPr lang="en-GB" sz="1400" i="1" dirty="0">
              <a:solidFill>
                <a:srgbClr val="01655B"/>
              </a:solidFill>
              <a:latin typeface="+mn-lt"/>
            </a:endParaRPr>
          </a:p>
        </p:txBody>
      </p:sp>
      <p:sp>
        <p:nvSpPr>
          <p:cNvPr id="6" name="TextBox 5"/>
          <p:cNvSpPr txBox="1"/>
          <p:nvPr/>
        </p:nvSpPr>
        <p:spPr>
          <a:xfrm>
            <a:off x="7929586" y="5786454"/>
            <a:ext cx="989373" cy="246221"/>
          </a:xfrm>
          <a:prstGeom prst="rect">
            <a:avLst/>
          </a:prstGeom>
          <a:noFill/>
        </p:spPr>
        <p:txBody>
          <a:bodyPr wrap="none" rtlCol="0">
            <a:spAutoFit/>
          </a:bodyPr>
          <a:lstStyle/>
          <a:p>
            <a:r>
              <a:rPr lang="en-GB" sz="1000" dirty="0" smtClean="0">
                <a:solidFill>
                  <a:schemeClr val="bg1"/>
                </a:solidFill>
                <a:latin typeface="+mn-lt"/>
              </a:rPr>
              <a:t>©Mario </a:t>
            </a:r>
            <a:r>
              <a:rPr lang="en-GB" sz="1000" dirty="0" err="1" smtClean="0">
                <a:solidFill>
                  <a:schemeClr val="bg1"/>
                </a:solidFill>
                <a:latin typeface="+mn-lt"/>
              </a:rPr>
              <a:t>Gisiger</a:t>
            </a:r>
            <a:endParaRPr lang="en-GB" sz="1000" dirty="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Annex D</a:t>
            </a:r>
            <a:endParaRPr lang="en-GB" sz="4000" dirty="0"/>
          </a:p>
        </p:txBody>
      </p:sp>
      <p:sp>
        <p:nvSpPr>
          <p:cNvPr id="3" name="Content Placeholder 2"/>
          <p:cNvSpPr>
            <a:spLocks noGrp="1"/>
          </p:cNvSpPr>
          <p:nvPr>
            <p:ph idx="1"/>
          </p:nvPr>
        </p:nvSpPr>
        <p:spPr>
          <a:xfrm>
            <a:off x="457200" y="1484784"/>
            <a:ext cx="4257676" cy="4641379"/>
          </a:xfrm>
        </p:spPr>
        <p:txBody>
          <a:bodyPr>
            <a:normAutofit/>
          </a:bodyPr>
          <a:lstStyle/>
          <a:p>
            <a:pPr>
              <a:buNone/>
            </a:pPr>
            <a:r>
              <a:rPr lang="en-GB" altLang="en-US" sz="2000" dirty="0" smtClean="0">
                <a:solidFill>
                  <a:srgbClr val="01655B"/>
                </a:solidFill>
              </a:rPr>
              <a:t>Annex D has no CITES equivalent. It</a:t>
            </a:r>
          </a:p>
          <a:p>
            <a:pPr>
              <a:buNone/>
            </a:pPr>
            <a:r>
              <a:rPr lang="en-GB" altLang="en-US" sz="2000" dirty="0" smtClean="0">
                <a:solidFill>
                  <a:srgbClr val="01655B"/>
                </a:solidFill>
              </a:rPr>
              <a:t>contains the following:</a:t>
            </a:r>
          </a:p>
          <a:p>
            <a:pPr>
              <a:buNone/>
            </a:pPr>
            <a:endParaRPr lang="en-GB" altLang="en-US" sz="2000" dirty="0" smtClean="0">
              <a:solidFill>
                <a:srgbClr val="01655B"/>
              </a:solidFill>
            </a:endParaRPr>
          </a:p>
          <a:p>
            <a:r>
              <a:rPr lang="en-GB" sz="2000" dirty="0" smtClean="0"/>
              <a:t>Some CITES Appendix III species for which the EU holds a reservation;</a:t>
            </a:r>
          </a:p>
          <a:p>
            <a:pPr>
              <a:buNone/>
            </a:pPr>
            <a:endParaRPr lang="en-GB" sz="2000" dirty="0" smtClean="0"/>
          </a:p>
          <a:p>
            <a:r>
              <a:rPr lang="en-GB" sz="2000" dirty="0" smtClean="0"/>
              <a:t>Some non-CITES species in order to be consistent with other EU regulations on the protection of native species, such as the </a:t>
            </a:r>
            <a:r>
              <a:rPr lang="en-GB" sz="2000" u="sng" dirty="0" smtClean="0">
                <a:hlinkClick r:id="rId2"/>
              </a:rPr>
              <a:t>Habitats Directive</a:t>
            </a:r>
            <a:r>
              <a:rPr lang="en-GB" sz="2000" dirty="0" smtClean="0"/>
              <a:t> and the </a:t>
            </a:r>
            <a:r>
              <a:rPr lang="en-GB" sz="2000" u="sng" dirty="0" smtClean="0">
                <a:hlinkClick r:id="rId3"/>
              </a:rPr>
              <a:t>Birds Directive</a:t>
            </a:r>
            <a:r>
              <a:rPr lang="en-GB" sz="2000" u="sng" dirty="0" smtClean="0"/>
              <a:t>.</a:t>
            </a:r>
            <a:endParaRPr lang="en-GB" sz="2000" dirty="0" smtClean="0"/>
          </a:p>
          <a:p>
            <a:pPr>
              <a:buNone/>
            </a:pPr>
            <a:endParaRPr lang="en-GB" sz="2000" dirty="0"/>
          </a:p>
        </p:txBody>
      </p:sp>
      <p:pic>
        <p:nvPicPr>
          <p:cNvPr id="11269" name="Picture 5" descr="C:\Documents\BGCI\Images\Gentiana_lutea_L._(5909890394).jpg"/>
          <p:cNvPicPr>
            <a:picLocks noChangeAspect="1" noChangeArrowheads="1"/>
          </p:cNvPicPr>
          <p:nvPr/>
        </p:nvPicPr>
        <p:blipFill>
          <a:blip r:embed="rId4" cstate="print"/>
          <a:srcRect l="6977" t="1744" r="11627"/>
          <a:stretch>
            <a:fillRect/>
          </a:stretch>
        </p:blipFill>
        <p:spPr bwMode="auto">
          <a:xfrm>
            <a:off x="5330324" y="1500175"/>
            <a:ext cx="2885013" cy="4643470"/>
          </a:xfrm>
          <a:prstGeom prst="rect">
            <a:avLst/>
          </a:prstGeom>
          <a:noFill/>
        </p:spPr>
      </p:pic>
      <p:sp>
        <p:nvSpPr>
          <p:cNvPr id="7" name="TextBox 6"/>
          <p:cNvSpPr txBox="1"/>
          <p:nvPr/>
        </p:nvSpPr>
        <p:spPr>
          <a:xfrm>
            <a:off x="6429388" y="5929330"/>
            <a:ext cx="1826141" cy="246221"/>
          </a:xfrm>
          <a:prstGeom prst="rect">
            <a:avLst/>
          </a:prstGeom>
          <a:noFill/>
        </p:spPr>
        <p:txBody>
          <a:bodyPr wrap="none" rtlCol="0">
            <a:spAutoFit/>
          </a:bodyPr>
          <a:lstStyle/>
          <a:p>
            <a:r>
              <a:rPr lang="en-GB" sz="1000" dirty="0" smtClean="0">
                <a:solidFill>
                  <a:schemeClr val="bg1"/>
                </a:solidFill>
                <a:latin typeface="+mn-lt"/>
              </a:rPr>
              <a:t>©Wikipedia Creative Commons</a:t>
            </a:r>
            <a:endParaRPr lang="en-GB" sz="1000" dirty="0">
              <a:solidFill>
                <a:schemeClr val="bg1"/>
              </a:solidFill>
              <a:latin typeface="+mn-lt"/>
            </a:endParaRPr>
          </a:p>
        </p:txBody>
      </p:sp>
      <p:sp>
        <p:nvSpPr>
          <p:cNvPr id="8" name="TextBox 7"/>
          <p:cNvSpPr txBox="1"/>
          <p:nvPr/>
        </p:nvSpPr>
        <p:spPr>
          <a:xfrm>
            <a:off x="5286380" y="6143644"/>
            <a:ext cx="1267848" cy="307777"/>
          </a:xfrm>
          <a:prstGeom prst="rect">
            <a:avLst/>
          </a:prstGeom>
          <a:noFill/>
        </p:spPr>
        <p:txBody>
          <a:bodyPr wrap="none" rtlCol="0">
            <a:spAutoFit/>
          </a:bodyPr>
          <a:lstStyle/>
          <a:p>
            <a:r>
              <a:rPr lang="en-GB" sz="1400" i="1" dirty="0" err="1" smtClean="0">
                <a:solidFill>
                  <a:srgbClr val="01655B"/>
                </a:solidFill>
                <a:latin typeface="+mn-lt"/>
              </a:rPr>
              <a:t>Gentiana</a:t>
            </a:r>
            <a:r>
              <a:rPr lang="en-GB" sz="1400" i="1" dirty="0" smtClean="0">
                <a:solidFill>
                  <a:srgbClr val="01655B"/>
                </a:solidFill>
                <a:latin typeface="+mn-lt"/>
              </a:rPr>
              <a:t> </a:t>
            </a:r>
            <a:r>
              <a:rPr lang="en-GB" sz="1400" i="1" dirty="0" err="1" smtClean="0">
                <a:solidFill>
                  <a:srgbClr val="01655B"/>
                </a:solidFill>
                <a:latin typeface="+mn-lt"/>
              </a:rPr>
              <a:t>lutea</a:t>
            </a:r>
            <a:endParaRPr lang="en-GB" sz="1400" i="1" dirty="0">
              <a:solidFill>
                <a:srgbClr val="01655B"/>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Permit Requirements</a:t>
            </a:r>
            <a:endParaRPr lang="en-GB" dirty="0"/>
          </a:p>
        </p:txBody>
      </p:sp>
      <p:sp>
        <p:nvSpPr>
          <p:cNvPr id="3" name="Content Placeholder 2"/>
          <p:cNvSpPr>
            <a:spLocks noGrp="1"/>
          </p:cNvSpPr>
          <p:nvPr>
            <p:ph idx="1"/>
          </p:nvPr>
        </p:nvSpPr>
        <p:spPr>
          <a:xfrm>
            <a:off x="428596" y="1285860"/>
            <a:ext cx="8501122" cy="5000660"/>
          </a:xfrm>
        </p:spPr>
        <p:txBody>
          <a:bodyPr>
            <a:noAutofit/>
          </a:bodyPr>
          <a:lstStyle/>
          <a:p>
            <a:pPr algn="just"/>
            <a:r>
              <a:rPr lang="en-GB" sz="2000" dirty="0" smtClean="0"/>
              <a:t>Annex A: Country of origin Export Permit and EU Import Permit</a:t>
            </a:r>
          </a:p>
          <a:p>
            <a:pPr algn="just"/>
            <a:endParaRPr lang="en-GB" sz="2000" dirty="0" smtClean="0"/>
          </a:p>
          <a:p>
            <a:pPr algn="just"/>
            <a:r>
              <a:rPr lang="en-GB" sz="2000" dirty="0" smtClean="0"/>
              <a:t>Annex B: Country of origin Export Permit and EU Import Permit</a:t>
            </a:r>
          </a:p>
          <a:p>
            <a:pPr algn="just"/>
            <a:endParaRPr lang="en-GB" sz="2000" dirty="0" smtClean="0"/>
          </a:p>
          <a:p>
            <a:pPr algn="just"/>
            <a:r>
              <a:rPr lang="en-GB" sz="2000" dirty="0" smtClean="0"/>
              <a:t>Annex C: Country of origin Export Permit or Certificate of Origin and EU Import Notification</a:t>
            </a:r>
          </a:p>
          <a:p>
            <a:pPr algn="just"/>
            <a:endParaRPr lang="en-GB" sz="2000" dirty="0" smtClean="0"/>
          </a:p>
          <a:p>
            <a:pPr algn="just"/>
            <a:r>
              <a:rPr lang="en-GB" sz="2000" dirty="0" smtClean="0"/>
              <a:t>Annex D: EU Import Notification</a:t>
            </a:r>
          </a:p>
          <a:p>
            <a:pPr algn="just"/>
            <a:endParaRPr lang="en-GB" sz="2000" dirty="0" smtClean="0"/>
          </a:p>
          <a:p>
            <a:pPr algn="just">
              <a:buNone/>
            </a:pPr>
            <a:r>
              <a:rPr lang="en-GB" sz="2000" dirty="0" smtClean="0"/>
              <a:t>There is free movement of CITES material within all Member States once the </a:t>
            </a:r>
          </a:p>
          <a:p>
            <a:pPr algn="just">
              <a:buNone/>
            </a:pPr>
            <a:r>
              <a:rPr lang="en-GB" sz="2000" dirty="0" smtClean="0"/>
              <a:t>material has entered the EU. For example an orchid shipped from Bolivia to </a:t>
            </a:r>
          </a:p>
          <a:p>
            <a:pPr algn="just">
              <a:buNone/>
            </a:pPr>
            <a:r>
              <a:rPr lang="en-GB" sz="2000" dirty="0" smtClean="0"/>
              <a:t>France with the correct permits can then move without permits to the UK</a:t>
            </a:r>
          </a:p>
          <a:p>
            <a:pPr algn="just">
              <a:buNone/>
            </a:pPr>
            <a:r>
              <a:rPr lang="en-GB" sz="2000" dirty="0" smtClean="0"/>
              <a:t>Some overseas territories are treated as the EU (e.g. Canary Islands) while</a:t>
            </a:r>
          </a:p>
          <a:p>
            <a:pPr algn="just">
              <a:buNone/>
            </a:pPr>
            <a:r>
              <a:rPr lang="en-GB" sz="2000" dirty="0" smtClean="0"/>
              <a:t>others (e.g. UK Overseas Territories) are not and full CITES permits are required.</a:t>
            </a:r>
          </a:p>
          <a:p>
            <a:pPr algn="just"/>
            <a:endParaRPr lang="en-GB" sz="2000" dirty="0" smtClean="0"/>
          </a:p>
          <a:p>
            <a:pPr algn="just">
              <a:buNone/>
            </a:pPr>
            <a:endParaRPr lang="en-GB"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Internal Trade in Annex A Species</a:t>
            </a:r>
            <a:endParaRPr lang="en-GB" sz="4000" dirty="0"/>
          </a:p>
        </p:txBody>
      </p:sp>
      <p:sp>
        <p:nvSpPr>
          <p:cNvPr id="3" name="Content Placeholder 2"/>
          <p:cNvSpPr>
            <a:spLocks noGrp="1"/>
          </p:cNvSpPr>
          <p:nvPr>
            <p:ph idx="1"/>
          </p:nvPr>
        </p:nvSpPr>
        <p:spPr>
          <a:xfrm>
            <a:off x="214282" y="1484784"/>
            <a:ext cx="8643998" cy="4641379"/>
          </a:xfrm>
        </p:spPr>
        <p:txBody>
          <a:bodyPr>
            <a:noAutofit/>
          </a:bodyPr>
          <a:lstStyle/>
          <a:p>
            <a:r>
              <a:rPr lang="en-GB" sz="2000" dirty="0" smtClean="0"/>
              <a:t>Internal commercial trade or display of wild Annex A material is generally prohibited but there are specific exemptions through the issuance of a certificate under the following conditions:</a:t>
            </a:r>
          </a:p>
          <a:p>
            <a:endParaRPr lang="en-GB" sz="2000" dirty="0" smtClean="0"/>
          </a:p>
          <a:p>
            <a:pPr lvl="1">
              <a:buFont typeface="Arial" pitchFamily="34" charset="0"/>
              <a:buChar char="•"/>
            </a:pPr>
            <a:r>
              <a:rPr lang="en-GB" sz="2000" dirty="0" smtClean="0"/>
              <a:t>Material acquired before the species was listed (</a:t>
            </a:r>
            <a:r>
              <a:rPr lang="en-GB" sz="2000" dirty="0" smtClean="0">
                <a:hlinkClick r:id="rId2"/>
              </a:rPr>
              <a:t>pre-Convention</a:t>
            </a:r>
            <a:r>
              <a:rPr lang="en-GB" sz="2000" dirty="0" smtClean="0"/>
              <a:t>/ </a:t>
            </a:r>
            <a:r>
              <a:rPr lang="en-GB" sz="2000" dirty="0" smtClean="0">
                <a:hlinkClick r:id="rId3"/>
              </a:rPr>
              <a:t>Regulation</a:t>
            </a:r>
            <a:r>
              <a:rPr lang="en-GB" sz="2000" dirty="0" smtClean="0"/>
              <a:t>), or, for ornaments and musical instruments etc that were worked and acquired before 3</a:t>
            </a:r>
            <a:r>
              <a:rPr lang="en-GB" sz="2000" baseline="30000" dirty="0" smtClean="0"/>
              <a:t>rd</a:t>
            </a:r>
            <a:r>
              <a:rPr lang="en-GB" sz="2000" dirty="0" smtClean="0"/>
              <a:t> March 1947; </a:t>
            </a:r>
          </a:p>
          <a:p>
            <a:pPr lvl="1">
              <a:buFont typeface="Arial" pitchFamily="34" charset="0"/>
              <a:buChar char="•"/>
            </a:pPr>
            <a:endParaRPr lang="en-GB" sz="2000" dirty="0" smtClean="0"/>
          </a:p>
          <a:p>
            <a:pPr lvl="1">
              <a:buFont typeface="Arial" pitchFamily="34" charset="0"/>
              <a:buChar char="•"/>
            </a:pPr>
            <a:r>
              <a:rPr lang="en-GB" sz="2000" dirty="0" smtClean="0"/>
              <a:t>Material that is artificially propagated;</a:t>
            </a:r>
          </a:p>
          <a:p>
            <a:pPr lvl="1">
              <a:buFont typeface="Arial" pitchFamily="34" charset="0"/>
              <a:buChar char="•"/>
            </a:pPr>
            <a:endParaRPr lang="en-GB" sz="2000" dirty="0" smtClean="0"/>
          </a:p>
          <a:p>
            <a:pPr lvl="1">
              <a:buFont typeface="Arial" pitchFamily="34" charset="0"/>
              <a:buChar char="•"/>
            </a:pPr>
            <a:r>
              <a:rPr lang="en-GB" sz="2000" dirty="0" smtClean="0"/>
              <a:t>Material that has been introduced into the EU for research, conservation, breeding or educational purposes or taken legally from another Member State.</a:t>
            </a:r>
          </a:p>
          <a:p>
            <a:pPr lvl="1">
              <a:buFont typeface="Arial" pitchFamily="34" charset="0"/>
              <a:buChar char="•"/>
            </a:pPr>
            <a:endParaRPr lang="en-GB" sz="2000" dirty="0" smtClean="0"/>
          </a:p>
          <a:p>
            <a:pPr>
              <a:buNone/>
            </a:pPr>
            <a:endParaRPr lang="en-GB" sz="2000" dirty="0"/>
          </a:p>
          <a:p>
            <a:endParaRPr lang="en-GB" sz="2000" dirty="0" smtClean="0"/>
          </a:p>
          <a:p>
            <a:pPr>
              <a:buNone/>
            </a:pP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Internal Trade in Annex A Species</a:t>
            </a:r>
            <a:endParaRPr lang="en-GB" sz="4000" dirty="0"/>
          </a:p>
        </p:txBody>
      </p:sp>
      <p:sp>
        <p:nvSpPr>
          <p:cNvPr id="3" name="Content Placeholder 2"/>
          <p:cNvSpPr>
            <a:spLocks noGrp="1"/>
          </p:cNvSpPr>
          <p:nvPr>
            <p:ph idx="1"/>
          </p:nvPr>
        </p:nvSpPr>
        <p:spPr>
          <a:xfrm>
            <a:off x="214282" y="1484784"/>
            <a:ext cx="8643998" cy="4641379"/>
          </a:xfrm>
        </p:spPr>
        <p:txBody>
          <a:bodyPr>
            <a:noAutofit/>
          </a:bodyPr>
          <a:lstStyle/>
          <a:p>
            <a:pPr lvl="1">
              <a:buNone/>
            </a:pPr>
            <a:endParaRPr lang="en-GB" sz="2000" dirty="0" smtClean="0"/>
          </a:p>
          <a:p>
            <a:r>
              <a:rPr lang="en-GB" sz="2000" dirty="0" smtClean="0"/>
              <a:t>Certificates, known as Article 10s, can be for a specific transaction (“transaction specific”) or remain with the specimen (“specimen specific”).</a:t>
            </a:r>
          </a:p>
          <a:p>
            <a:pPr marL="0" indent="0">
              <a:buNone/>
            </a:pPr>
            <a:endParaRPr lang="en-GB" sz="2000" dirty="0" smtClean="0"/>
          </a:p>
          <a:p>
            <a:r>
              <a:rPr lang="en-GB" sz="2000" dirty="0" smtClean="0"/>
              <a:t>Instead of issuing Article 10 certificates on a case-by case basis, zoos, botanical gardens or similar establishments can be issued a single certificate, known as an Article 60, as an exemption. The institution, approved by the MA in consultation with the SA, must be involved in artificial propagation/ research/ education programmes to conserve species.</a:t>
            </a:r>
          </a:p>
          <a:p>
            <a:endParaRPr lang="en-GB" sz="2000" dirty="0" smtClean="0"/>
          </a:p>
          <a:p>
            <a:r>
              <a:rPr lang="en-GB" sz="2000" dirty="0" smtClean="0"/>
              <a:t>A certificate is not needed to possess an Annex A specimen.</a:t>
            </a:r>
          </a:p>
          <a:p>
            <a:pPr>
              <a:buNone/>
            </a:pPr>
            <a:endParaRPr lang="en-GB" sz="2000" dirty="0"/>
          </a:p>
          <a:p>
            <a:endParaRPr lang="en-GB" sz="2000" dirty="0" smtClean="0"/>
          </a:p>
          <a:p>
            <a:pPr>
              <a:buNone/>
            </a:pPr>
            <a:endParaRPr lang="en-GB"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EU Process</a:t>
            </a:r>
            <a:endParaRPr lang="en-GB" sz="4000" dirty="0"/>
          </a:p>
        </p:txBody>
      </p:sp>
      <p:sp>
        <p:nvSpPr>
          <p:cNvPr id="3" name="Content Placeholder 2"/>
          <p:cNvSpPr>
            <a:spLocks noGrp="1"/>
          </p:cNvSpPr>
          <p:nvPr>
            <p:ph idx="1"/>
          </p:nvPr>
        </p:nvSpPr>
        <p:spPr>
          <a:xfrm>
            <a:off x="467544" y="1484784"/>
            <a:ext cx="8229600" cy="4641379"/>
          </a:xfrm>
        </p:spPr>
        <p:txBody>
          <a:bodyPr>
            <a:normAutofit fontScale="62500" lnSpcReduction="20000"/>
          </a:bodyPr>
          <a:lstStyle/>
          <a:p>
            <a:r>
              <a:rPr lang="en-GB" dirty="0" smtClean="0"/>
              <a:t>The stricter measures outlined in the EU WTR allow the European Commission to establish import restrictions with regard to certain species/ countries.</a:t>
            </a:r>
          </a:p>
          <a:p>
            <a:endParaRPr lang="en-GB" dirty="0" smtClean="0"/>
          </a:p>
          <a:p>
            <a:r>
              <a:rPr lang="en-GB" dirty="0" smtClean="0"/>
              <a:t>Once a CITES specimen has entered a Member State it can move freely within the 28 countries. If one Member State has inadequate border controls or partial enforcement this can undermine implementation within the whole EU.</a:t>
            </a:r>
          </a:p>
          <a:p>
            <a:endParaRPr lang="en-GB" dirty="0" smtClean="0"/>
          </a:p>
          <a:p>
            <a:r>
              <a:rPr lang="en-GB" dirty="0" smtClean="0"/>
              <a:t>When a Member State’s SA has doubts about the sustainability of an import and advises its MA to refuse a permit on conservation grounds it will inform the Commission and the other States’ Authorities and imports of this species/ country combination will be suspended.</a:t>
            </a:r>
          </a:p>
          <a:p>
            <a:endParaRPr lang="en-GB" dirty="0" smtClean="0"/>
          </a:p>
          <a:p>
            <a:r>
              <a:rPr lang="en-GB" dirty="0" smtClean="0"/>
              <a:t>The application will then be discussed at the Scientific Review Group (SRG).</a:t>
            </a:r>
          </a:p>
          <a:p>
            <a:endParaRPr lang="en-GB" dirty="0" smtClean="0"/>
          </a:p>
          <a:p>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Scientific Review Group</a:t>
            </a:r>
            <a:endParaRPr lang="en-GB" sz="4000" dirty="0"/>
          </a:p>
        </p:txBody>
      </p:sp>
      <p:sp>
        <p:nvSpPr>
          <p:cNvPr id="3" name="Content Placeholder 2"/>
          <p:cNvSpPr>
            <a:spLocks noGrp="1"/>
          </p:cNvSpPr>
          <p:nvPr>
            <p:ph idx="1"/>
          </p:nvPr>
        </p:nvSpPr>
        <p:spPr>
          <a:xfrm>
            <a:off x="539552" y="1412776"/>
            <a:ext cx="8229600" cy="4857403"/>
          </a:xfrm>
        </p:spPr>
        <p:txBody>
          <a:bodyPr>
            <a:noAutofit/>
          </a:bodyPr>
          <a:lstStyle/>
          <a:p>
            <a:r>
              <a:rPr lang="en-GB" sz="2000" dirty="0" smtClean="0"/>
              <a:t>The </a:t>
            </a:r>
            <a:r>
              <a:rPr lang="en-GB" sz="2000" dirty="0" smtClean="0">
                <a:hlinkClick r:id="rId2"/>
              </a:rPr>
              <a:t>Scientific Review Group </a:t>
            </a:r>
            <a:r>
              <a:rPr lang="en-GB" sz="2000" dirty="0" smtClean="0"/>
              <a:t>(SRG) consists of Member States’ Scientific Authorities, who meet four times a year in Brussels to discuss scientific and trade issues and permit applications. </a:t>
            </a:r>
          </a:p>
          <a:p>
            <a:endParaRPr lang="en-GB" sz="2000" dirty="0" smtClean="0"/>
          </a:p>
          <a:p>
            <a:r>
              <a:rPr lang="en-GB" sz="2000" dirty="0" smtClean="0"/>
              <a:t>After looking at the scientific aspect of the case the SRG may form one of </a:t>
            </a:r>
            <a:r>
              <a:rPr lang="en-GB" sz="2000" dirty="0" smtClean="0">
                <a:hlinkClick r:id="rId3"/>
              </a:rPr>
              <a:t>three opinions</a:t>
            </a:r>
            <a:r>
              <a:rPr lang="en-GB" sz="2000" dirty="0" smtClean="0"/>
              <a:t>: </a:t>
            </a:r>
          </a:p>
          <a:p>
            <a:pPr lvl="1">
              <a:buFont typeface="Arial" panose="020B0604020202020204" pitchFamily="34" charset="0"/>
              <a:buChar char="•"/>
            </a:pPr>
            <a:r>
              <a:rPr lang="en-GB" sz="2000" b="1" dirty="0" smtClean="0"/>
              <a:t>Positive</a:t>
            </a:r>
            <a:r>
              <a:rPr lang="en-GB" sz="2000" dirty="0" smtClean="0"/>
              <a:t> - trade allowed</a:t>
            </a:r>
          </a:p>
          <a:p>
            <a:pPr lvl="1">
              <a:buFont typeface="Arial" panose="020B0604020202020204" pitchFamily="34" charset="0"/>
              <a:buChar char="•"/>
            </a:pPr>
            <a:r>
              <a:rPr lang="en-GB" sz="2000" b="1" dirty="0" smtClean="0"/>
              <a:t>Negative</a:t>
            </a:r>
            <a:r>
              <a:rPr lang="en-GB" sz="2000" dirty="0" smtClean="0"/>
              <a:t> - Commission contacts exporting country asking for more information, on the basis of which opinion may be changed to positive or an import suspension established, adopted by all Member States</a:t>
            </a:r>
          </a:p>
          <a:p>
            <a:pPr lvl="1">
              <a:buFont typeface="Arial" panose="020B0604020202020204" pitchFamily="34" charset="0"/>
              <a:buChar char="•"/>
            </a:pPr>
            <a:r>
              <a:rPr lang="en-GB" sz="2000" b="1" dirty="0" smtClean="0"/>
              <a:t>No opinion </a:t>
            </a:r>
            <a:r>
              <a:rPr lang="en-GB" sz="2000" dirty="0" smtClean="0"/>
              <a:t>- three possible options, the most restrictive refers every application of this country/ species combination to the SRG.</a:t>
            </a:r>
          </a:p>
          <a:p>
            <a:pPr lvl="1">
              <a:buFont typeface="Arial" panose="020B0604020202020204" pitchFamily="34" charset="0"/>
              <a:buChar char="•"/>
            </a:pPr>
            <a:endParaRPr lang="en-GB" sz="2000" dirty="0" smtClean="0"/>
          </a:p>
          <a:p>
            <a:r>
              <a:rPr lang="en-GB" sz="2000" dirty="0" smtClean="0">
                <a:solidFill>
                  <a:srgbClr val="01655B"/>
                </a:solidFill>
              </a:rPr>
              <a:t>Where there is no SRG opinion the decision is taken by the SA of the importing Member State.</a:t>
            </a:r>
          </a:p>
          <a:p>
            <a:endParaRPr lang="en-GB"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Stricter Measures</a:t>
            </a:r>
            <a:endParaRPr lang="en-GB" sz="4000" dirty="0"/>
          </a:p>
        </p:txBody>
      </p:sp>
      <p:sp>
        <p:nvSpPr>
          <p:cNvPr id="3" name="Content Placeholder 2"/>
          <p:cNvSpPr>
            <a:spLocks noGrp="1"/>
          </p:cNvSpPr>
          <p:nvPr>
            <p:ph idx="1"/>
          </p:nvPr>
        </p:nvSpPr>
        <p:spPr>
          <a:xfrm>
            <a:off x="214282" y="1285860"/>
            <a:ext cx="8643998" cy="5143536"/>
          </a:xfrm>
        </p:spPr>
        <p:txBody>
          <a:bodyPr>
            <a:noAutofit/>
          </a:bodyPr>
          <a:lstStyle/>
          <a:p>
            <a:r>
              <a:rPr lang="en-GB" sz="2000" dirty="0" smtClean="0"/>
              <a:t>Under </a:t>
            </a:r>
            <a:r>
              <a:rPr lang="en-GB" sz="2000" dirty="0" smtClean="0">
                <a:hlinkClick r:id="rId2"/>
              </a:rPr>
              <a:t>Article XIV </a:t>
            </a:r>
            <a:r>
              <a:rPr lang="en-GB" sz="2000" dirty="0" smtClean="0"/>
              <a:t> of the Convention, Parties are allowed to take stricter measures than the provision of CITES, for instance more stringent import or export requirements.</a:t>
            </a:r>
          </a:p>
          <a:p>
            <a:endParaRPr lang="en-GB" sz="2000" dirty="0" smtClean="0"/>
          </a:p>
          <a:p>
            <a:r>
              <a:rPr lang="en-GB" sz="2000" dirty="0" smtClean="0"/>
              <a:t>There may be several reasons to take stricter measures; a Party may feel the provisions of CITES do not adequately conserve their native species, or they could be a r</a:t>
            </a:r>
            <a:r>
              <a:rPr lang="en-GB" sz="2000" dirty="0" smtClean="0">
                <a:solidFill>
                  <a:srgbClr val="01655B"/>
                </a:solidFill>
              </a:rPr>
              <a:t>egional economic integration organisation (REIO), allowing free movement between states without border controls.</a:t>
            </a:r>
          </a:p>
          <a:p>
            <a:endParaRPr lang="en-GB" sz="2000" dirty="0" smtClean="0"/>
          </a:p>
          <a:p>
            <a:r>
              <a:rPr lang="en-GB" sz="2000" dirty="0" smtClean="0"/>
              <a:t>For example, the European Union (EU), Japan and the US require import permits for some or all of Appendix II species, and Australia demands proof of management plans from exporting countries before allowing imports.</a:t>
            </a:r>
          </a:p>
          <a:p>
            <a:endParaRPr lang="en-GB" sz="2000" dirty="0" smtClean="0"/>
          </a:p>
          <a:p>
            <a:r>
              <a:rPr lang="en-GB" sz="2000" dirty="0" smtClean="0"/>
              <a:t>In addition, </a:t>
            </a:r>
            <a:r>
              <a:rPr lang="en-GB" sz="2000" dirty="0" smtClean="0">
                <a:hlinkClick r:id="rId3"/>
              </a:rPr>
              <a:t>Australia</a:t>
            </a:r>
            <a:r>
              <a:rPr lang="en-GB" sz="2000" dirty="0" smtClean="0"/>
              <a:t>, the </a:t>
            </a:r>
            <a:r>
              <a:rPr lang="en-GB" sz="2000" dirty="0" smtClean="0">
                <a:hlinkClick r:id="rId4"/>
              </a:rPr>
              <a:t>EU</a:t>
            </a:r>
            <a:r>
              <a:rPr lang="en-GB" sz="2000" dirty="0" smtClean="0"/>
              <a:t> and the </a:t>
            </a:r>
            <a:r>
              <a:rPr lang="en-GB" sz="2000" dirty="0" smtClean="0">
                <a:hlinkClick r:id="rId5"/>
              </a:rPr>
              <a:t>US</a:t>
            </a:r>
            <a:r>
              <a:rPr lang="en-GB" sz="2000" dirty="0" smtClean="0"/>
              <a:t> have all passed legislation in the last few years designed to exclude illegal timber from their supply chains.</a:t>
            </a:r>
            <a:endParaRPr lang="en-GB"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SRG Process</a:t>
            </a:r>
            <a:endParaRPr lang="en-GB" sz="4000" dirty="0"/>
          </a:p>
        </p:txBody>
      </p:sp>
      <p:sp>
        <p:nvSpPr>
          <p:cNvPr id="3" name="Content Placeholder 2"/>
          <p:cNvSpPr>
            <a:spLocks noGrp="1"/>
          </p:cNvSpPr>
          <p:nvPr>
            <p:ph idx="1"/>
          </p:nvPr>
        </p:nvSpPr>
        <p:spPr/>
        <p:txBody>
          <a:bodyPr>
            <a:normAutofit/>
          </a:bodyPr>
          <a:lstStyle/>
          <a:p>
            <a:r>
              <a:rPr lang="en-GB" sz="2000" dirty="0" smtClean="0"/>
              <a:t>The process creates a dialogue between the EU and range States.</a:t>
            </a:r>
          </a:p>
          <a:p>
            <a:endParaRPr lang="en-GB" sz="2000" dirty="0" smtClean="0"/>
          </a:p>
          <a:p>
            <a:r>
              <a:rPr lang="en-GB" sz="2000" dirty="0" smtClean="0"/>
              <a:t>EU is able to target aid to support sustainable trade. For example, the EU is one of the largest funders of the </a:t>
            </a:r>
            <a:r>
              <a:rPr lang="en-GB" sz="2000" dirty="0" smtClean="0">
                <a:hlinkClick r:id="rId2"/>
              </a:rPr>
              <a:t>ITTO-CITES</a:t>
            </a:r>
            <a:r>
              <a:rPr lang="en-GB" sz="2000" dirty="0" smtClean="0"/>
              <a:t> programme on tree species.</a:t>
            </a:r>
          </a:p>
          <a:p>
            <a:endParaRPr lang="en-GB" sz="2000" dirty="0" smtClean="0"/>
          </a:p>
          <a:p>
            <a:r>
              <a:rPr lang="en-GB" sz="2000" dirty="0" smtClean="0"/>
              <a:t>Long-term trade suspensions are a last resort. </a:t>
            </a:r>
          </a:p>
          <a:p>
            <a:endParaRPr lang="en-GB" sz="2000" dirty="0" smtClean="0"/>
          </a:p>
          <a:p>
            <a:endParaRPr lang="en-GB" sz="2000" dirty="0" smtClean="0"/>
          </a:p>
          <a:p>
            <a:pPr>
              <a:buNone/>
            </a:pPr>
            <a:endParaRPr lang="en-GB" sz="2000" dirty="0" smtClean="0"/>
          </a:p>
          <a:p>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SRG Process</a:t>
            </a:r>
            <a:endParaRPr lang="en-GB" sz="4000" dirty="0"/>
          </a:p>
        </p:txBody>
      </p:sp>
      <p:pic>
        <p:nvPicPr>
          <p:cNvPr id="3074" name="Picture 2"/>
          <p:cNvPicPr>
            <a:picLocks noGrp="1" noChangeAspect="1" noChangeArrowheads="1"/>
          </p:cNvPicPr>
          <p:nvPr>
            <p:ph idx="1"/>
          </p:nvPr>
        </p:nvPicPr>
        <p:blipFill>
          <a:blip r:embed="rId2"/>
          <a:srcRect l="7293" t="8037" r="8447" b="10396"/>
          <a:stretch>
            <a:fillRect/>
          </a:stretch>
        </p:blipFill>
        <p:spPr bwMode="auto">
          <a:xfrm>
            <a:off x="2928926" y="1695894"/>
            <a:ext cx="5929354" cy="4304874"/>
          </a:xfrm>
          <a:prstGeom prst="rect">
            <a:avLst/>
          </a:prstGeom>
          <a:noFill/>
          <a:ln w="9525">
            <a:solidFill>
              <a:srgbClr val="01655B"/>
            </a:solidFill>
            <a:miter lim="800000"/>
            <a:headEnd/>
            <a:tailEnd/>
          </a:ln>
          <a:effectLst/>
        </p:spPr>
      </p:pic>
      <p:sp>
        <p:nvSpPr>
          <p:cNvPr id="5" name="TextBox 4"/>
          <p:cNvSpPr txBox="1"/>
          <p:nvPr/>
        </p:nvSpPr>
        <p:spPr>
          <a:xfrm>
            <a:off x="285720" y="1643050"/>
            <a:ext cx="2500329" cy="3170099"/>
          </a:xfrm>
          <a:prstGeom prst="rect">
            <a:avLst/>
          </a:prstGeom>
          <a:noFill/>
        </p:spPr>
        <p:txBody>
          <a:bodyPr wrap="square" rtlCol="0">
            <a:spAutoFit/>
          </a:bodyPr>
          <a:lstStyle/>
          <a:p>
            <a:r>
              <a:rPr lang="en-GB" sz="2000" dirty="0" smtClean="0">
                <a:solidFill>
                  <a:srgbClr val="01655B"/>
                </a:solidFill>
                <a:latin typeface="+mn-lt"/>
              </a:rPr>
              <a:t>All SRG opinions arising from a meeting are posted online within five days on </a:t>
            </a:r>
            <a:r>
              <a:rPr lang="en-GB" sz="2000" dirty="0" smtClean="0">
                <a:solidFill>
                  <a:srgbClr val="01655B"/>
                </a:solidFill>
                <a:latin typeface="+mn-lt"/>
                <a:hlinkClick r:id="rId3"/>
              </a:rPr>
              <a:t>Species +</a:t>
            </a:r>
            <a:r>
              <a:rPr lang="en-GB" sz="2000" dirty="0" smtClean="0">
                <a:solidFill>
                  <a:srgbClr val="01655B"/>
                </a:solidFill>
                <a:latin typeface="+mn-lt"/>
              </a:rPr>
              <a:t>. This image shows some of the numerous decisions the SRG has made on </a:t>
            </a:r>
            <a:r>
              <a:rPr lang="en-GB" sz="2000" i="1" dirty="0" err="1" smtClean="0">
                <a:solidFill>
                  <a:srgbClr val="01655B"/>
                </a:solidFill>
                <a:latin typeface="+mn-lt"/>
              </a:rPr>
              <a:t>Prunus</a:t>
            </a:r>
            <a:r>
              <a:rPr lang="en-GB" sz="2000" i="1" dirty="0" smtClean="0">
                <a:solidFill>
                  <a:srgbClr val="01655B"/>
                </a:solidFill>
                <a:latin typeface="+mn-lt"/>
              </a:rPr>
              <a:t> </a:t>
            </a:r>
            <a:r>
              <a:rPr lang="en-GB" sz="2000" i="1" dirty="0" err="1" smtClean="0">
                <a:solidFill>
                  <a:srgbClr val="01655B"/>
                </a:solidFill>
                <a:latin typeface="+mn-lt"/>
              </a:rPr>
              <a:t>africana</a:t>
            </a:r>
            <a:r>
              <a:rPr lang="en-GB" sz="2000" i="1" dirty="0" smtClean="0">
                <a:solidFill>
                  <a:srgbClr val="01655B"/>
                </a:solidFill>
                <a:latin typeface="+mn-lt"/>
              </a:rPr>
              <a:t>.</a:t>
            </a:r>
            <a:endParaRPr lang="en-GB" sz="2000" i="1" dirty="0">
              <a:solidFill>
                <a:srgbClr val="01655B"/>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27088" y="1241425"/>
            <a:ext cx="749935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66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66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66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66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defRPr/>
            </a:pPr>
            <a:endParaRPr lang="en-GB" altLang="en-US" dirty="0" smtClean="0">
              <a:ea typeface="ＭＳ Ｐゴシック" pitchFamily="34" charset="-128"/>
            </a:endParaRPr>
          </a:p>
          <a:p>
            <a:pPr marL="0" indent="0" algn="ctr" fontAlgn="auto">
              <a:spcAft>
                <a:spcPts val="0"/>
              </a:spcAft>
              <a:defRPr/>
            </a:pPr>
            <a:endParaRPr lang="en-GB" altLang="en-US" dirty="0" smtClean="0">
              <a:ea typeface="ＭＳ Ｐゴシック" pitchFamily="34" charset="-128"/>
            </a:endParaRPr>
          </a:p>
          <a:p>
            <a:pPr marL="0" indent="0" algn="ctr" fontAlgn="auto">
              <a:spcAft>
                <a:spcPts val="0"/>
              </a:spcAft>
              <a:buFont typeface="Arial" panose="020B0604020202020204" pitchFamily="34" charset="0"/>
              <a:buNone/>
              <a:defRPr/>
            </a:pPr>
            <a:r>
              <a:rPr lang="en-GB" altLang="en-US" b="1" dirty="0" smtClean="0">
                <a:solidFill>
                  <a:srgbClr val="01655B"/>
                </a:solidFill>
                <a:ea typeface="ＭＳ Ｐゴシック" pitchFamily="34" charset="-128"/>
              </a:rPr>
              <a:t>End of Module 3: CITES and Stricter Measures</a:t>
            </a:r>
          </a:p>
          <a:p>
            <a:pPr marL="0" indent="0" algn="ctr" fontAlgn="auto">
              <a:spcAft>
                <a:spcPts val="0"/>
              </a:spcAft>
              <a:buFont typeface="Arial" panose="020B0604020202020204" pitchFamily="34" charset="0"/>
              <a:buNone/>
              <a:defRPr/>
            </a:pPr>
            <a:r>
              <a:rPr lang="en-GB" altLang="en-US" b="1" dirty="0" smtClean="0">
                <a:solidFill>
                  <a:srgbClr val="01655B"/>
                </a:solidFill>
                <a:ea typeface="ＭＳ Ｐゴシック" pitchFamily="34" charset="-128"/>
              </a:rPr>
              <a:t>The European Union</a:t>
            </a:r>
          </a:p>
          <a:p>
            <a:pPr marL="0" indent="0" algn="ctr" fontAlgn="auto">
              <a:spcAft>
                <a:spcPts val="0"/>
              </a:spcAft>
              <a:buFont typeface="Arial" panose="020B0604020202020204" pitchFamily="34" charset="0"/>
              <a:buNone/>
              <a:defRPr/>
            </a:pPr>
            <a:endParaRPr lang="en-GB" altLang="en-US" b="1" dirty="0" smtClean="0">
              <a:solidFill>
                <a:srgbClr val="01655B"/>
              </a:solidFill>
              <a:ea typeface="ＭＳ Ｐゴシック" pitchFamily="34" charset="-128"/>
            </a:endParaRPr>
          </a:p>
          <a:p>
            <a:pPr marL="0" indent="0" algn="ctr" fontAlgn="auto">
              <a:spcAft>
                <a:spcPts val="0"/>
              </a:spcAft>
              <a:buNone/>
              <a:defRPr/>
            </a:pPr>
            <a:r>
              <a:rPr lang="en-GB" altLang="en-US" b="1" dirty="0">
                <a:solidFill>
                  <a:srgbClr val="01655B"/>
                </a:solidFill>
                <a:ea typeface="ＭＳ Ｐゴシック" pitchFamily="34" charset="-128"/>
              </a:rPr>
              <a:t>Why not try the quick quizzes for</a:t>
            </a:r>
          </a:p>
          <a:p>
            <a:pPr marL="0" indent="0" algn="ctr" fontAlgn="auto">
              <a:spcAft>
                <a:spcPts val="0"/>
              </a:spcAft>
              <a:buNone/>
              <a:defRPr/>
            </a:pPr>
            <a:r>
              <a:rPr lang="en-GB" altLang="en-US" b="1" dirty="0">
                <a:solidFill>
                  <a:srgbClr val="01655B"/>
                </a:solidFill>
                <a:ea typeface="ＭＳ Ｐゴシック" pitchFamily="34" charset="-128"/>
                <a:hlinkClick r:id="rId3"/>
              </a:rPr>
              <a:t>Module 2 </a:t>
            </a:r>
            <a:r>
              <a:rPr lang="en-GB" altLang="en-US" b="1" dirty="0">
                <a:solidFill>
                  <a:srgbClr val="01655B"/>
                </a:solidFill>
                <a:ea typeface="ＭＳ Ｐゴシック" pitchFamily="34" charset="-128"/>
              </a:rPr>
              <a:t>and </a:t>
            </a:r>
            <a:r>
              <a:rPr lang="en-GB" altLang="en-US" b="1" dirty="0">
                <a:solidFill>
                  <a:srgbClr val="01655B"/>
                </a:solidFill>
                <a:ea typeface="ＭＳ Ｐゴシック" pitchFamily="34" charset="-128"/>
                <a:hlinkClick r:id="rId4"/>
              </a:rPr>
              <a:t>Module 3</a:t>
            </a:r>
            <a:endParaRPr lang="en-GB" altLang="en-US" b="1" dirty="0">
              <a:solidFill>
                <a:srgbClr val="01655B"/>
              </a:solidFill>
              <a:ea typeface="ＭＳ Ｐゴシック" pitchFamily="34" charset="-128"/>
            </a:endParaRPr>
          </a:p>
          <a:p>
            <a:pPr marL="0" indent="0" algn="ctr" fontAlgn="auto">
              <a:spcAft>
                <a:spcPts val="0"/>
              </a:spcAft>
              <a:buNone/>
              <a:defRPr/>
            </a:pPr>
            <a:endParaRPr lang="en-GB" altLang="en-US" b="1" dirty="0">
              <a:solidFill>
                <a:srgbClr val="01655B"/>
              </a:solidFill>
              <a:ea typeface="ＭＳ Ｐゴシック" pitchFamily="34" charset="-128"/>
            </a:endParaRPr>
          </a:p>
          <a:p>
            <a:pPr marL="0" indent="0" algn="ctr" fontAlgn="auto">
              <a:spcAft>
                <a:spcPts val="0"/>
              </a:spcAft>
              <a:buNone/>
              <a:defRPr/>
            </a:pPr>
            <a:r>
              <a:rPr lang="en-GB" altLang="en-US" b="1">
                <a:solidFill>
                  <a:srgbClr val="01655B"/>
                </a:solidFill>
                <a:ea typeface="ＭＳ Ｐゴシック" pitchFamily="34" charset="-128"/>
              </a:rPr>
              <a:t>Then, please go to </a:t>
            </a:r>
            <a:r>
              <a:rPr lang="en-GB" altLang="en-US" b="1">
                <a:solidFill>
                  <a:srgbClr val="01655B"/>
                </a:solidFill>
                <a:ea typeface="ＭＳ Ｐゴシック" pitchFamily="34" charset="-128"/>
                <a:hlinkClick r:id="rId5"/>
              </a:rPr>
              <a:t>Module 4</a:t>
            </a:r>
            <a:endParaRPr lang="en-GB" altLang="en-US" b="1">
              <a:solidFill>
                <a:srgbClr val="01655B"/>
              </a:solidFill>
              <a:ea typeface="ＭＳ Ｐゴシック" pitchFamily="34" charset="-128"/>
            </a:endParaRPr>
          </a:p>
          <a:p>
            <a:pPr marL="0" indent="0" algn="ctr" fontAlgn="auto">
              <a:spcAft>
                <a:spcPts val="0"/>
              </a:spcAft>
              <a:buFont typeface="Arial" panose="020B0604020202020204" pitchFamily="34" charset="0"/>
              <a:buNone/>
              <a:defRPr/>
            </a:pPr>
            <a:endParaRPr lang="en-GB" altLang="en-US" b="1" dirty="0" smtClean="0">
              <a:solidFill>
                <a:srgbClr val="01655B"/>
              </a:solidFill>
              <a:ea typeface="ＭＳ Ｐゴシック" pitchFamily="34" charset="-128"/>
            </a:endParaRPr>
          </a:p>
          <a:p>
            <a:pPr marL="0" indent="0" algn="ctr" fontAlgn="auto">
              <a:spcAft>
                <a:spcPts val="0"/>
              </a:spcAft>
              <a:buFont typeface="Arial" panose="020B0604020202020204" pitchFamily="34" charset="0"/>
              <a:buNone/>
              <a:defRPr/>
            </a:pPr>
            <a:endParaRPr lang="en-GB" altLang="en-US" b="1" dirty="0" smtClean="0">
              <a:solidFill>
                <a:srgbClr val="01655B"/>
              </a:solidFill>
              <a:ea typeface="ＭＳ Ｐゴシック" pitchFamily="34" charset="-128"/>
            </a:endParaRPr>
          </a:p>
        </p:txBody>
      </p:sp>
    </p:spTree>
    <p:extLst>
      <p:ext uri="{BB962C8B-B14F-4D97-AF65-F5344CB8AC3E}">
        <p14:creationId xmlns:p14="http://schemas.microsoft.com/office/powerpoint/2010/main" val="663419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395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European Union</a:t>
            </a:r>
            <a:endParaRPr lang="en-GB" sz="4000" dirty="0"/>
          </a:p>
        </p:txBody>
      </p:sp>
      <p:sp>
        <p:nvSpPr>
          <p:cNvPr id="3" name="Content Placeholder 2"/>
          <p:cNvSpPr>
            <a:spLocks noGrp="1"/>
          </p:cNvSpPr>
          <p:nvPr>
            <p:ph idx="1"/>
          </p:nvPr>
        </p:nvSpPr>
        <p:spPr>
          <a:xfrm>
            <a:off x="457200" y="1484784"/>
            <a:ext cx="3900486" cy="4641379"/>
          </a:xfrm>
        </p:spPr>
        <p:txBody>
          <a:bodyPr>
            <a:normAutofit/>
          </a:bodyPr>
          <a:lstStyle/>
          <a:p>
            <a:r>
              <a:rPr lang="en-GB" sz="2000" dirty="0" smtClean="0"/>
              <a:t>The Member States of the EU are one of the largest global markets for trade in wild animals and plants and their products and derivatives.</a:t>
            </a:r>
          </a:p>
          <a:p>
            <a:endParaRPr lang="en-GB" sz="2000" dirty="0" smtClean="0"/>
          </a:p>
          <a:p>
            <a:r>
              <a:rPr lang="en-GB" sz="2000" dirty="0" smtClean="0"/>
              <a:t>The EU applies CITES provisions through the </a:t>
            </a:r>
            <a:r>
              <a:rPr lang="en-GB" sz="2000" dirty="0" smtClean="0">
                <a:hlinkClick r:id="rId2"/>
              </a:rPr>
              <a:t>EU Wildlife Trade Regulations </a:t>
            </a:r>
            <a:r>
              <a:rPr lang="en-GB" sz="2000" dirty="0" smtClean="0"/>
              <a:t>that are directly applicable in all Member States.</a:t>
            </a:r>
          </a:p>
          <a:p>
            <a:endParaRPr lang="en-GB" sz="2000" dirty="0" smtClean="0"/>
          </a:p>
          <a:p>
            <a:r>
              <a:rPr lang="en-GB" sz="2000" dirty="0" smtClean="0"/>
              <a:t>This module will detail the stricter measures adopted by the EU.</a:t>
            </a:r>
          </a:p>
          <a:p>
            <a:endParaRPr lang="en-GB" sz="2000" dirty="0" smtClean="0"/>
          </a:p>
          <a:p>
            <a:endParaRPr lang="en-GB" sz="2000" dirty="0" smtClean="0"/>
          </a:p>
          <a:p>
            <a:endParaRPr lang="en-GB" sz="2000" dirty="0" smtClean="0"/>
          </a:p>
        </p:txBody>
      </p:sp>
      <p:pic>
        <p:nvPicPr>
          <p:cNvPr id="22530" name="Picture 2" descr="http://europa.eu/about-eu/basic-information/symbols/images/flag_yellow_low.jpg"/>
          <p:cNvPicPr>
            <a:picLocks noChangeAspect="1" noChangeArrowheads="1"/>
          </p:cNvPicPr>
          <p:nvPr/>
        </p:nvPicPr>
        <p:blipFill>
          <a:blip r:embed="rId3"/>
          <a:srcRect l="10345" r="15517"/>
          <a:stretch>
            <a:fillRect/>
          </a:stretch>
        </p:blipFill>
        <p:spPr bwMode="auto">
          <a:xfrm>
            <a:off x="4612208" y="1857364"/>
            <a:ext cx="4200030" cy="378621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European Union</a:t>
            </a:r>
            <a:endParaRPr lang="en-GB" sz="4000" dirty="0"/>
          </a:p>
        </p:txBody>
      </p:sp>
      <p:sp>
        <p:nvSpPr>
          <p:cNvPr id="3" name="Content Placeholder 2"/>
          <p:cNvSpPr>
            <a:spLocks noGrp="1"/>
          </p:cNvSpPr>
          <p:nvPr>
            <p:ph idx="1"/>
          </p:nvPr>
        </p:nvSpPr>
        <p:spPr/>
        <p:txBody>
          <a:bodyPr>
            <a:noAutofit/>
          </a:bodyPr>
          <a:lstStyle/>
          <a:p>
            <a:r>
              <a:rPr lang="en-GB" sz="2000" dirty="0" smtClean="0"/>
              <a:t>The first Regulation to implement CITES uniformly throughout the European Community (EC), as it was known at that time, came into force in 1984 (Council Regulation (EC) 3626/82).</a:t>
            </a:r>
          </a:p>
          <a:p>
            <a:endParaRPr lang="en-GB" sz="2000" dirty="0" smtClean="0"/>
          </a:p>
          <a:p>
            <a:r>
              <a:rPr lang="en-GB" sz="2000" dirty="0" smtClean="0"/>
              <a:t>A common regulation was necessary due to the lack of border controls and the free movement of trade. However, the ability of the EC to enforce CITES depends on the enforcement capabilities of its weakest Member States.</a:t>
            </a:r>
          </a:p>
          <a:p>
            <a:endParaRPr lang="en-GB" sz="2000" dirty="0" smtClean="0"/>
          </a:p>
          <a:p>
            <a:r>
              <a:rPr lang="en-GB" sz="2000" dirty="0" smtClean="0"/>
              <a:t>CITES implementation was patchy throughout the Member States and this regulation was criticised as unenforceable.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European Union</a:t>
            </a:r>
            <a:endParaRPr lang="en-GB" sz="4000" dirty="0"/>
          </a:p>
        </p:txBody>
      </p:sp>
      <p:sp>
        <p:nvSpPr>
          <p:cNvPr id="3" name="Content Placeholder 2"/>
          <p:cNvSpPr>
            <a:spLocks noGrp="1"/>
          </p:cNvSpPr>
          <p:nvPr>
            <p:ph idx="1"/>
          </p:nvPr>
        </p:nvSpPr>
        <p:spPr>
          <a:xfrm>
            <a:off x="214282" y="1357298"/>
            <a:ext cx="8715436" cy="4768865"/>
          </a:xfrm>
        </p:spPr>
        <p:txBody>
          <a:bodyPr>
            <a:noAutofit/>
          </a:bodyPr>
          <a:lstStyle/>
          <a:p>
            <a:r>
              <a:rPr lang="en-GB" sz="2000" dirty="0" smtClean="0"/>
              <a:t>In 1997 the European Union (EU), as it became known in 1993, replaced the 1982 Regulation with the </a:t>
            </a:r>
            <a:r>
              <a:rPr lang="en-GB" sz="2000" dirty="0" smtClean="0">
                <a:hlinkClick r:id="rId2"/>
              </a:rPr>
              <a:t>EU Wildlife Trade Regulation </a:t>
            </a:r>
            <a:r>
              <a:rPr lang="en-GB" sz="2000" dirty="0" smtClean="0"/>
              <a:t>(Council Regulation (EC) 338/97).</a:t>
            </a:r>
          </a:p>
          <a:p>
            <a:pPr>
              <a:buNone/>
            </a:pPr>
            <a:endParaRPr lang="en-GB" sz="2000" dirty="0" smtClean="0"/>
          </a:p>
          <a:p>
            <a:r>
              <a:rPr lang="en-GB" sz="2000" dirty="0" smtClean="0"/>
              <a:t>This Regulation was further strengthened in 2007,  when the Commission adopted a </a:t>
            </a:r>
            <a:r>
              <a:rPr lang="en-GB" sz="2000" dirty="0" smtClean="0">
                <a:hlinkClick r:id="rId3"/>
              </a:rPr>
              <a:t>series of recommendations</a:t>
            </a:r>
            <a:r>
              <a:rPr lang="en-GB" sz="2000" dirty="0" smtClean="0"/>
              <a:t> for improving enforcement throughout Member States.</a:t>
            </a:r>
          </a:p>
          <a:p>
            <a:endParaRPr lang="en-GB" sz="2000" dirty="0" smtClean="0"/>
          </a:p>
          <a:p>
            <a:r>
              <a:rPr lang="en-GB" sz="2000" dirty="0" smtClean="0"/>
              <a:t>In response to the current high level of wildlife trafficking the European Commission has launched a stakeholder consultation on the </a:t>
            </a:r>
            <a:r>
              <a:rPr lang="en-GB" sz="2000" dirty="0" smtClean="0">
                <a:hlinkClick r:id="rId4"/>
              </a:rPr>
              <a:t>future EU approach </a:t>
            </a:r>
            <a:r>
              <a:rPr lang="en-GB" sz="2000" dirty="0" smtClean="0"/>
              <a:t>to wildlife trafficking. This has led to a </a:t>
            </a:r>
            <a:r>
              <a:rPr lang="en-GB" sz="2000" u="sng" dirty="0" smtClean="0">
                <a:hlinkClick r:id="rId5"/>
              </a:rPr>
              <a:t>roadmap relating to the development of an EU Action Plan against wildlife trafficking</a:t>
            </a:r>
            <a:r>
              <a:rPr lang="en-GB" sz="2000" u="sng" dirty="0" smtClean="0"/>
              <a:t>.</a:t>
            </a: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337612" cy="1143000"/>
          </a:xfrm>
        </p:spPr>
        <p:txBody>
          <a:bodyPr>
            <a:normAutofit/>
          </a:bodyPr>
          <a:lstStyle/>
          <a:p>
            <a:r>
              <a:rPr lang="en-GB" sz="3800" dirty="0" smtClean="0"/>
              <a:t>The EU and the </a:t>
            </a:r>
            <a:r>
              <a:rPr lang="en-GB" sz="3800" dirty="0" err="1" smtClean="0"/>
              <a:t>Gabarone</a:t>
            </a:r>
            <a:r>
              <a:rPr lang="en-GB" sz="3800" dirty="0" smtClean="0"/>
              <a:t> Amendment</a:t>
            </a:r>
            <a:endParaRPr lang="en-GB" sz="3800" dirty="0"/>
          </a:p>
        </p:txBody>
      </p:sp>
      <p:sp>
        <p:nvSpPr>
          <p:cNvPr id="3" name="Content Placeholder 2"/>
          <p:cNvSpPr>
            <a:spLocks noGrp="1"/>
          </p:cNvSpPr>
          <p:nvPr>
            <p:ph idx="1"/>
          </p:nvPr>
        </p:nvSpPr>
        <p:spPr>
          <a:xfrm>
            <a:off x="285720" y="1484785"/>
            <a:ext cx="8643998" cy="2944347"/>
          </a:xfrm>
        </p:spPr>
        <p:txBody>
          <a:bodyPr>
            <a:noAutofit/>
          </a:bodyPr>
          <a:lstStyle/>
          <a:p>
            <a:r>
              <a:rPr lang="en-GB" sz="2000" dirty="0" smtClean="0"/>
              <a:t>The initial text of CITES foresaw that only States could be Parties to it and not REOIs. Subsequent multilateral environmental agreements (MEAs), such as the CBD, allowed such membership </a:t>
            </a:r>
            <a:r>
              <a:rPr lang="en-GB" sz="2000" dirty="0" smtClean="0">
                <a:solidFill>
                  <a:srgbClr val="01655B"/>
                </a:solidFill>
              </a:rPr>
              <a:t>and the 4</a:t>
            </a:r>
            <a:r>
              <a:rPr lang="en-GB" sz="2000" baseline="30000" dirty="0" smtClean="0">
                <a:solidFill>
                  <a:srgbClr val="01655B"/>
                </a:solidFill>
              </a:rPr>
              <a:t>th</a:t>
            </a:r>
            <a:r>
              <a:rPr lang="en-GB" sz="2000" dirty="0" smtClean="0">
                <a:solidFill>
                  <a:srgbClr val="01655B"/>
                </a:solidFill>
              </a:rPr>
              <a:t> Conference of the Parties held in 1983 adopted the </a:t>
            </a:r>
            <a:r>
              <a:rPr lang="en-GB" sz="2000" dirty="0" err="1" smtClean="0">
                <a:solidFill>
                  <a:srgbClr val="01655B"/>
                </a:solidFill>
                <a:hlinkClick r:id="rId2"/>
              </a:rPr>
              <a:t>Gabarone</a:t>
            </a:r>
            <a:r>
              <a:rPr lang="en-GB" sz="2000" dirty="0" smtClean="0">
                <a:solidFill>
                  <a:srgbClr val="01655B"/>
                </a:solidFill>
                <a:hlinkClick r:id="rId2"/>
              </a:rPr>
              <a:t> Amendment </a:t>
            </a:r>
            <a:r>
              <a:rPr lang="en-GB" sz="2000" dirty="0" smtClean="0">
                <a:solidFill>
                  <a:srgbClr val="01655B"/>
                </a:solidFill>
              </a:rPr>
              <a:t> which would allow REOIs to accede to CITES.</a:t>
            </a:r>
            <a:endParaRPr lang="en-GB" sz="2000" dirty="0" smtClean="0"/>
          </a:p>
          <a:p>
            <a:r>
              <a:rPr lang="en-GB" sz="2000" dirty="0" smtClean="0"/>
              <a:t>This amendment was </a:t>
            </a:r>
            <a:r>
              <a:rPr lang="en-GB" sz="2000" dirty="0" smtClean="0">
                <a:hlinkClick r:id="rId3"/>
              </a:rPr>
              <a:t>finally ratified in 2013 </a:t>
            </a:r>
            <a:r>
              <a:rPr lang="en-GB" sz="2000" dirty="0" smtClean="0"/>
              <a:t>when two thirds of Parties accepted it. On 6 March 2015 the </a:t>
            </a:r>
            <a:r>
              <a:rPr lang="en-GB" sz="2000" dirty="0" smtClean="0">
                <a:hlinkClick r:id="rId4"/>
              </a:rPr>
              <a:t>EU acceded to CITES</a:t>
            </a:r>
            <a:r>
              <a:rPr lang="en-GB" sz="2000" dirty="0" smtClean="0"/>
              <a:t>.</a:t>
            </a:r>
          </a:p>
          <a:p>
            <a:r>
              <a:rPr lang="en-GB" sz="2000" dirty="0" smtClean="0">
                <a:solidFill>
                  <a:srgbClr val="01655B"/>
                </a:solidFill>
              </a:rPr>
              <a:t>The EU is now a Party to CITES in its own right and is able to vote at the </a:t>
            </a:r>
            <a:r>
              <a:rPr lang="en-GB" sz="2000" dirty="0" err="1" smtClean="0">
                <a:solidFill>
                  <a:srgbClr val="01655B"/>
                </a:solidFill>
              </a:rPr>
              <a:t>CoP</a:t>
            </a:r>
            <a:r>
              <a:rPr lang="en-GB" sz="2000" dirty="0" smtClean="0">
                <a:solidFill>
                  <a:srgbClr val="01655B"/>
                </a:solidFill>
              </a:rPr>
              <a:t>, as is each individual Member State.</a:t>
            </a:r>
            <a:endParaRPr lang="en-GB" sz="2000" dirty="0"/>
          </a:p>
        </p:txBody>
      </p:sp>
      <p:pic>
        <p:nvPicPr>
          <p:cNvPr id="19457" name="Picture 1"/>
          <p:cNvPicPr>
            <a:picLocks noChangeAspect="1" noChangeArrowheads="1"/>
          </p:cNvPicPr>
          <p:nvPr/>
        </p:nvPicPr>
        <p:blipFill>
          <a:blip r:embed="rId5"/>
          <a:srcRect l="20963" t="10870" r="4503" b="27018"/>
          <a:stretch>
            <a:fillRect/>
          </a:stretch>
        </p:blipFill>
        <p:spPr bwMode="auto">
          <a:xfrm>
            <a:off x="3000364" y="4429132"/>
            <a:ext cx="3143272" cy="1964545"/>
          </a:xfrm>
          <a:prstGeom prst="rect">
            <a:avLst/>
          </a:prstGeom>
          <a:noFill/>
          <a:ln w="9525">
            <a:solidFill>
              <a:srgbClr val="01655B"/>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EU Wildlife Trade Regulations</a:t>
            </a:r>
            <a:endParaRPr lang="en-GB" sz="4000" dirty="0"/>
          </a:p>
        </p:txBody>
      </p:sp>
      <p:sp>
        <p:nvSpPr>
          <p:cNvPr id="3" name="Content Placeholder 2"/>
          <p:cNvSpPr>
            <a:spLocks noGrp="1"/>
          </p:cNvSpPr>
          <p:nvPr>
            <p:ph idx="1"/>
          </p:nvPr>
        </p:nvSpPr>
        <p:spPr/>
        <p:txBody>
          <a:bodyPr>
            <a:noAutofit/>
          </a:bodyPr>
          <a:lstStyle/>
          <a:p>
            <a:pPr>
              <a:buNone/>
            </a:pPr>
            <a:r>
              <a:rPr lang="en-GB" sz="2000" dirty="0" smtClean="0"/>
              <a:t>The </a:t>
            </a:r>
            <a:r>
              <a:rPr lang="en-GB" sz="2000" dirty="0" smtClean="0">
                <a:hlinkClick r:id="rId2"/>
              </a:rPr>
              <a:t>EU Wildlife Trade Regulations </a:t>
            </a:r>
            <a:r>
              <a:rPr lang="en-GB" sz="2000" dirty="0" smtClean="0"/>
              <a:t> (EU WTR) consist of the following:</a:t>
            </a:r>
          </a:p>
          <a:p>
            <a:pPr>
              <a:buNone/>
            </a:pPr>
            <a:endParaRPr lang="en-GB" sz="2000" dirty="0" smtClean="0"/>
          </a:p>
          <a:p>
            <a:pPr lvl="1">
              <a:buFont typeface="Arial" pitchFamily="34" charset="0"/>
              <a:buChar char="•"/>
            </a:pPr>
            <a:r>
              <a:rPr lang="en-GB" sz="2000" dirty="0" smtClean="0">
                <a:hlinkClick r:id="rId3"/>
              </a:rPr>
              <a:t>Council Regulation No 338/97 </a:t>
            </a:r>
            <a:r>
              <a:rPr lang="en-GB" sz="2000" dirty="0" smtClean="0"/>
              <a:t> - the Basic Regulation</a:t>
            </a:r>
          </a:p>
          <a:p>
            <a:pPr lvl="1">
              <a:buFont typeface="Arial" pitchFamily="34" charset="0"/>
              <a:buChar char="•"/>
            </a:pPr>
            <a:r>
              <a:rPr lang="en-GB" sz="2000" dirty="0" smtClean="0">
                <a:hlinkClick r:id="rId4"/>
              </a:rPr>
              <a:t>Commission Regulation (EC) No 865/2006</a:t>
            </a:r>
            <a:r>
              <a:rPr lang="en-GB" sz="2000" dirty="0" smtClean="0"/>
              <a:t> - the Implementing Regulation</a:t>
            </a:r>
          </a:p>
          <a:p>
            <a:endParaRPr lang="en-GB" sz="2000" dirty="0" smtClean="0"/>
          </a:p>
          <a:p>
            <a:pPr marL="342900" lvl="1" indent="-342900">
              <a:buNone/>
            </a:pPr>
            <a:r>
              <a:rPr lang="en-GB" sz="2000" dirty="0" smtClean="0"/>
              <a:t>An excellent </a:t>
            </a:r>
            <a:r>
              <a:rPr lang="en-GB" sz="2000" dirty="0" smtClean="0">
                <a:hlinkClick r:id="rId5"/>
              </a:rPr>
              <a:t>reference guide </a:t>
            </a:r>
            <a:r>
              <a:rPr lang="en-GB" sz="2000" dirty="0" smtClean="0"/>
              <a:t>to the EU WTR has been produced by the European Commission and TRAFFIC.</a:t>
            </a:r>
          </a:p>
          <a:p>
            <a:pPr lvl="1">
              <a:buFont typeface="Arial" pitchFamily="34" charset="0"/>
              <a:buChar char="•"/>
            </a:pPr>
            <a:endParaRPr lang="en-GB" sz="2000" dirty="0" smtClean="0"/>
          </a:p>
          <a:p>
            <a:pPr>
              <a:buNone/>
            </a:pPr>
            <a:r>
              <a:rPr lang="en-GB" sz="20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 WTR</a:t>
            </a:r>
            <a:endParaRPr lang="en-GB" dirty="0"/>
          </a:p>
        </p:txBody>
      </p:sp>
      <p:sp>
        <p:nvSpPr>
          <p:cNvPr id="3" name="Content Placeholder 2"/>
          <p:cNvSpPr>
            <a:spLocks noGrp="1"/>
          </p:cNvSpPr>
          <p:nvPr>
            <p:ph idx="1"/>
          </p:nvPr>
        </p:nvSpPr>
        <p:spPr>
          <a:xfrm>
            <a:off x="467544" y="1484784"/>
            <a:ext cx="8229600" cy="4641379"/>
          </a:xfrm>
        </p:spPr>
        <p:txBody>
          <a:bodyPr>
            <a:noAutofit/>
          </a:bodyPr>
          <a:lstStyle/>
          <a:p>
            <a:pPr>
              <a:buNone/>
            </a:pPr>
            <a:r>
              <a:rPr lang="en-GB" sz="2000" dirty="0" smtClean="0"/>
              <a:t>The EU WTR goes beyond CITES in many circumstances. The main differences are:</a:t>
            </a:r>
          </a:p>
          <a:p>
            <a:pPr lvl="1">
              <a:buFont typeface="Arial" pitchFamily="34" charset="0"/>
              <a:buChar char="•"/>
            </a:pPr>
            <a:r>
              <a:rPr lang="en-GB" sz="2000" dirty="0" smtClean="0"/>
              <a:t>Species are listed in </a:t>
            </a:r>
            <a:r>
              <a:rPr lang="en-GB" sz="2000" b="1" dirty="0" smtClean="0"/>
              <a:t>Annexes</a:t>
            </a:r>
            <a:r>
              <a:rPr lang="en-GB" sz="2000" dirty="0" smtClean="0"/>
              <a:t> (A,B,C and D) and not </a:t>
            </a:r>
            <a:r>
              <a:rPr lang="en-GB" sz="2000" b="1" dirty="0" smtClean="0"/>
              <a:t>Appendices</a:t>
            </a:r>
          </a:p>
          <a:p>
            <a:pPr lvl="1">
              <a:buFont typeface="Arial" pitchFamily="34" charset="0"/>
              <a:buChar char="•"/>
            </a:pPr>
            <a:r>
              <a:rPr lang="en-GB" sz="2000" dirty="0" smtClean="0"/>
              <a:t>Annexes contain non-CITES species</a:t>
            </a:r>
          </a:p>
          <a:p>
            <a:pPr lvl="1">
              <a:buFont typeface="Arial" pitchFamily="34" charset="0"/>
              <a:buChar char="•"/>
            </a:pPr>
            <a:r>
              <a:rPr lang="en-GB" sz="2000" dirty="0" smtClean="0"/>
              <a:t>There are stricter import conditions for species in Annexes A &amp; B</a:t>
            </a:r>
          </a:p>
          <a:p>
            <a:pPr lvl="1">
              <a:buFont typeface="Arial" pitchFamily="34" charset="0"/>
              <a:buChar char="•"/>
            </a:pPr>
            <a:r>
              <a:rPr lang="en-GB" sz="2000" dirty="0" smtClean="0"/>
              <a:t>Import permits are also required for Annex B, import notifications for Annexes C &amp; D</a:t>
            </a:r>
          </a:p>
          <a:p>
            <a:pPr lvl="1">
              <a:buFont typeface="Arial" pitchFamily="34" charset="0"/>
              <a:buChar char="•"/>
            </a:pPr>
            <a:r>
              <a:rPr lang="en-GB" sz="2000" dirty="0" smtClean="0"/>
              <a:t>Restrictions on internal trade in Annex A species</a:t>
            </a:r>
          </a:p>
          <a:p>
            <a:pPr lvl="1">
              <a:buFont typeface="Arial" pitchFamily="34" charset="0"/>
              <a:buChar char="•"/>
            </a:pPr>
            <a:r>
              <a:rPr lang="en-GB" sz="2000" dirty="0" smtClean="0"/>
              <a:t>Annex D contains non-CITES species which may be eligible for listing and for which import levels are monitored.</a:t>
            </a:r>
          </a:p>
          <a:p>
            <a:pPr lvl="1">
              <a:buNone/>
            </a:pPr>
            <a:r>
              <a:rPr lang="en-GB" sz="2000" dirty="0" smtClean="0"/>
              <a:t>If operating in or out of the EU the </a:t>
            </a:r>
            <a:r>
              <a:rPr lang="en-GB" sz="2000" b="1" dirty="0" smtClean="0"/>
              <a:t>Annexes</a:t>
            </a:r>
            <a:r>
              <a:rPr lang="en-GB" sz="2000" dirty="0" smtClean="0"/>
              <a:t> should be consulted.</a:t>
            </a:r>
          </a:p>
          <a:p>
            <a:pPr lvl="1">
              <a:buNone/>
            </a:pPr>
            <a:endParaRPr lang="en-GB" sz="2000" dirty="0"/>
          </a:p>
          <a:p>
            <a:r>
              <a:rPr lang="en-GB" sz="2000" dirty="0" smtClean="0"/>
              <a:t>An explanation of the differences between CITES and the EU WTR can be found </a:t>
            </a:r>
            <a:r>
              <a:rPr lang="en-GB" sz="2000" dirty="0" smtClean="0">
                <a:hlinkClick r:id="rId2"/>
              </a:rPr>
              <a:t>here</a:t>
            </a:r>
            <a:r>
              <a:rPr lang="en-GB" sz="2000" dirty="0" smtClean="0"/>
              <a:t>.</a:t>
            </a:r>
          </a:p>
          <a:p>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Annex A, B, C</a:t>
            </a:r>
            <a:endParaRPr lang="en-GB" sz="4000" dirty="0"/>
          </a:p>
        </p:txBody>
      </p:sp>
      <p:pic>
        <p:nvPicPr>
          <p:cNvPr id="1026" name="Picture 2"/>
          <p:cNvPicPr>
            <a:picLocks noGrp="1" noChangeAspect="1" noChangeArrowheads="1"/>
          </p:cNvPicPr>
          <p:nvPr>
            <p:ph idx="1"/>
          </p:nvPr>
        </p:nvPicPr>
        <p:blipFill>
          <a:blip r:embed="rId2"/>
          <a:srcRect l="4985" t="11115" r="9601" b="10396"/>
          <a:stretch>
            <a:fillRect/>
          </a:stretch>
        </p:blipFill>
        <p:spPr bwMode="auto">
          <a:xfrm>
            <a:off x="2864492" y="1714488"/>
            <a:ext cx="6011998" cy="4143404"/>
          </a:xfrm>
          <a:prstGeom prst="rect">
            <a:avLst/>
          </a:prstGeom>
          <a:noFill/>
          <a:ln w="9525">
            <a:solidFill>
              <a:srgbClr val="01655B"/>
            </a:solidFill>
            <a:miter lim="800000"/>
            <a:headEnd/>
            <a:tailEnd/>
          </a:ln>
          <a:effectLst/>
        </p:spPr>
      </p:pic>
      <p:sp>
        <p:nvSpPr>
          <p:cNvPr id="5" name="TextBox 4"/>
          <p:cNvSpPr txBox="1"/>
          <p:nvPr/>
        </p:nvSpPr>
        <p:spPr>
          <a:xfrm>
            <a:off x="214282" y="1643050"/>
            <a:ext cx="2571736" cy="4708981"/>
          </a:xfrm>
          <a:prstGeom prst="rect">
            <a:avLst/>
          </a:prstGeom>
          <a:noFill/>
        </p:spPr>
        <p:txBody>
          <a:bodyPr wrap="square" rtlCol="0">
            <a:spAutoFit/>
          </a:bodyPr>
          <a:lstStyle/>
          <a:p>
            <a:r>
              <a:rPr lang="en-GB" sz="2000" dirty="0" smtClean="0">
                <a:solidFill>
                  <a:srgbClr val="01655B"/>
                </a:solidFill>
                <a:latin typeface="+mn-lt"/>
              </a:rPr>
              <a:t>The Annexes are available at the </a:t>
            </a:r>
            <a:r>
              <a:rPr lang="en-GB" sz="2000" dirty="0" smtClean="0">
                <a:solidFill>
                  <a:srgbClr val="01655B"/>
                </a:solidFill>
                <a:latin typeface="+mn-lt"/>
                <a:hlinkClick r:id="rId3"/>
              </a:rPr>
              <a:t>European Commission webpage </a:t>
            </a:r>
            <a:r>
              <a:rPr lang="en-GB" sz="2000" dirty="0" smtClean="0">
                <a:solidFill>
                  <a:srgbClr val="01655B"/>
                </a:solidFill>
                <a:latin typeface="+mn-lt"/>
              </a:rPr>
              <a:t>and on </a:t>
            </a:r>
            <a:r>
              <a:rPr lang="en-GB" sz="2000" dirty="0" smtClean="0">
                <a:solidFill>
                  <a:srgbClr val="01655B"/>
                </a:solidFill>
                <a:latin typeface="+mn-lt"/>
                <a:hlinkClick r:id="rId4"/>
              </a:rPr>
              <a:t>Species +</a:t>
            </a:r>
            <a:r>
              <a:rPr lang="en-GB" sz="2000" dirty="0" smtClean="0">
                <a:solidFill>
                  <a:srgbClr val="01655B"/>
                </a:solidFill>
                <a:latin typeface="+mn-lt"/>
              </a:rPr>
              <a:t>. Like the Appendices, the Annexes list fauna first followed by flora, and species are listed alphabetically by family. The annotations may be slightly different from the Appendices.</a:t>
            </a:r>
          </a:p>
          <a:p>
            <a:endParaRPr lang="en-GB" sz="2000" dirty="0">
              <a:solidFill>
                <a:srgbClr val="01655B"/>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GCI PPT Presentation Template pot">
  <a:themeElements>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BGCI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GCI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GCI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GCI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GCI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GCI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GCI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GCI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GCI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GCI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GCI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GCI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GCI Training Templat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13289</TotalTime>
  <Words>1690</Words>
  <Application>Microsoft Office PowerPoint</Application>
  <PresentationFormat>On-screen Show (4:3)</PresentationFormat>
  <Paragraphs>177</Paragraphs>
  <Slides>23</Slides>
  <Notes>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BGCI PPT Presentation Template pot</vt:lpstr>
      <vt:lpstr>BGCI Training Template slides</vt:lpstr>
      <vt:lpstr>Module 3:  CITES and Stricter Measures The European Union</vt:lpstr>
      <vt:lpstr>Stricter Measures</vt:lpstr>
      <vt:lpstr>The European Union</vt:lpstr>
      <vt:lpstr>The European Union</vt:lpstr>
      <vt:lpstr>The European Union</vt:lpstr>
      <vt:lpstr>The EU and the Gabarone Amendment</vt:lpstr>
      <vt:lpstr>The EU Wildlife Trade Regulations</vt:lpstr>
      <vt:lpstr>The EU WTR</vt:lpstr>
      <vt:lpstr>Annex A, B, C</vt:lpstr>
      <vt:lpstr>Annex D</vt:lpstr>
      <vt:lpstr>Annex A</vt:lpstr>
      <vt:lpstr>Annex B</vt:lpstr>
      <vt:lpstr>Annex C</vt:lpstr>
      <vt:lpstr>Annex D</vt:lpstr>
      <vt:lpstr>Permit Requirements</vt:lpstr>
      <vt:lpstr>Internal Trade in Annex A Species</vt:lpstr>
      <vt:lpstr>Internal Trade in Annex A Species</vt:lpstr>
      <vt:lpstr>The EU Process</vt:lpstr>
      <vt:lpstr>The Scientific Review Group</vt:lpstr>
      <vt:lpstr>SRG Process</vt:lpstr>
      <vt:lpstr>SRG Process</vt:lpstr>
      <vt:lpstr>PowerPoint Presentation</vt:lpstr>
      <vt:lpstr>PowerPoint Presentation</vt:lpstr>
    </vt:vector>
  </TitlesOfParts>
  <Company>RBG, Kew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CITES and Stricter Measures</dc:title>
  <dc:creator>Catherine Rutherford</dc:creator>
  <cp:lastModifiedBy>Katherine O'Donnell</cp:lastModifiedBy>
  <cp:revision>536</cp:revision>
  <dcterms:created xsi:type="dcterms:W3CDTF">2014-07-03T10:28:45Z</dcterms:created>
  <dcterms:modified xsi:type="dcterms:W3CDTF">2017-02-14T10:38:46Z</dcterms:modified>
</cp:coreProperties>
</file>