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28" r:id="rId2"/>
  </p:sldMasterIdLst>
  <p:notesMasterIdLst>
    <p:notesMasterId r:id="rId13"/>
  </p:notesMasterIdLst>
  <p:sldIdLst>
    <p:sldId id="381" r:id="rId3"/>
    <p:sldId id="378" r:id="rId4"/>
    <p:sldId id="336" r:id="rId5"/>
    <p:sldId id="337" r:id="rId6"/>
    <p:sldId id="299" r:id="rId7"/>
    <p:sldId id="300" r:id="rId8"/>
    <p:sldId id="301" r:id="rId9"/>
    <p:sldId id="377" r:id="rId10"/>
    <p:sldId id="379" r:id="rId11"/>
    <p:sldId id="380"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55B"/>
    <a:srgbClr val="00642D"/>
    <a:srgbClr val="F54C00"/>
    <a:srgbClr val="EEB111"/>
    <a:srgbClr val="AA0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6" autoAdjust="0"/>
    <p:restoredTop sz="94660"/>
  </p:normalViewPr>
  <p:slideViewPr>
    <p:cSldViewPr>
      <p:cViewPr>
        <p:scale>
          <a:sx n="100" d="100"/>
          <a:sy n="100" d="100"/>
        </p:scale>
        <p:origin x="-534" y="-168"/>
      </p:cViewPr>
      <p:guideLst>
        <p:guide orient="horz" pos="2160"/>
        <p:guide pos="2880"/>
      </p:guideLst>
    </p:cSldViewPr>
  </p:slideViewPr>
  <p:outlineViewPr>
    <p:cViewPr>
      <p:scale>
        <a:sx n="33" d="100"/>
        <a:sy n="33" d="100"/>
      </p:scale>
      <p:origin x="0" y="33036"/>
    </p:cViewPr>
  </p:outlineViewPr>
  <p:notesTextViewPr>
    <p:cViewPr>
      <p:scale>
        <a:sx n="100" d="100"/>
        <a:sy n="100" d="100"/>
      </p:scale>
      <p:origin x="0" y="0"/>
    </p:cViewPr>
  </p:notesTextViewPr>
  <p:sorterViewPr>
    <p:cViewPr>
      <p:scale>
        <a:sx n="100" d="100"/>
        <a:sy n="100" d="100"/>
      </p:scale>
      <p:origin x="0" y="11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C572CF6F-E2BA-49B4-8706-BF58029FD50D}" type="datetimeFigureOut">
              <a:rPr lang="en-GB" altLang="en-US"/>
              <a:pPr>
                <a:defRPr/>
              </a:pPr>
              <a:t>16/12/2015</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3901EF10-B456-4204-B72A-5AFC1492294A}" type="slidenum">
              <a:rPr lang="en-GB" altLang="en-US"/>
              <a:pPr>
                <a:defRPr/>
              </a:pPr>
              <a:t>‹#›</a:t>
            </a:fld>
            <a:endParaRPr lang="en-GB" altLang="en-US"/>
          </a:p>
        </p:txBody>
      </p:sp>
    </p:spTree>
    <p:extLst>
      <p:ext uri="{BB962C8B-B14F-4D97-AF65-F5344CB8AC3E}">
        <p14:creationId xmlns:p14="http://schemas.microsoft.com/office/powerpoint/2010/main" val="2255864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To change the</a:t>
            </a:r>
            <a:r>
              <a:rPr lang="en-GB" u="sng" baseline="0" dirty="0" smtClean="0"/>
              <a:t> images at the bottom of the slide:</a:t>
            </a:r>
          </a:p>
          <a:p>
            <a:endParaRPr lang="en-GB" baseline="0" dirty="0" smtClean="0"/>
          </a:p>
          <a:p>
            <a:pPr marL="171450" indent="-171450">
              <a:buFontTx/>
              <a:buChar char="-"/>
            </a:pPr>
            <a:r>
              <a:rPr lang="en-GB" baseline="0" dirty="0" smtClean="0"/>
              <a:t>Select the individual image box (e.g. either people, plants, places or science), the easiest way do this by clicking on the very edge of the box</a:t>
            </a:r>
          </a:p>
          <a:p>
            <a:pPr marL="171450" indent="-171450">
              <a:buFontTx/>
              <a:buChar char="-"/>
            </a:pPr>
            <a:r>
              <a:rPr lang="en-GB" baseline="0" dirty="0" smtClean="0"/>
              <a:t>Right click and go to ‘Format picture’ (bottom option)</a:t>
            </a:r>
          </a:p>
          <a:p>
            <a:pPr marL="171450" indent="-171450">
              <a:buFontTx/>
              <a:buChar char="-"/>
            </a:pPr>
            <a:r>
              <a:rPr lang="en-GB" dirty="0" smtClean="0"/>
              <a:t>Go to ‘Fill’ (top option</a:t>
            </a:r>
            <a:r>
              <a:rPr lang="en-GB" baseline="0" dirty="0" smtClean="0"/>
              <a:t>)</a:t>
            </a:r>
            <a:endParaRPr lang="en-GB" dirty="0" smtClean="0"/>
          </a:p>
          <a:p>
            <a:pPr marL="171450" indent="-171450">
              <a:buFontTx/>
              <a:buChar char="-"/>
            </a:pPr>
            <a:r>
              <a:rPr lang="en-GB" dirty="0" smtClean="0"/>
              <a:t>Select ‘Picture of texture</a:t>
            </a:r>
            <a:r>
              <a:rPr lang="en-GB" baseline="0" dirty="0" smtClean="0"/>
              <a:t> fill’</a:t>
            </a:r>
          </a:p>
          <a:p>
            <a:pPr marL="171450" indent="-171450">
              <a:buFontTx/>
              <a:buChar char="-"/>
            </a:pPr>
            <a:r>
              <a:rPr lang="en-GB" dirty="0" smtClean="0"/>
              <a:t>Click ‘File…’ under ‘Insert from:’</a:t>
            </a:r>
          </a:p>
          <a:p>
            <a:pPr marL="171450" indent="-171450">
              <a:buFontTx/>
              <a:buChar char="-"/>
            </a:pPr>
            <a:r>
              <a:rPr lang="en-GB" dirty="0" smtClean="0"/>
              <a:t>This will take you to browse,</a:t>
            </a:r>
            <a:r>
              <a:rPr lang="en-GB" baseline="0" dirty="0" smtClean="0"/>
              <a:t> find you image and insert</a:t>
            </a:r>
          </a:p>
          <a:p>
            <a:pPr marL="171450" indent="-171450">
              <a:buFontTx/>
              <a:buChar char="-"/>
            </a:pPr>
            <a:endParaRPr lang="en-GB" baseline="0" dirty="0" smtClean="0"/>
          </a:p>
          <a:p>
            <a:pPr marL="0" indent="0">
              <a:buFontTx/>
              <a:buNone/>
            </a:pPr>
            <a:r>
              <a:rPr lang="en-GB" baseline="0" dirty="0" smtClean="0"/>
              <a:t>You will need to choose images that are roughly the right shape for the box, if needs be you can crop your desired image to that shape before hand and resave it. If you don’t do this it will stretch or squeeze your image and it’ll look strange.</a:t>
            </a:r>
          </a:p>
          <a:p>
            <a:pPr marL="0" indent="0">
              <a:buFontTx/>
              <a:buNone/>
            </a:pPr>
            <a:r>
              <a:rPr lang="en-GB" baseline="0" dirty="0" smtClean="0"/>
              <a:t>If you’re image stretches out over all 4 boxes, it’s because you haven’t selected the right box. Press undo, and go back and select the one box you wish to insert the image into. </a:t>
            </a:r>
            <a:endParaRPr lang="en-GB" dirty="0"/>
          </a:p>
        </p:txBody>
      </p:sp>
      <p:sp>
        <p:nvSpPr>
          <p:cNvPr id="4" name="Slide Number Placeholder 3"/>
          <p:cNvSpPr>
            <a:spLocks noGrp="1"/>
          </p:cNvSpPr>
          <p:nvPr>
            <p:ph type="sldNum" sz="quarter" idx="10"/>
          </p:nvPr>
        </p:nvSpPr>
        <p:spPr/>
        <p:txBody>
          <a:bodyPr/>
          <a:lstStyle/>
          <a:p>
            <a:fld id="{B11CBB16-EE5E-44F9-9A42-3E6F3CEF7142}" type="slidenum">
              <a:rPr lang="en-GB" smtClean="0"/>
              <a:t>1</a:t>
            </a:fld>
            <a:endParaRPr lang="en-GB"/>
          </a:p>
        </p:txBody>
      </p:sp>
    </p:spTree>
    <p:extLst>
      <p:ext uri="{BB962C8B-B14F-4D97-AF65-F5344CB8AC3E}">
        <p14:creationId xmlns:p14="http://schemas.microsoft.com/office/powerpoint/2010/main" val="226288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xfrm>
            <a:off x="293688" y="2794000"/>
            <a:ext cx="5965825" cy="657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 name="Rectangle 4"/>
          <p:cNvSpPr>
            <a:spLocks noChangeArrowheads="1"/>
          </p:cNvSpPr>
          <p:nvPr/>
        </p:nvSpPr>
        <p:spPr bwMode="auto">
          <a:xfrm>
            <a:off x="0" y="0"/>
            <a:ext cx="9144000" cy="12954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cs typeface="Arial" pitchFamily="34" charset="0"/>
            </a:endParaRPr>
          </a:p>
        </p:txBody>
      </p:sp>
      <p:sp>
        <p:nvSpPr>
          <p:cNvPr id="6" name="Rectangle 5"/>
          <p:cNvSpPr>
            <a:spLocks noChangeArrowheads="1"/>
          </p:cNvSpPr>
          <p:nvPr/>
        </p:nvSpPr>
        <p:spPr bwMode="auto">
          <a:xfrm>
            <a:off x="0" y="1295400"/>
            <a:ext cx="9144000" cy="76200"/>
          </a:xfrm>
          <a:prstGeom prst="rect">
            <a:avLst/>
          </a:prstGeom>
          <a:solidFill>
            <a:srgbClr val="80B2AD"/>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cs typeface="Arial" pitchFamily="34" charset="0"/>
            </a:endParaRPr>
          </a:p>
        </p:txBody>
      </p:sp>
      <p:sp>
        <p:nvSpPr>
          <p:cNvPr id="7" name="Rectangle 6"/>
          <p:cNvSpPr>
            <a:spLocks noChangeArrowheads="1"/>
          </p:cNvSpPr>
          <p:nvPr/>
        </p:nvSpPr>
        <p:spPr bwMode="auto">
          <a:xfrm>
            <a:off x="0" y="1371600"/>
            <a:ext cx="1981200" cy="76200"/>
          </a:xfrm>
          <a:prstGeom prst="rect">
            <a:avLst/>
          </a:prstGeom>
          <a:solidFill>
            <a:srgbClr val="0C2E8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8" name="Rectangle 7"/>
          <p:cNvSpPr>
            <a:spLocks noChangeArrowheads="1"/>
          </p:cNvSpPr>
          <p:nvPr/>
        </p:nvSpPr>
        <p:spPr bwMode="auto">
          <a:xfrm>
            <a:off x="1981200" y="1371600"/>
            <a:ext cx="1905000" cy="762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9" name="Rectangle 8"/>
          <p:cNvSpPr>
            <a:spLocks noChangeArrowheads="1"/>
          </p:cNvSpPr>
          <p:nvPr/>
        </p:nvSpPr>
        <p:spPr bwMode="auto">
          <a:xfrm>
            <a:off x="3886200" y="1371600"/>
            <a:ext cx="1752600" cy="76200"/>
          </a:xfrm>
          <a:prstGeom prst="rect">
            <a:avLst/>
          </a:prstGeom>
          <a:solidFill>
            <a:srgbClr val="EEB11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 name="Rectangle 9"/>
          <p:cNvSpPr>
            <a:spLocks noChangeArrowheads="1"/>
          </p:cNvSpPr>
          <p:nvPr/>
        </p:nvSpPr>
        <p:spPr bwMode="auto">
          <a:xfrm>
            <a:off x="5638800" y="1371600"/>
            <a:ext cx="1752600" cy="76200"/>
          </a:xfrm>
          <a:prstGeom prst="rect">
            <a:avLst/>
          </a:prstGeom>
          <a:solidFill>
            <a:srgbClr val="AA014C"/>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1" name="Rectangle 10"/>
          <p:cNvSpPr>
            <a:spLocks noChangeArrowheads="1"/>
          </p:cNvSpPr>
          <p:nvPr/>
        </p:nvSpPr>
        <p:spPr bwMode="auto">
          <a:xfrm>
            <a:off x="7391400" y="1371600"/>
            <a:ext cx="1752600" cy="76200"/>
          </a:xfrm>
          <a:prstGeom prst="rect">
            <a:avLst/>
          </a:prstGeom>
          <a:solidFill>
            <a:srgbClr val="F54C00"/>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2" name="Rectangle 16"/>
          <p:cNvSpPr>
            <a:spLocks noChangeArrowheads="1"/>
          </p:cNvSpPr>
          <p:nvPr/>
        </p:nvSpPr>
        <p:spPr bwMode="auto">
          <a:xfrm>
            <a:off x="381000" y="304800"/>
            <a:ext cx="8229600" cy="1179513"/>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3600" smtClean="0">
              <a:solidFill>
                <a:schemeClr val="bg1"/>
              </a:solidFill>
              <a:latin typeface="Helvetica 55 Roman"/>
              <a:ea typeface="+mn-ea"/>
              <a:cs typeface="Arial" pitchFamily="34" charset="0"/>
            </a:endParaRPr>
          </a:p>
        </p:txBody>
      </p:sp>
      <p:pic>
        <p:nvPicPr>
          <p:cNvPr id="13" name="Picture 17" descr="bgcirgbplanet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685800" y="2130425"/>
            <a:ext cx="7772400" cy="1470025"/>
          </a:xfrm>
        </p:spPr>
        <p:txBody>
          <a:bodyPr/>
          <a:lstStyle>
            <a:lvl1pPr algn="ctr">
              <a:defRPr b="1">
                <a:solidFill>
                  <a:srgbClr val="01655B"/>
                </a:solidFill>
              </a:defRPr>
            </a:lvl1pPr>
          </a:lstStyle>
          <a:p>
            <a:r>
              <a:rPr lang="en-US" smtClean="0"/>
              <a:t>Click to edit Master title style</a:t>
            </a:r>
            <a:endParaRPr lang="en-US" dirty="0"/>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defRPr>
                <a:solidFill>
                  <a:srgbClr val="01655B"/>
                </a:solidFill>
              </a:defRPr>
            </a:lvl1pPr>
          </a:lstStyle>
          <a:p>
            <a:r>
              <a:rPr lang="en-US" smtClean="0"/>
              <a:t>Click to edit Master subtitle style</a:t>
            </a:r>
            <a:endParaRPr lang="en-US" dirty="0"/>
          </a:p>
        </p:txBody>
      </p:sp>
      <p:sp>
        <p:nvSpPr>
          <p:cNvPr id="14" name="Rectangle 1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5" name="Rectangle 14"/>
          <p:cNvSpPr>
            <a:spLocks noGrp="1" noChangeArrowheads="1"/>
          </p:cNvSpPr>
          <p:nvPr>
            <p:ph type="ftr" sz="quarter" idx="11"/>
          </p:nvPr>
        </p:nvSpPr>
        <p:spPr>
          <a:xfrm>
            <a:off x="3124200" y="6245225"/>
            <a:ext cx="2895600" cy="476250"/>
          </a:xfrm>
        </p:spPr>
        <p:txBody>
          <a:bodyPr/>
          <a:lstStyle>
            <a:lvl1pPr>
              <a:defRPr>
                <a:solidFill>
                  <a:schemeClr val="tx1"/>
                </a:solidFill>
                <a:effectLst>
                  <a:outerShdw blurRad="38100" dist="38100" dir="2700000" algn="tl">
                    <a:srgbClr val="C0C0C0"/>
                  </a:outerShdw>
                </a:effectLst>
              </a:defRPr>
            </a:lvl1pPr>
          </a:lstStyle>
          <a:p>
            <a:pPr>
              <a:defRPr/>
            </a:pPr>
            <a:endParaRPr lang="en-US"/>
          </a:p>
        </p:txBody>
      </p:sp>
      <p:sp>
        <p:nvSpPr>
          <p:cNvPr id="16" name="Rectangle 15"/>
          <p:cNvSpPr>
            <a:spLocks noGrp="1" noChangeArrowheads="1"/>
          </p:cNvSpPr>
          <p:nvPr>
            <p:ph type="sldNum" sz="quarter" idx="12"/>
          </p:nvPr>
        </p:nvSpPr>
        <p:spPr>
          <a:xfrm>
            <a:off x="6553200" y="6245225"/>
            <a:ext cx="1474788" cy="476250"/>
          </a:xfrm>
        </p:spPr>
        <p:txBody>
          <a:bodyPr/>
          <a:lstStyle>
            <a:lvl1pPr>
              <a:defRPr/>
            </a:lvl1pPr>
          </a:lstStyle>
          <a:p>
            <a:pPr>
              <a:defRPr/>
            </a:pPr>
            <a:fld id="{0A39C383-D4CC-4B0A-B7AA-F04BDF00A256}" type="slidenum">
              <a:rPr lang="en-US" altLang="en-US"/>
              <a:pPr>
                <a:defRPr/>
              </a:pPr>
              <a:t>‹#›</a:t>
            </a:fld>
            <a:endParaRPr lang="en-US" altLang="en-US"/>
          </a:p>
        </p:txBody>
      </p:sp>
    </p:spTree>
    <p:extLst>
      <p:ext uri="{BB962C8B-B14F-4D97-AF65-F5344CB8AC3E}">
        <p14:creationId xmlns:p14="http://schemas.microsoft.com/office/powerpoint/2010/main" val="162570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8455EEF-87DE-40AD-8ED1-FE0790E893A3}" type="slidenum">
              <a:rPr lang="en-US" altLang="en-US"/>
              <a:pPr>
                <a:defRPr/>
              </a:pPr>
              <a:t>‹#›</a:t>
            </a:fld>
            <a:endParaRPr lang="en-US" altLang="en-US"/>
          </a:p>
        </p:txBody>
      </p:sp>
    </p:spTree>
    <p:extLst>
      <p:ext uri="{BB962C8B-B14F-4D97-AF65-F5344CB8AC3E}">
        <p14:creationId xmlns:p14="http://schemas.microsoft.com/office/powerpoint/2010/main" val="203381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320EC79-3FBC-42FA-8585-5A7E215771E7}" type="slidenum">
              <a:rPr lang="en-US" altLang="en-US"/>
              <a:pPr>
                <a:defRPr/>
              </a:pPr>
              <a:t>‹#›</a:t>
            </a:fld>
            <a:endParaRPr lang="en-US" altLang="en-US"/>
          </a:p>
        </p:txBody>
      </p:sp>
    </p:spTree>
    <p:extLst>
      <p:ext uri="{BB962C8B-B14F-4D97-AF65-F5344CB8AC3E}">
        <p14:creationId xmlns:p14="http://schemas.microsoft.com/office/powerpoint/2010/main" val="3085182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54B1181D-E396-4F64-A1AF-EA89499542EF}" type="slidenum">
              <a:rPr lang="en-GB" altLang="en-US"/>
              <a:pPr>
                <a:defRPr/>
              </a:pPr>
              <a:t>‹#›</a:t>
            </a:fld>
            <a:endParaRPr lang="en-GB" altLang="en-US"/>
          </a:p>
        </p:txBody>
      </p:sp>
    </p:spTree>
    <p:extLst>
      <p:ext uri="{BB962C8B-B14F-4D97-AF65-F5344CB8AC3E}">
        <p14:creationId xmlns:p14="http://schemas.microsoft.com/office/powerpoint/2010/main" val="115564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7772400" cy="1470025"/>
          </a:xfrm>
        </p:spPr>
        <p:txBody>
          <a:bodyPr/>
          <a:lstStyle>
            <a:lvl1pPr>
              <a:defRPr>
                <a:solidFill>
                  <a:srgbClr val="006664"/>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926" y="3645024"/>
            <a:ext cx="6400800" cy="1368152"/>
          </a:xfrm>
        </p:spPr>
        <p:txBody>
          <a:bodyPr/>
          <a:lstStyle>
            <a:lvl1pPr marL="0" indent="0" algn="ctr">
              <a:buNone/>
              <a:defRPr>
                <a:solidFill>
                  <a:srgbClr val="006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Rectangle 6"/>
          <p:cNvSpPr/>
          <p:nvPr/>
        </p:nvSpPr>
        <p:spPr>
          <a:xfrm>
            <a:off x="1" y="0"/>
            <a:ext cx="9144000" cy="1637297"/>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296928" y="341593"/>
            <a:ext cx="7344816" cy="954107"/>
          </a:xfrm>
          <a:prstGeom prst="rect">
            <a:avLst/>
          </a:prstGeom>
          <a:noFill/>
        </p:spPr>
        <p:txBody>
          <a:bodyPr wrap="square" rtlCol="0">
            <a:spAutoFit/>
          </a:bodyPr>
          <a:lstStyle/>
          <a:p>
            <a:pPr algn="ctr"/>
            <a:r>
              <a:rPr lang="en-GB" sz="2800" b="1" dirty="0" smtClean="0">
                <a:solidFill>
                  <a:schemeClr val="bg1"/>
                </a:solidFill>
                <a:latin typeface="+mn-lt"/>
                <a:cs typeface="Arial" panose="020B0604020202020204" pitchFamily="34" charset="0"/>
              </a:rPr>
              <a:t>Botanic Gardens Conservation International</a:t>
            </a:r>
          </a:p>
          <a:p>
            <a:pPr algn="ctr"/>
            <a:r>
              <a:rPr lang="en-GB" sz="2800" b="1" i="1" dirty="0" smtClean="0">
                <a:solidFill>
                  <a:schemeClr val="bg1"/>
                </a:solidFill>
                <a:latin typeface="+mn-lt"/>
                <a:cs typeface="Arial" panose="020B0604020202020204" pitchFamily="34" charset="0"/>
              </a:rPr>
              <a:t>The world’s largest plant conservation network </a:t>
            </a:r>
            <a:endParaRPr lang="en-GB" sz="2800" b="1" i="1" dirty="0">
              <a:solidFill>
                <a:schemeClr val="bg1"/>
              </a:solidFill>
              <a:latin typeface="+mn-lt"/>
              <a:cs typeface="Arial" panose="020B0604020202020204" pitchFamily="34" charset="0"/>
            </a:endParaRPr>
          </a:p>
        </p:txBody>
      </p:sp>
      <p:pic>
        <p:nvPicPr>
          <p:cNvPr id="10" name="Picture 2" descr="I:\BGCI Admin Images\LOGOS\BGCI Logo\TIF and JPG Files\bgciwhite transparent gi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8653"/>
            <a:ext cx="1141278" cy="13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474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5% watermark">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Tree>
    <p:extLst>
      <p:ext uri="{BB962C8B-B14F-4D97-AF65-F5344CB8AC3E}">
        <p14:creationId xmlns:p14="http://schemas.microsoft.com/office/powerpoint/2010/main" val="29827021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0% watermark">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70525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5% watermark">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34199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8% watermark">
    <p:bg>
      <p:bgPr>
        <a:blipFill dpi="0" rotWithShape="1">
          <a:blip r:embed="rId2">
            <a:alphaModFix amt="2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119551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ission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B746B">
              <a:alpha val="90000"/>
            </a:srgbClr>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pic>
        <p:nvPicPr>
          <p:cNvPr id="14" name="Picture 2" descr="I:\BGCI Admin Images\LOGOS\BGCI Logo\TIF and JPG Files\bgciwhite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70" y="332655"/>
            <a:ext cx="1920292" cy="235559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79640" y="2915986"/>
            <a:ext cx="316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558" y="4221088"/>
            <a:ext cx="8712968" cy="707886"/>
          </a:xfrm>
          <a:prstGeom prst="rect">
            <a:avLst/>
          </a:prstGeom>
          <a:noFill/>
        </p:spPr>
        <p:txBody>
          <a:bodyPr wrap="square" rtlCol="0">
            <a:spAutoFit/>
          </a:bodyPr>
          <a:lstStyle/>
          <a:p>
            <a:pPr algn="ctr"/>
            <a:r>
              <a:rPr lang="en-GB" sz="2000" u="none" dirty="0" smtClean="0">
                <a:solidFill>
                  <a:schemeClr val="bg1"/>
                </a:solidFill>
              </a:rPr>
              <a:t>Our Mission </a:t>
            </a:r>
            <a:r>
              <a:rPr lang="en-GB" sz="2000" dirty="0" smtClean="0">
                <a:solidFill>
                  <a:schemeClr val="bg1"/>
                </a:solidFill>
              </a:rPr>
              <a:t>is to mobilise botanic gardens and engage partners in securing plant diversity for the well-being of people and the planet</a:t>
            </a:r>
          </a:p>
        </p:txBody>
      </p:sp>
      <p:sp>
        <p:nvSpPr>
          <p:cNvPr id="17" name="TextBox 16"/>
          <p:cNvSpPr txBox="1"/>
          <p:nvPr/>
        </p:nvSpPr>
        <p:spPr>
          <a:xfrm>
            <a:off x="7210" y="3284984"/>
            <a:ext cx="9144000" cy="400110"/>
          </a:xfrm>
          <a:prstGeom prst="rect">
            <a:avLst/>
          </a:prstGeom>
          <a:noFill/>
        </p:spPr>
        <p:txBody>
          <a:bodyPr wrap="square" rtlCol="0">
            <a:spAutoFit/>
          </a:bodyPr>
          <a:lstStyle/>
          <a:p>
            <a:pPr algn="ctr"/>
            <a:r>
              <a:rPr lang="en-GB" sz="2000" i="1" dirty="0" smtClean="0">
                <a:solidFill>
                  <a:schemeClr val="bg1"/>
                </a:solidFill>
              </a:rPr>
              <a:t>Connecting People   •   Sharing Knowledge   •   Saving </a:t>
            </a:r>
            <a:r>
              <a:rPr lang="en-GB" sz="2000" i="1" dirty="0">
                <a:solidFill>
                  <a:schemeClr val="bg1"/>
                </a:solidFill>
              </a:rPr>
              <a:t>P</a:t>
            </a:r>
            <a:r>
              <a:rPr lang="en-GB" sz="2000" i="1" dirty="0" smtClean="0">
                <a:solidFill>
                  <a:schemeClr val="bg1"/>
                </a:solidFill>
              </a:rPr>
              <a:t>lants</a:t>
            </a:r>
          </a:p>
        </p:txBody>
      </p:sp>
      <p:sp>
        <p:nvSpPr>
          <p:cNvPr id="18" name="TextBox 17"/>
          <p:cNvSpPr txBox="1"/>
          <p:nvPr/>
        </p:nvSpPr>
        <p:spPr>
          <a:xfrm>
            <a:off x="0" y="6011372"/>
            <a:ext cx="9151210" cy="846628"/>
          </a:xfrm>
          <a:prstGeom prst="rect">
            <a:avLst/>
          </a:prstGeom>
          <a:solidFill>
            <a:srgbClr val="006664">
              <a:alpha val="89000"/>
            </a:srgbClr>
          </a:solidFill>
        </p:spPr>
        <p:txBody>
          <a:bodyPr wrap="square" rtlCol="0">
            <a:spAutoFit/>
          </a:bodyPr>
          <a:lstStyle/>
          <a:p>
            <a:pPr algn="ctr"/>
            <a:r>
              <a:rPr lang="en-US" sz="1600" i="1" dirty="0" smtClean="0">
                <a:solidFill>
                  <a:schemeClr val="bg1"/>
                </a:solidFill>
              </a:rPr>
              <a:t>Descanso House</a:t>
            </a:r>
            <a:r>
              <a:rPr lang="en-GB" sz="1600" i="1" dirty="0" smtClean="0">
                <a:solidFill>
                  <a:schemeClr val="bg1"/>
                </a:solidFill>
              </a:rPr>
              <a:t>, </a:t>
            </a:r>
            <a:r>
              <a:rPr lang="en-US" sz="1600" i="1" dirty="0" smtClean="0">
                <a:solidFill>
                  <a:schemeClr val="bg1"/>
                </a:solidFill>
              </a:rPr>
              <a:t>199 </a:t>
            </a:r>
            <a:r>
              <a:rPr lang="en-US" sz="1600" i="1" dirty="0">
                <a:solidFill>
                  <a:schemeClr val="bg1"/>
                </a:solidFill>
              </a:rPr>
              <a:t>Kew </a:t>
            </a:r>
            <a:r>
              <a:rPr lang="en-US" sz="1600" i="1" dirty="0" smtClean="0">
                <a:solidFill>
                  <a:schemeClr val="bg1"/>
                </a:solidFill>
              </a:rPr>
              <a:t>Road</a:t>
            </a:r>
            <a:r>
              <a:rPr lang="en-GB" sz="1600" i="1" dirty="0" smtClean="0">
                <a:solidFill>
                  <a:schemeClr val="bg1"/>
                </a:solidFill>
              </a:rPr>
              <a:t>, </a:t>
            </a:r>
            <a:r>
              <a:rPr lang="en-US" sz="1600" i="1" dirty="0" smtClean="0">
                <a:solidFill>
                  <a:schemeClr val="bg1"/>
                </a:solidFill>
              </a:rPr>
              <a:t>Richmond</a:t>
            </a:r>
            <a:r>
              <a:rPr lang="en-US" sz="1600" i="1" dirty="0">
                <a:solidFill>
                  <a:schemeClr val="bg1"/>
                </a:solidFill>
              </a:rPr>
              <a:t>, </a:t>
            </a:r>
            <a:r>
              <a:rPr lang="en-US" sz="1600" i="1" dirty="0" smtClean="0">
                <a:solidFill>
                  <a:schemeClr val="bg1"/>
                </a:solidFill>
              </a:rPr>
              <a:t>Surrey</a:t>
            </a:r>
            <a:r>
              <a:rPr lang="en-GB" sz="1600" i="1" dirty="0" smtClean="0">
                <a:solidFill>
                  <a:schemeClr val="bg1"/>
                </a:solidFill>
              </a:rPr>
              <a:t>, </a:t>
            </a:r>
            <a:r>
              <a:rPr lang="en-US" sz="1600" i="1" dirty="0" smtClean="0">
                <a:solidFill>
                  <a:schemeClr val="bg1"/>
                </a:solidFill>
              </a:rPr>
              <a:t>TW9 3BW, UK</a:t>
            </a:r>
            <a:endParaRPr lang="en-GB" sz="1600" i="1" u="sng" dirty="0" smtClean="0">
              <a:solidFill>
                <a:schemeClr val="bg1"/>
              </a:solidFill>
            </a:endParaRPr>
          </a:p>
          <a:p>
            <a:pPr algn="ctr"/>
            <a:r>
              <a:rPr lang="en-GB" sz="1600" i="1" u="sng" dirty="0" smtClean="0">
                <a:solidFill>
                  <a:schemeClr val="bg1"/>
                </a:solidFill>
              </a:rPr>
              <a:t>www.bgci.org</a:t>
            </a:r>
          </a:p>
          <a:p>
            <a:pPr algn="ctr"/>
            <a:r>
              <a:rPr lang="en-GB" sz="1600" i="1" u="none" dirty="0" smtClean="0">
                <a:solidFill>
                  <a:schemeClr val="bg1"/>
                </a:solidFill>
              </a:rPr>
              <a:t>  @</a:t>
            </a:r>
            <a:r>
              <a:rPr lang="en-GB" sz="1600" i="1" u="none" dirty="0" err="1" smtClean="0">
                <a:solidFill>
                  <a:schemeClr val="bg1"/>
                </a:solidFill>
              </a:rPr>
              <a:t>bgci</a:t>
            </a:r>
            <a:endParaRPr lang="en-GB" sz="1600" i="1" u="none" dirty="0" smtClean="0">
              <a:solidFill>
                <a:schemeClr val="bg1"/>
              </a:solidFill>
            </a:endParaRPr>
          </a:p>
        </p:txBody>
      </p:sp>
      <p:pic>
        <p:nvPicPr>
          <p:cNvPr id="1028" name="Picture 4" descr="http://www.steamfeed.com/wp-content/uploads/2013/07/twitter-bird.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600" y="6591192"/>
            <a:ext cx="360040" cy="194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188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6771B9FE-DD5C-4969-87A2-068EFD571C73}" type="slidenum">
              <a:rPr lang="en-GB" altLang="en-US"/>
              <a:pPr>
                <a:defRPr/>
              </a:pPr>
              <a:t>‹#›</a:t>
            </a:fld>
            <a:endParaRPr lang="en-GB" altLang="en-US"/>
          </a:p>
        </p:txBody>
      </p:sp>
    </p:spTree>
    <p:extLst>
      <p:ext uri="{BB962C8B-B14F-4D97-AF65-F5344CB8AC3E}">
        <p14:creationId xmlns:p14="http://schemas.microsoft.com/office/powerpoint/2010/main" val="61231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9425135-828A-42FE-A309-868A31210D9D}" type="slidenum">
              <a:rPr lang="en-US" altLang="en-US"/>
              <a:pPr>
                <a:defRPr/>
              </a:pPr>
              <a:t>‹#›</a:t>
            </a:fld>
            <a:endParaRPr lang="en-US" altLang="en-US"/>
          </a:p>
        </p:txBody>
      </p:sp>
    </p:spTree>
    <p:extLst>
      <p:ext uri="{BB962C8B-B14F-4D97-AF65-F5344CB8AC3E}">
        <p14:creationId xmlns:p14="http://schemas.microsoft.com/office/powerpoint/2010/main" val="2429464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F0FD1E-816A-41AE-8447-0FB4856FECDC}" type="slidenum">
              <a:rPr lang="en-US" altLang="en-US"/>
              <a:pPr>
                <a:defRPr/>
              </a:pPr>
              <a:t>‹#›</a:t>
            </a:fld>
            <a:endParaRPr lang="en-US" altLang="en-US"/>
          </a:p>
        </p:txBody>
      </p:sp>
    </p:spTree>
    <p:extLst>
      <p:ext uri="{BB962C8B-B14F-4D97-AF65-F5344CB8AC3E}">
        <p14:creationId xmlns:p14="http://schemas.microsoft.com/office/powerpoint/2010/main" val="124589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1FDACED-188F-4B8A-90D2-896A29848302}" type="slidenum">
              <a:rPr lang="en-US" altLang="en-US"/>
              <a:pPr>
                <a:defRPr/>
              </a:pPr>
              <a:t>‹#›</a:t>
            </a:fld>
            <a:endParaRPr lang="en-US" altLang="en-US"/>
          </a:p>
        </p:txBody>
      </p:sp>
    </p:spTree>
    <p:extLst>
      <p:ext uri="{BB962C8B-B14F-4D97-AF65-F5344CB8AC3E}">
        <p14:creationId xmlns:p14="http://schemas.microsoft.com/office/powerpoint/2010/main" val="303734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6094E7A-4DAD-4F22-A04C-6C43D8A4679E}" type="slidenum">
              <a:rPr lang="en-US" altLang="en-US"/>
              <a:pPr>
                <a:defRPr/>
              </a:pPr>
              <a:t>‹#›</a:t>
            </a:fld>
            <a:endParaRPr lang="en-US" altLang="en-US"/>
          </a:p>
        </p:txBody>
      </p:sp>
    </p:spTree>
    <p:extLst>
      <p:ext uri="{BB962C8B-B14F-4D97-AF65-F5344CB8AC3E}">
        <p14:creationId xmlns:p14="http://schemas.microsoft.com/office/powerpoint/2010/main" val="426763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4A7CD0-9A6A-42AA-8F0F-1DB0FC78BB28}" type="slidenum">
              <a:rPr lang="en-US" altLang="en-US"/>
              <a:pPr>
                <a:defRPr/>
              </a:pPr>
              <a:t>‹#›</a:t>
            </a:fld>
            <a:endParaRPr lang="en-US" altLang="en-US"/>
          </a:p>
        </p:txBody>
      </p:sp>
    </p:spTree>
    <p:extLst>
      <p:ext uri="{BB962C8B-B14F-4D97-AF65-F5344CB8AC3E}">
        <p14:creationId xmlns:p14="http://schemas.microsoft.com/office/powerpoint/2010/main" val="31696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FF30730-7532-4223-B576-D12308533FEB}" type="slidenum">
              <a:rPr lang="en-US" altLang="en-US"/>
              <a:pPr>
                <a:defRPr/>
              </a:pPr>
              <a:t>‹#›</a:t>
            </a:fld>
            <a:endParaRPr lang="en-US" altLang="en-US"/>
          </a:p>
        </p:txBody>
      </p:sp>
    </p:spTree>
    <p:extLst>
      <p:ext uri="{BB962C8B-B14F-4D97-AF65-F5344CB8AC3E}">
        <p14:creationId xmlns:p14="http://schemas.microsoft.com/office/powerpoint/2010/main" val="69153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01D839D-FC96-4433-8E0E-3DAE06C345A6}" type="slidenum">
              <a:rPr lang="en-US" altLang="en-US"/>
              <a:pPr>
                <a:defRPr/>
              </a:pPr>
              <a:t>‹#›</a:t>
            </a:fld>
            <a:endParaRPr lang="en-US" altLang="en-US"/>
          </a:p>
        </p:txBody>
      </p:sp>
    </p:spTree>
    <p:extLst>
      <p:ext uri="{BB962C8B-B14F-4D97-AF65-F5344CB8AC3E}">
        <p14:creationId xmlns:p14="http://schemas.microsoft.com/office/powerpoint/2010/main" val="40959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F8C367E-B829-49D3-9B19-6535AC9888ED}" type="slidenum">
              <a:rPr lang="en-US" altLang="en-US"/>
              <a:pPr>
                <a:defRPr/>
              </a:pPr>
              <a:t>‹#›</a:t>
            </a:fld>
            <a:endParaRPr lang="en-US" altLang="en-US"/>
          </a:p>
        </p:txBody>
      </p:sp>
    </p:spTree>
    <p:extLst>
      <p:ext uri="{BB962C8B-B14F-4D97-AF65-F5344CB8AC3E}">
        <p14:creationId xmlns:p14="http://schemas.microsoft.com/office/powerpoint/2010/main" val="283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409D098-C9F2-4F68-84AD-3CAF0A2E67C3}" type="slidenum">
              <a:rPr lang="en-US" altLang="en-US"/>
              <a:pPr>
                <a:defRPr/>
              </a:pPr>
              <a:t>‹#›</a:t>
            </a:fld>
            <a:endParaRPr lang="en-US" altLang="en-US"/>
          </a:p>
        </p:txBody>
      </p:sp>
    </p:spTree>
    <p:extLst>
      <p:ext uri="{BB962C8B-B14F-4D97-AF65-F5344CB8AC3E}">
        <p14:creationId xmlns:p14="http://schemas.microsoft.com/office/powerpoint/2010/main" val="37409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27" name="Rectangle 4"/>
          <p:cNvSpPr>
            <a:spLocks noChangeArrowheads="1"/>
          </p:cNvSpPr>
          <p:nvPr/>
        </p:nvSpPr>
        <p:spPr bwMode="auto">
          <a:xfrm>
            <a:off x="0" y="0"/>
            <a:ext cx="9144000" cy="12954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cs typeface="Arial" pitchFamily="34" charset="0"/>
            </a:endParaRPr>
          </a:p>
        </p:txBody>
      </p:sp>
      <p:sp>
        <p:nvSpPr>
          <p:cNvPr id="1028" name="Rectangle 5"/>
          <p:cNvSpPr>
            <a:spLocks noChangeArrowheads="1"/>
          </p:cNvSpPr>
          <p:nvPr/>
        </p:nvSpPr>
        <p:spPr bwMode="auto">
          <a:xfrm>
            <a:off x="0" y="1295400"/>
            <a:ext cx="9144000" cy="76200"/>
          </a:xfrm>
          <a:prstGeom prst="rect">
            <a:avLst/>
          </a:prstGeom>
          <a:solidFill>
            <a:srgbClr val="80B2AD"/>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cs typeface="Arial" pitchFamily="34" charset="0"/>
            </a:endParaRPr>
          </a:p>
        </p:txBody>
      </p:sp>
      <p:sp>
        <p:nvSpPr>
          <p:cNvPr id="1029" name="Rectangle 6"/>
          <p:cNvSpPr>
            <a:spLocks noChangeArrowheads="1"/>
          </p:cNvSpPr>
          <p:nvPr/>
        </p:nvSpPr>
        <p:spPr bwMode="auto">
          <a:xfrm>
            <a:off x="0" y="1371600"/>
            <a:ext cx="1981200" cy="76200"/>
          </a:xfrm>
          <a:prstGeom prst="rect">
            <a:avLst/>
          </a:prstGeom>
          <a:solidFill>
            <a:srgbClr val="0C2E8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0" name="Rectangle 7"/>
          <p:cNvSpPr>
            <a:spLocks noChangeArrowheads="1"/>
          </p:cNvSpPr>
          <p:nvPr/>
        </p:nvSpPr>
        <p:spPr bwMode="auto">
          <a:xfrm>
            <a:off x="1981200" y="1371600"/>
            <a:ext cx="1905000" cy="762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1" name="Rectangle 8"/>
          <p:cNvSpPr>
            <a:spLocks noChangeArrowheads="1"/>
          </p:cNvSpPr>
          <p:nvPr/>
        </p:nvSpPr>
        <p:spPr bwMode="auto">
          <a:xfrm>
            <a:off x="3886200" y="1371600"/>
            <a:ext cx="1752600" cy="76200"/>
          </a:xfrm>
          <a:prstGeom prst="rect">
            <a:avLst/>
          </a:prstGeom>
          <a:solidFill>
            <a:srgbClr val="EEB11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2" name="Rectangle 9"/>
          <p:cNvSpPr>
            <a:spLocks noChangeArrowheads="1"/>
          </p:cNvSpPr>
          <p:nvPr/>
        </p:nvSpPr>
        <p:spPr bwMode="auto">
          <a:xfrm>
            <a:off x="5638800" y="1371600"/>
            <a:ext cx="1752600" cy="76200"/>
          </a:xfrm>
          <a:prstGeom prst="rect">
            <a:avLst/>
          </a:prstGeom>
          <a:solidFill>
            <a:srgbClr val="AA014C"/>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3" name="Rectangle 10"/>
          <p:cNvSpPr>
            <a:spLocks noChangeArrowheads="1"/>
          </p:cNvSpPr>
          <p:nvPr/>
        </p:nvSpPr>
        <p:spPr bwMode="auto">
          <a:xfrm>
            <a:off x="7391400" y="1371600"/>
            <a:ext cx="1752600" cy="76200"/>
          </a:xfrm>
          <a:prstGeom prst="rect">
            <a:avLst/>
          </a:prstGeom>
          <a:solidFill>
            <a:srgbClr val="F54C00"/>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4" name="Rectangle 11"/>
          <p:cNvSpPr>
            <a:spLocks noGrp="1" noChangeArrowheads="1"/>
          </p:cNvSpPr>
          <p:nvPr>
            <p:ph type="title"/>
          </p:nvPr>
        </p:nvSpPr>
        <p:spPr bwMode="auto">
          <a:xfrm>
            <a:off x="381000" y="304800"/>
            <a:ext cx="8229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5" name="Rectangle 12"/>
          <p:cNvSpPr>
            <a:spLocks noGrp="1" noChangeArrowheads="1"/>
          </p:cNvSpPr>
          <p:nvPr>
            <p:ph type="body" idx="1"/>
          </p:nvPr>
        </p:nvSpPr>
        <p:spPr bwMode="auto">
          <a:xfrm>
            <a:off x="3810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5" name="Rectangle 1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a:effectLst>
                  <a:outerShdw blurRad="38100" dist="38100" dir="2700000" algn="tl">
                    <a:srgbClr val="C0C0C0"/>
                  </a:outerShdw>
                </a:effectLst>
                <a:latin typeface="Arial" pitchFamily="34" charset="0"/>
                <a:ea typeface="+mn-ea"/>
                <a:cs typeface="+mn-cs"/>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01655B"/>
                </a:solidFill>
                <a:latin typeface="Arial" pitchFamily="34" charset="0"/>
                <a:ea typeface="+mn-ea"/>
                <a:cs typeface="+mn-cs"/>
              </a:defRPr>
            </a:lvl1pPr>
          </a:lstStyle>
          <a:p>
            <a:pPr>
              <a:defRPr/>
            </a:pPr>
            <a:endParaRPr lang="en-US"/>
          </a:p>
        </p:txBody>
      </p:sp>
      <p:sp>
        <p:nvSpPr>
          <p:cNvPr id="3087" name="Rectangle 15"/>
          <p:cNvSpPr>
            <a:spLocks noGrp="1" noChangeArrowheads="1"/>
          </p:cNvSpPr>
          <p:nvPr>
            <p:ph type="sldNum" sz="quarter" idx="4"/>
          </p:nvPr>
        </p:nvSpPr>
        <p:spPr bwMode="auto">
          <a:xfrm>
            <a:off x="6553200" y="6243638"/>
            <a:ext cx="1474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a:effectLst>
                  <a:outerShdw blurRad="38100" dist="38100" dir="2700000" algn="tl">
                    <a:srgbClr val="C0C0C0"/>
                  </a:outerShdw>
                </a:effectLst>
                <a:cs typeface="Arial" pitchFamily="34" charset="0"/>
              </a:defRPr>
            </a:lvl1pPr>
          </a:lstStyle>
          <a:p>
            <a:pPr>
              <a:defRPr/>
            </a:pPr>
            <a:fld id="{66C30C69-36F9-46CF-859A-096802BB07FC}" type="slidenum">
              <a:rPr lang="en-US" altLang="en-US"/>
              <a:pPr>
                <a:defRPr/>
              </a:pPr>
              <a:t>‹#›</a:t>
            </a:fld>
            <a:endParaRPr lang="en-US" altLang="en-US"/>
          </a:p>
        </p:txBody>
      </p:sp>
      <p:pic>
        <p:nvPicPr>
          <p:cNvPr id="1039" name="Picture 16" descr="bgcirgbplanetsm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5"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26" r:id="rId12"/>
  </p:sldLayoutIdLst>
  <p:txStyles>
    <p:titleStyle>
      <a:lvl1pPr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bg1"/>
          </a:solidFill>
          <a:latin typeface="Arial" pitchFamily="34" charset="0"/>
        </a:defRPr>
      </a:lvl6pPr>
      <a:lvl7pPr marL="914400" algn="l" rtl="0" eaLnBrk="1" fontAlgn="base" hangingPunct="1">
        <a:spcBef>
          <a:spcPct val="0"/>
        </a:spcBef>
        <a:spcAft>
          <a:spcPct val="0"/>
        </a:spcAft>
        <a:defRPr sz="3600">
          <a:solidFill>
            <a:schemeClr val="bg1"/>
          </a:solidFill>
          <a:latin typeface="Arial" pitchFamily="34" charset="0"/>
        </a:defRPr>
      </a:lvl7pPr>
      <a:lvl8pPr marL="1371600" algn="l" rtl="0" eaLnBrk="1" fontAlgn="base" hangingPunct="1">
        <a:spcBef>
          <a:spcPct val="0"/>
        </a:spcBef>
        <a:spcAft>
          <a:spcPct val="0"/>
        </a:spcAft>
        <a:defRPr sz="3600">
          <a:solidFill>
            <a:schemeClr val="bg1"/>
          </a:solidFill>
          <a:latin typeface="Arial" pitchFamily="34" charset="0"/>
        </a:defRPr>
      </a:lvl8pPr>
      <a:lvl9pPr marL="1828800" algn="l" rtl="0" eaLnBrk="1" fontAlgn="base" hangingPunct="1">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defRPr sz="2400">
          <a:solidFill>
            <a:srgbClr val="01655B"/>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1655B"/>
        </a:buClr>
        <a:buSzPct val="125000"/>
        <a:buChar char="•"/>
        <a:defRPr sz="22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1655B"/>
        </a:buClr>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1655B"/>
        </a:buClr>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1655B"/>
        </a:buClr>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1655B"/>
        </a:buClr>
        <a:buChar char="•"/>
        <a:defRPr sz="1600">
          <a:solidFill>
            <a:schemeClr val="tx1"/>
          </a:solidFill>
          <a:latin typeface="+mn-lt"/>
        </a:defRPr>
      </a:lvl6pPr>
      <a:lvl7pPr marL="2971800" indent="-228600" algn="l" rtl="0" eaLnBrk="1" fontAlgn="base" hangingPunct="1">
        <a:spcBef>
          <a:spcPct val="20000"/>
        </a:spcBef>
        <a:spcAft>
          <a:spcPct val="0"/>
        </a:spcAft>
        <a:buClr>
          <a:srgbClr val="01655B"/>
        </a:buClr>
        <a:buChar char="•"/>
        <a:defRPr sz="1600">
          <a:solidFill>
            <a:schemeClr val="tx1"/>
          </a:solidFill>
          <a:latin typeface="+mn-lt"/>
        </a:defRPr>
      </a:lvl7pPr>
      <a:lvl8pPr marL="3429000" indent="-228600" algn="l" rtl="0" eaLnBrk="1" fontAlgn="base" hangingPunct="1">
        <a:spcBef>
          <a:spcPct val="20000"/>
        </a:spcBef>
        <a:spcAft>
          <a:spcPct val="0"/>
        </a:spcAft>
        <a:buClr>
          <a:srgbClr val="01655B"/>
        </a:buClr>
        <a:buChar char="•"/>
        <a:defRPr sz="1600">
          <a:solidFill>
            <a:schemeClr val="tx1"/>
          </a:solidFill>
          <a:latin typeface="+mn-lt"/>
        </a:defRPr>
      </a:lvl8pPr>
      <a:lvl9pPr marL="3886200" indent="-228600" algn="l" rtl="0" eaLnBrk="1" fontAlgn="base" hangingPunct="1">
        <a:spcBef>
          <a:spcPct val="20000"/>
        </a:spcBef>
        <a:spcAft>
          <a:spcPct val="0"/>
        </a:spcAft>
        <a:buClr>
          <a:srgbClr val="01655B"/>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6C30C69-36F9-46CF-859A-096802BB07FC}" type="slidenum">
              <a:rPr lang="en-US" altLang="en-US" smtClean="0"/>
              <a:pPr>
                <a:defRPr/>
              </a:pPr>
              <a:t>‹#›</a:t>
            </a:fld>
            <a:endParaRPr lang="en-US" altLang="en-US"/>
          </a:p>
        </p:txBody>
      </p:sp>
    </p:spTree>
    <p:extLst>
      <p:ext uri="{BB962C8B-B14F-4D97-AF65-F5344CB8AC3E}">
        <p14:creationId xmlns:p14="http://schemas.microsoft.com/office/powerpoint/2010/main" val="390953994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www.bgci.org/resources/abs_feedback"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126" y="2636912"/>
            <a:ext cx="7772400" cy="1470025"/>
          </a:xfrm>
        </p:spPr>
        <p:txBody>
          <a:bodyPr/>
          <a:lstStyle/>
          <a:p>
            <a:pPr algn="l"/>
            <a:r>
              <a:rPr lang="en-GB" altLang="en-US" b="1" dirty="0">
                <a:solidFill>
                  <a:srgbClr val="01655B"/>
                </a:solidFill>
              </a:rPr>
              <a:t>Module 6: Developing Contracts  and Agreements</a:t>
            </a:r>
            <a:endParaRPr lang="en-GB" dirty="0"/>
          </a:p>
        </p:txBody>
      </p:sp>
      <p:sp>
        <p:nvSpPr>
          <p:cNvPr id="3" name="Subtitle 2"/>
          <p:cNvSpPr>
            <a:spLocks noGrp="1"/>
          </p:cNvSpPr>
          <p:nvPr>
            <p:ph type="subTitle" idx="1"/>
          </p:nvPr>
        </p:nvSpPr>
        <p:spPr/>
        <p:txBody>
          <a:bodyPr/>
          <a:lstStyle/>
          <a:p>
            <a:endParaRPr lang="en-GB" dirty="0"/>
          </a:p>
        </p:txBody>
      </p:sp>
      <p:grpSp>
        <p:nvGrpSpPr>
          <p:cNvPr id="4" name="Group 3"/>
          <p:cNvGrpSpPr/>
          <p:nvPr/>
        </p:nvGrpSpPr>
        <p:grpSpPr>
          <a:xfrm>
            <a:off x="-1" y="5167399"/>
            <a:ext cx="9144002" cy="1690601"/>
            <a:chOff x="10371" y="5167399"/>
            <a:chExt cx="9144002" cy="1690601"/>
          </a:xfrm>
          <a:noFill/>
        </p:grpSpPr>
        <p:sp>
          <p:nvSpPr>
            <p:cNvPr id="5" name="TextBox 4"/>
            <p:cNvSpPr txBox="1"/>
            <p:nvPr userDrawn="1"/>
          </p:nvSpPr>
          <p:spPr>
            <a:xfrm>
              <a:off x="7137913" y="5687523"/>
              <a:ext cx="1746919" cy="369332"/>
            </a:xfrm>
            <a:prstGeom prst="rect">
              <a:avLst/>
            </a:prstGeom>
            <a:grpFill/>
          </p:spPr>
          <p:txBody>
            <a:bodyPr wrap="square" rtlCol="0">
              <a:spAutoFit/>
            </a:bodyPr>
            <a:lstStyle/>
            <a:p>
              <a:pPr algn="ctr"/>
              <a:r>
                <a:rPr lang="en-GB" dirty="0" smtClean="0">
                  <a:solidFill>
                    <a:srgbClr val="008080"/>
                  </a:solidFill>
                </a:rPr>
                <a:t>Science</a:t>
              </a:r>
            </a:p>
          </p:txBody>
        </p:sp>
        <p:sp>
          <p:nvSpPr>
            <p:cNvPr id="6" name="TextBox 5"/>
            <p:cNvSpPr txBox="1"/>
            <p:nvPr userDrawn="1"/>
          </p:nvSpPr>
          <p:spPr>
            <a:xfrm>
              <a:off x="4932040" y="5658819"/>
              <a:ext cx="1746919" cy="369332"/>
            </a:xfrm>
            <a:prstGeom prst="rect">
              <a:avLst/>
            </a:prstGeom>
            <a:grpFill/>
          </p:spPr>
          <p:txBody>
            <a:bodyPr wrap="square" rtlCol="0">
              <a:spAutoFit/>
            </a:bodyPr>
            <a:lstStyle/>
            <a:p>
              <a:pPr algn="ctr"/>
              <a:r>
                <a:rPr lang="en-GB" dirty="0" smtClean="0">
                  <a:solidFill>
                    <a:srgbClr val="008080"/>
                  </a:solidFill>
                </a:rPr>
                <a:t>Places</a:t>
              </a:r>
              <a:endParaRPr lang="en-GB" dirty="0">
                <a:solidFill>
                  <a:srgbClr val="008080"/>
                </a:solidFill>
              </a:endParaRPr>
            </a:p>
          </p:txBody>
        </p:sp>
        <p:sp>
          <p:nvSpPr>
            <p:cNvPr id="7" name="TextBox 6"/>
            <p:cNvSpPr txBox="1"/>
            <p:nvPr userDrawn="1"/>
          </p:nvSpPr>
          <p:spPr>
            <a:xfrm>
              <a:off x="2590801" y="5687523"/>
              <a:ext cx="1746919" cy="369332"/>
            </a:xfrm>
            <a:prstGeom prst="rect">
              <a:avLst/>
            </a:prstGeom>
            <a:grpFill/>
          </p:spPr>
          <p:txBody>
            <a:bodyPr wrap="square" rtlCol="0">
              <a:spAutoFit/>
            </a:bodyPr>
            <a:lstStyle/>
            <a:p>
              <a:pPr algn="ctr"/>
              <a:r>
                <a:rPr lang="en-GB" dirty="0" smtClean="0">
                  <a:solidFill>
                    <a:srgbClr val="008080"/>
                  </a:solidFill>
                </a:rPr>
                <a:t>Plants</a:t>
              </a:r>
              <a:endParaRPr lang="en-GB" dirty="0">
                <a:solidFill>
                  <a:srgbClr val="008080"/>
                </a:solidFill>
              </a:endParaRPr>
            </a:p>
          </p:txBody>
        </p:sp>
        <p:sp>
          <p:nvSpPr>
            <p:cNvPr id="8" name="TextBox 7"/>
            <p:cNvSpPr txBox="1"/>
            <p:nvPr userDrawn="1"/>
          </p:nvSpPr>
          <p:spPr>
            <a:xfrm>
              <a:off x="304801" y="5643366"/>
              <a:ext cx="1746919" cy="369332"/>
            </a:xfrm>
            <a:prstGeom prst="rect">
              <a:avLst/>
            </a:prstGeom>
            <a:grpFill/>
          </p:spPr>
          <p:txBody>
            <a:bodyPr wrap="square" rtlCol="0">
              <a:spAutoFit/>
            </a:bodyPr>
            <a:lstStyle/>
            <a:p>
              <a:pPr algn="ctr"/>
              <a:r>
                <a:rPr lang="en-GB" dirty="0" smtClean="0">
                  <a:solidFill>
                    <a:srgbClr val="008080"/>
                  </a:solidFill>
                </a:rPr>
                <a:t>People</a:t>
              </a:r>
              <a:endParaRPr lang="en-GB" dirty="0">
                <a:solidFill>
                  <a:srgbClr val="008080"/>
                </a:solidFill>
              </a:endParaRPr>
            </a:p>
          </p:txBody>
        </p:sp>
        <p:grpSp>
          <p:nvGrpSpPr>
            <p:cNvPr id="9" name="Group 8"/>
            <p:cNvGrpSpPr/>
            <p:nvPr userDrawn="1"/>
          </p:nvGrpSpPr>
          <p:grpSpPr>
            <a:xfrm>
              <a:off x="10371" y="5167399"/>
              <a:ext cx="9144002" cy="1690601"/>
              <a:chOff x="10371" y="5167399"/>
              <a:chExt cx="9144002" cy="1690601"/>
            </a:xfrm>
            <a:grpFill/>
          </p:grpSpPr>
          <p:sp>
            <p:nvSpPr>
              <p:cNvPr id="10" name="Rectangle 9"/>
              <p:cNvSpPr/>
              <p:nvPr userDrawn="1"/>
            </p:nvSpPr>
            <p:spPr>
              <a:xfrm>
                <a:off x="6868373" y="5167401"/>
                <a:ext cx="2286000" cy="1690599"/>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590256" y="5167401"/>
                <a:ext cx="2296372" cy="1690599"/>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279968" y="5167399"/>
                <a:ext cx="2310287" cy="1690599"/>
              </a:xfrm>
              <a:prstGeom prst="rect">
                <a:avLst/>
              </a:prstGeom>
              <a:blipFill>
                <a:blip r:embed="rId5"/>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10371" y="5167400"/>
                <a:ext cx="2269597" cy="1690598"/>
              </a:xfrm>
              <a:prstGeom prst="rect">
                <a:avLst/>
              </a:prstGeom>
              <a:blipFill>
                <a:blip r:embed="rId6"/>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46221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11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z="4000" dirty="0" smtClean="0">
                <a:solidFill>
                  <a:schemeClr val="bg1"/>
                </a:solidFill>
                <a:ea typeface="ＭＳ Ｐゴシック" pitchFamily="34" charset="-128"/>
              </a:rPr>
              <a:t>Introduction to Module 6</a:t>
            </a:r>
          </a:p>
        </p:txBody>
      </p:sp>
      <p:sp>
        <p:nvSpPr>
          <p:cNvPr id="2" name="Content Placeholder 1"/>
          <p:cNvSpPr>
            <a:spLocks noGrp="1"/>
          </p:cNvSpPr>
          <p:nvPr>
            <p:ph idx="1"/>
          </p:nvPr>
        </p:nvSpPr>
        <p:spPr/>
        <p:txBody>
          <a:bodyPr/>
          <a:lstStyle/>
          <a:p>
            <a:endParaRPr lang="en-GB"/>
          </a:p>
        </p:txBody>
      </p:sp>
      <p:sp>
        <p:nvSpPr>
          <p:cNvPr id="7171" name="Rectangle 1"/>
          <p:cNvSpPr>
            <a:spLocks noChangeArrowheads="1"/>
          </p:cNvSpPr>
          <p:nvPr/>
        </p:nvSpPr>
        <p:spPr bwMode="auto">
          <a:xfrm>
            <a:off x="244475" y="1685925"/>
            <a:ext cx="80645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defRPr>
            </a:lvl1pPr>
            <a:lvl2pPr marL="357188" indent="-3571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defRPr/>
            </a:pPr>
            <a:r>
              <a:rPr lang="en-GB" altLang="en-US" sz="2000" dirty="0" smtClean="0">
                <a:solidFill>
                  <a:srgbClr val="01655B"/>
                </a:solidFill>
                <a:latin typeface="+mn-lt"/>
              </a:rPr>
              <a:t>Model agreements and clauses are standard, off-the-shelf contracts and contractual terms that a garden may develop in order to comply with the Nagoya Protocol and national ABS legislation. In this module, we will outline some examples to consider.  </a:t>
            </a:r>
          </a:p>
          <a:p>
            <a:pPr algn="just">
              <a:spcBef>
                <a:spcPct val="0"/>
              </a:spcBef>
              <a:buFontTx/>
              <a:buNone/>
              <a:defRPr/>
            </a:pPr>
            <a:endParaRPr lang="en-GB" altLang="en-US" sz="2000" dirty="0" smtClean="0">
              <a:solidFill>
                <a:srgbClr val="01655B"/>
              </a:solidFill>
              <a:latin typeface="+mn-lt"/>
            </a:endParaRPr>
          </a:p>
          <a:p>
            <a:pPr algn="just">
              <a:spcBef>
                <a:spcPct val="0"/>
              </a:spcBef>
              <a:buFontTx/>
              <a:buNone/>
              <a:defRPr/>
            </a:pPr>
            <a:r>
              <a:rPr lang="en-GB" altLang="en-US" sz="2000" dirty="0" smtClean="0">
                <a:solidFill>
                  <a:srgbClr val="01655B"/>
                </a:solidFill>
                <a:latin typeface="+mn-lt"/>
              </a:rPr>
              <a:t>This module will specifically cover:</a:t>
            </a:r>
          </a:p>
          <a:p>
            <a:pPr lvl="1" algn="just">
              <a:spcBef>
                <a:spcPct val="0"/>
              </a:spcBef>
              <a:buFontTx/>
              <a:buChar char="•"/>
              <a:defRPr/>
            </a:pPr>
            <a:r>
              <a:rPr lang="en-GB" altLang="en-US" sz="2000" dirty="0" smtClean="0">
                <a:solidFill>
                  <a:srgbClr val="01655B"/>
                </a:solidFill>
                <a:latin typeface="+mn-lt"/>
              </a:rPr>
              <a:t> advantages and disadvantages to using model contracts</a:t>
            </a:r>
          </a:p>
          <a:p>
            <a:pPr lvl="1" algn="just">
              <a:spcBef>
                <a:spcPct val="0"/>
              </a:spcBef>
              <a:buFontTx/>
              <a:buChar char="•"/>
              <a:defRPr/>
            </a:pPr>
            <a:r>
              <a:rPr lang="en-US" altLang="en-US" sz="2000" dirty="0" smtClean="0">
                <a:solidFill>
                  <a:srgbClr val="01655B"/>
                </a:solidFill>
                <a:latin typeface="+mn-lt"/>
              </a:rPr>
              <a:t> example model agreements</a:t>
            </a:r>
            <a:endParaRPr lang="en-GB" altLang="en-US" sz="2000" dirty="0" smtClean="0">
              <a:solidFill>
                <a:srgbClr val="01655B"/>
              </a:solidFill>
              <a:latin typeface="+mn-lt"/>
            </a:endParaRPr>
          </a:p>
          <a:p>
            <a:pPr lvl="1" algn="just">
              <a:spcBef>
                <a:spcPct val="0"/>
              </a:spcBef>
              <a:buFontTx/>
              <a:buChar char="•"/>
              <a:defRPr/>
            </a:pPr>
            <a:r>
              <a:rPr lang="en-GB" altLang="en-US" sz="2000" dirty="0" smtClean="0">
                <a:solidFill>
                  <a:srgbClr val="01655B"/>
                </a:solidFill>
                <a:latin typeface="+mn-lt"/>
              </a:rPr>
              <a:t> model clauses in non-commercial research access agreements</a:t>
            </a:r>
          </a:p>
          <a:p>
            <a:pPr lvl="1" algn="just">
              <a:spcBef>
                <a:spcPct val="0"/>
              </a:spcBef>
              <a:buFontTx/>
              <a:buChar char="•"/>
              <a:defRPr/>
            </a:pPr>
            <a:r>
              <a:rPr lang="en-GB" altLang="en-US" sz="2000" dirty="0" smtClean="0">
                <a:solidFill>
                  <a:srgbClr val="01655B"/>
                </a:solidFill>
                <a:latin typeface="+mn-lt"/>
              </a:rPr>
              <a:t> useful sources of model agreements</a:t>
            </a:r>
          </a:p>
          <a:p>
            <a:pPr algn="just">
              <a:spcBef>
                <a:spcPct val="0"/>
              </a:spcBef>
              <a:buFontTx/>
              <a:buNone/>
              <a:defRPr/>
            </a:pPr>
            <a:endParaRPr lang="en-GB" altLang="en-US" sz="2000" dirty="0" smtClean="0">
              <a:solidFill>
                <a:srgbClr val="01655B"/>
              </a:solidFill>
              <a:latin typeface="+mn-lt"/>
            </a:endParaRPr>
          </a:p>
          <a:p>
            <a:pPr algn="just">
              <a:spcBef>
                <a:spcPct val="0"/>
              </a:spcBef>
              <a:buFontTx/>
              <a:buNone/>
              <a:defRPr/>
            </a:pPr>
            <a:r>
              <a:rPr lang="en-GB" altLang="en-US" sz="2000" dirty="0" smtClean="0">
                <a:solidFill>
                  <a:srgbClr val="01655B"/>
                </a:solidFill>
                <a:latin typeface="+mn-lt"/>
              </a:rPr>
              <a:t>There are advantages and disadvantages to using model agreements and clauses.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z="4000" dirty="0" smtClean="0">
                <a:solidFill>
                  <a:schemeClr val="bg1"/>
                </a:solidFill>
                <a:ea typeface="ＭＳ Ｐゴシック" pitchFamily="34" charset="-128"/>
              </a:rPr>
              <a:t>Advantages of using model contracts</a:t>
            </a:r>
          </a:p>
        </p:txBody>
      </p:sp>
      <p:sp>
        <p:nvSpPr>
          <p:cNvPr id="8195" name="Rectangle 3"/>
          <p:cNvSpPr>
            <a:spLocks noGrp="1" noChangeArrowheads="1"/>
          </p:cNvSpPr>
          <p:nvPr>
            <p:ph idx="1"/>
          </p:nvPr>
        </p:nvSpPr>
        <p:spPr/>
        <p:txBody>
          <a:bodyPr/>
          <a:lstStyle/>
          <a:p>
            <a:pPr marL="0" indent="0" eaLnBrk="1" hangingPunct="1">
              <a:spcBef>
                <a:spcPts val="1000"/>
              </a:spcBef>
              <a:buFont typeface="Arial" pitchFamily="34" charset="0"/>
              <a:buNone/>
              <a:defRPr/>
            </a:pPr>
            <a:r>
              <a:rPr lang="en-GB" altLang="en-US" sz="2000" dirty="0" smtClean="0">
                <a:solidFill>
                  <a:srgbClr val="01655B"/>
                </a:solidFill>
                <a:ea typeface="ＭＳ Ｐゴシック" pitchFamily="34" charset="-128"/>
                <a:cs typeface="Arial" pitchFamily="34" charset="0"/>
              </a:rPr>
              <a:t>The advantages of using model agreements and clauses include that:</a:t>
            </a:r>
          </a:p>
          <a:p>
            <a:pPr eaLnBrk="1" hangingPunct="1">
              <a:spcBef>
                <a:spcPts val="1000"/>
              </a:spcBef>
              <a:buFontTx/>
              <a:buChar char="•"/>
              <a:defRPr/>
            </a:pPr>
            <a:r>
              <a:rPr lang="en-GB" altLang="en-US" sz="2000" dirty="0" smtClean="0">
                <a:solidFill>
                  <a:srgbClr val="01655B"/>
                </a:solidFill>
                <a:ea typeface="ＭＳ Ｐゴシック" pitchFamily="34" charset="-128"/>
                <a:cs typeface="Arial" pitchFamily="34" charset="0"/>
              </a:rPr>
              <a:t>they help to plan work – to focus and realise expectations</a:t>
            </a:r>
          </a:p>
          <a:p>
            <a:pPr eaLnBrk="1" hangingPunct="1">
              <a:spcBef>
                <a:spcPts val="1000"/>
              </a:spcBef>
              <a:buFontTx/>
              <a:buChar char="•"/>
              <a:defRPr/>
            </a:pPr>
            <a:r>
              <a:rPr lang="en-GB" altLang="en-US" sz="2000" dirty="0" smtClean="0">
                <a:solidFill>
                  <a:srgbClr val="01655B"/>
                </a:solidFill>
                <a:ea typeface="ＭＳ Ｐゴシック" pitchFamily="34" charset="-128"/>
                <a:cs typeface="Arial" pitchFamily="34" charset="0"/>
              </a:rPr>
              <a:t>they are transparent and legally secure</a:t>
            </a:r>
          </a:p>
          <a:p>
            <a:pPr eaLnBrk="1" hangingPunct="1">
              <a:spcBef>
                <a:spcPts val="1000"/>
              </a:spcBef>
              <a:buFontTx/>
              <a:buChar char="•"/>
              <a:defRPr/>
            </a:pPr>
            <a:r>
              <a:rPr lang="en-GB" altLang="en-US" sz="2000" dirty="0" smtClean="0">
                <a:solidFill>
                  <a:srgbClr val="01655B"/>
                </a:solidFill>
                <a:ea typeface="ＭＳ Ｐゴシック" pitchFamily="34" charset="-128"/>
                <a:cs typeface="Arial" pitchFamily="34" charset="0"/>
              </a:rPr>
              <a:t>model terms = predictability and standard practice – this helps with curation and implementation</a:t>
            </a:r>
          </a:p>
          <a:p>
            <a:pPr eaLnBrk="1" hangingPunct="1">
              <a:spcBef>
                <a:spcPts val="1000"/>
              </a:spcBef>
              <a:buFontTx/>
              <a:buChar char="•"/>
              <a:defRPr/>
            </a:pPr>
            <a:r>
              <a:rPr lang="en-GB" altLang="en-US" sz="2000" dirty="0" smtClean="0">
                <a:solidFill>
                  <a:srgbClr val="01655B"/>
                </a:solidFill>
                <a:ea typeface="ＭＳ Ｐゴシック" pitchFamily="34" charset="-128"/>
                <a:cs typeface="Arial" pitchFamily="34" charset="0"/>
              </a:rPr>
              <a:t>they speed up the process – saving time and money</a:t>
            </a:r>
          </a:p>
          <a:p>
            <a:pPr eaLnBrk="1" hangingPunct="1">
              <a:spcBef>
                <a:spcPts val="1000"/>
              </a:spcBef>
              <a:buFontTx/>
              <a:buChar char="•"/>
              <a:defRPr/>
            </a:pPr>
            <a:r>
              <a:rPr lang="en-GB" altLang="en-US" sz="2000" dirty="0" smtClean="0">
                <a:solidFill>
                  <a:srgbClr val="01655B"/>
                </a:solidFill>
                <a:ea typeface="ＭＳ Ｐゴシック" pitchFamily="34" charset="-128"/>
                <a:cs typeface="Arial" pitchFamily="34" charset="0"/>
              </a:rPr>
              <a:t>they clarify best practice where national legislation is not clear</a:t>
            </a:r>
          </a:p>
          <a:p>
            <a:pPr eaLnBrk="1" hangingPunct="1">
              <a:spcBef>
                <a:spcPts val="1200"/>
              </a:spcBef>
              <a:buFontTx/>
              <a:buChar char="-"/>
              <a:defRPr/>
            </a:pPr>
            <a:endParaRPr lang="en-GB" altLang="en-US" sz="2000" dirty="0" smtClean="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z="4000" dirty="0" smtClean="0">
                <a:solidFill>
                  <a:schemeClr val="bg1"/>
                </a:solidFill>
                <a:ea typeface="ＭＳ Ｐゴシック" pitchFamily="34" charset="-128"/>
              </a:rPr>
              <a:t>Disadvantages of using model contracts</a:t>
            </a:r>
          </a:p>
        </p:txBody>
      </p:sp>
      <p:sp>
        <p:nvSpPr>
          <p:cNvPr id="9219" name="Rectangle 3"/>
          <p:cNvSpPr>
            <a:spLocks noGrp="1" noChangeArrowheads="1"/>
          </p:cNvSpPr>
          <p:nvPr>
            <p:ph idx="1"/>
          </p:nvPr>
        </p:nvSpPr>
        <p:spPr/>
        <p:txBody>
          <a:bodyPr/>
          <a:lstStyle/>
          <a:p>
            <a:pPr eaLnBrk="1" hangingPunct="1">
              <a:lnSpc>
                <a:spcPct val="80000"/>
              </a:lnSpc>
              <a:spcBef>
                <a:spcPts val="1800"/>
              </a:spcBef>
              <a:defRPr/>
            </a:pPr>
            <a:endParaRPr lang="en-GB" altLang="en-US" sz="2800" dirty="0" smtClean="0">
              <a:ea typeface="ＭＳ Ｐゴシック" pitchFamily="34" charset="-128"/>
              <a:cs typeface="Arial" pitchFamily="34" charset="0"/>
            </a:endParaRPr>
          </a:p>
          <a:p>
            <a:pPr marL="0" indent="0" eaLnBrk="1" hangingPunct="1">
              <a:spcBef>
                <a:spcPts val="1000"/>
              </a:spcBef>
              <a:buFont typeface="Arial" pitchFamily="34" charset="0"/>
              <a:buNone/>
              <a:defRPr/>
            </a:pPr>
            <a:r>
              <a:rPr lang="en-GB" altLang="en-US" sz="2000" dirty="0" smtClean="0">
                <a:solidFill>
                  <a:srgbClr val="01655B"/>
                </a:solidFill>
                <a:ea typeface="ＭＳ Ｐゴシック" pitchFamily="34" charset="-128"/>
                <a:cs typeface="Arial" pitchFamily="34" charset="0"/>
              </a:rPr>
              <a:t>Disadvantages include that:</a:t>
            </a:r>
          </a:p>
          <a:p>
            <a:pPr eaLnBrk="1" hangingPunct="1">
              <a:spcBef>
                <a:spcPts val="1000"/>
              </a:spcBef>
              <a:defRPr/>
            </a:pPr>
            <a:r>
              <a:rPr lang="en-GB" altLang="en-US" sz="2000" dirty="0" smtClean="0">
                <a:solidFill>
                  <a:srgbClr val="01655B"/>
                </a:solidFill>
                <a:ea typeface="ＭＳ Ｐゴシック" pitchFamily="34" charset="-128"/>
                <a:cs typeface="Arial" pitchFamily="34" charset="0"/>
              </a:rPr>
              <a:t>they can take time to set up</a:t>
            </a:r>
          </a:p>
          <a:p>
            <a:pPr eaLnBrk="1" hangingPunct="1">
              <a:spcBef>
                <a:spcPts val="1000"/>
              </a:spcBef>
              <a:defRPr/>
            </a:pPr>
            <a:r>
              <a:rPr lang="en-GB" altLang="en-US" sz="2000" dirty="0" smtClean="0">
                <a:solidFill>
                  <a:srgbClr val="01655B"/>
                </a:solidFill>
                <a:ea typeface="ＭＳ Ｐゴシック" pitchFamily="34" charset="-128"/>
                <a:cs typeface="Arial" pitchFamily="34" charset="0"/>
              </a:rPr>
              <a:t>a model is only a model - terms need to be </a:t>
            </a:r>
            <a:r>
              <a:rPr lang="en-GB" altLang="en-US" sz="2000" i="1" dirty="0" smtClean="0">
                <a:solidFill>
                  <a:srgbClr val="01655B"/>
                </a:solidFill>
                <a:ea typeface="ＭＳ Ｐゴシック" pitchFamily="34" charset="-128"/>
                <a:cs typeface="Arial" pitchFamily="34" charset="0"/>
              </a:rPr>
              <a:t>mutually</a:t>
            </a:r>
            <a:r>
              <a:rPr lang="en-GB" altLang="en-US" sz="2000" dirty="0" smtClean="0">
                <a:solidFill>
                  <a:srgbClr val="01655B"/>
                </a:solidFill>
                <a:ea typeface="ＭＳ Ｐゴシック" pitchFamily="34" charset="-128"/>
                <a:cs typeface="Arial" pitchFamily="34" charset="0"/>
              </a:rPr>
              <a:t> agreed</a:t>
            </a:r>
          </a:p>
          <a:p>
            <a:pPr eaLnBrk="1" hangingPunct="1">
              <a:spcBef>
                <a:spcPts val="1000"/>
              </a:spcBef>
              <a:defRPr/>
            </a:pPr>
            <a:r>
              <a:rPr lang="en-GB" altLang="en-US" sz="2000" dirty="0" smtClean="0">
                <a:solidFill>
                  <a:srgbClr val="01655B"/>
                </a:solidFill>
                <a:ea typeface="ＭＳ Ｐゴシック" pitchFamily="34" charset="-128"/>
                <a:cs typeface="Arial" pitchFamily="34" charset="0"/>
              </a:rPr>
              <a:t>when both parties have a model, there can be problems</a:t>
            </a:r>
          </a:p>
          <a:p>
            <a:pPr eaLnBrk="1" hangingPunct="1">
              <a:spcBef>
                <a:spcPts val="1000"/>
              </a:spcBef>
              <a:defRPr/>
            </a:pPr>
            <a:r>
              <a:rPr lang="en-GB" altLang="en-US" sz="2000" dirty="0" smtClean="0">
                <a:solidFill>
                  <a:srgbClr val="01655B"/>
                </a:solidFill>
                <a:ea typeface="ＭＳ Ｐゴシック" pitchFamily="34" charset="-128"/>
                <a:cs typeface="Arial" pitchFamily="34" charset="0"/>
              </a:rPr>
              <a:t>sometimes models lead to complacency and failure to check/record terms</a:t>
            </a:r>
          </a:p>
          <a:p>
            <a:pPr eaLnBrk="1" hangingPunct="1">
              <a:spcBef>
                <a:spcPts val="1000"/>
              </a:spcBef>
              <a:defRPr/>
            </a:pPr>
            <a:r>
              <a:rPr lang="en-GB" altLang="en-US" sz="2000" dirty="0" smtClean="0">
                <a:solidFill>
                  <a:srgbClr val="01655B"/>
                </a:solidFill>
                <a:ea typeface="ＭＳ Ｐゴシック" pitchFamily="34" charset="-128"/>
                <a:cs typeface="Arial" pitchFamily="34" charset="0"/>
              </a:rPr>
              <a:t>models need to be flexible to be used with other sectors and governments, who may have own models – capacity-building may be required to ensure that everyone understands the process and the final agreed terms</a:t>
            </a:r>
          </a:p>
          <a:p>
            <a:pPr eaLnBrk="1" hangingPunct="1">
              <a:spcBef>
                <a:spcPts val="1000"/>
              </a:spcBef>
              <a:buFontTx/>
              <a:buChar char="-"/>
              <a:defRPr/>
            </a:pPr>
            <a:endParaRPr lang="en-GB" altLang="en-US" sz="2000" dirty="0" smtClean="0">
              <a:ea typeface="ＭＳ Ｐゴシック" pitchFamily="34" charset="-128"/>
              <a:cs typeface="Arial" pitchFamily="34" charset="0"/>
            </a:endParaRPr>
          </a:p>
          <a:p>
            <a:pPr eaLnBrk="1" hangingPunct="1">
              <a:lnSpc>
                <a:spcPct val="80000"/>
              </a:lnSpc>
              <a:spcBef>
                <a:spcPts val="1800"/>
              </a:spcBef>
              <a:buFontTx/>
              <a:buChar char="-"/>
              <a:defRPr/>
            </a:pPr>
            <a:endParaRPr lang="en-GB" altLang="en-US" sz="2000" dirty="0" smtClean="0">
              <a:ea typeface="ＭＳ Ｐゴシック" pitchFamily="34" charset="-128"/>
              <a:cs typeface="Arial" pitchFamily="34" charset="0"/>
            </a:endParaRPr>
          </a:p>
          <a:p>
            <a:pPr eaLnBrk="1" hangingPunct="1">
              <a:lnSpc>
                <a:spcPct val="80000"/>
              </a:lnSpc>
              <a:buFontTx/>
              <a:buChar char="-"/>
              <a:defRPr/>
            </a:pPr>
            <a:endParaRPr lang="en-GB" altLang="en-US" sz="2000" dirty="0" smtClean="0">
              <a:ea typeface="ＭＳ Ｐゴシック" pitchFamily="34" charset="-128"/>
              <a:cs typeface="Arial" pitchFamily="34" charset="0"/>
            </a:endParaRPr>
          </a:p>
          <a:p>
            <a:pPr eaLnBrk="1" hangingPunct="1">
              <a:lnSpc>
                <a:spcPct val="80000"/>
              </a:lnSpc>
              <a:buFontTx/>
              <a:buChar char="-"/>
              <a:defRPr/>
            </a:pPr>
            <a:endParaRPr lang="en-GB" altLang="en-US" dirty="0" smtClean="0">
              <a:solidFill>
                <a:srgbClr val="002060"/>
              </a:solidFill>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dirty="0" smtClean="0">
                <a:solidFill>
                  <a:schemeClr val="bg1"/>
                </a:solidFill>
                <a:ea typeface="ＭＳ Ｐゴシック" pitchFamily="34" charset="-128"/>
              </a:rPr>
              <a:t>Examples of model agreements</a:t>
            </a:r>
          </a:p>
        </p:txBody>
      </p:sp>
      <p:sp>
        <p:nvSpPr>
          <p:cNvPr id="8195" name="Rectangle 3"/>
          <p:cNvSpPr>
            <a:spLocks noGrp="1" noChangeArrowheads="1"/>
          </p:cNvSpPr>
          <p:nvPr>
            <p:ph idx="1"/>
          </p:nvPr>
        </p:nvSpPr>
        <p:spPr/>
        <p:txBody>
          <a:bodyPr rtlCol="0">
            <a:normAutofit fontScale="92500"/>
          </a:bodyPr>
          <a:lstStyle/>
          <a:p>
            <a:pPr marL="0" indent="0" eaLnBrk="1" fontAlgn="auto" hangingPunct="1">
              <a:spcBef>
                <a:spcPts val="1000"/>
              </a:spcBef>
              <a:spcAft>
                <a:spcPts val="0"/>
              </a:spcAft>
              <a:buFont typeface="Arial" pitchFamily="34" charset="0"/>
              <a:buNone/>
              <a:defRPr/>
            </a:pPr>
            <a:r>
              <a:rPr lang="en-GB" altLang="en-US" sz="2000" dirty="0" smtClean="0">
                <a:solidFill>
                  <a:srgbClr val="01655B"/>
                </a:solidFill>
                <a:ea typeface="ＭＳ Ｐゴシック" pitchFamily="34" charset="-128"/>
              </a:rPr>
              <a:t>It is useful to have a range of model agreements suitable for your garden’s circumstances and uses of material:</a:t>
            </a:r>
          </a:p>
          <a:p>
            <a:pPr eaLnBrk="1" fontAlgn="auto" hangingPunct="1">
              <a:spcBef>
                <a:spcPts val="1000"/>
              </a:spcBef>
              <a:spcAft>
                <a:spcPts val="0"/>
              </a:spcAft>
              <a:defRPr/>
            </a:pPr>
            <a:r>
              <a:rPr lang="en-GB" altLang="en-US" sz="2000" dirty="0" smtClean="0">
                <a:solidFill>
                  <a:srgbClr val="01655B"/>
                </a:solidFill>
                <a:ea typeface="ＭＳ Ｐゴシック" pitchFamily="34" charset="-128"/>
              </a:rPr>
              <a:t>Use of material letter, setting out how material will be used by your garden</a:t>
            </a:r>
          </a:p>
          <a:p>
            <a:pPr eaLnBrk="1" fontAlgn="auto" hangingPunct="1">
              <a:spcBef>
                <a:spcPts val="1000"/>
              </a:spcBef>
              <a:spcAft>
                <a:spcPts val="0"/>
              </a:spcAft>
              <a:defRPr/>
            </a:pPr>
            <a:r>
              <a:rPr lang="en-GB" altLang="en-US" sz="2000" dirty="0" smtClean="0">
                <a:solidFill>
                  <a:srgbClr val="01655B"/>
                </a:solidFill>
                <a:ea typeface="ＭＳ Ｐゴシック" pitchFamily="34" charset="-128"/>
              </a:rPr>
              <a:t>Donation letter, for potential donors (if no Material Transfer Agreement)</a:t>
            </a:r>
          </a:p>
          <a:p>
            <a:pPr eaLnBrk="1" fontAlgn="auto" hangingPunct="1">
              <a:spcBef>
                <a:spcPts val="1000"/>
              </a:spcBef>
              <a:spcAft>
                <a:spcPts val="0"/>
              </a:spcAft>
              <a:defRPr/>
            </a:pPr>
            <a:r>
              <a:rPr lang="en-GB" altLang="en-US" sz="2000" dirty="0" smtClean="0">
                <a:solidFill>
                  <a:srgbClr val="01655B"/>
                </a:solidFill>
                <a:ea typeface="ＭＳ Ｐゴシック" pitchFamily="34" charset="-128"/>
              </a:rPr>
              <a:t>Material Transfer Agreements (MTAs) including terms of transfer to third parties (if allowed); different models for different departments if necessary</a:t>
            </a:r>
          </a:p>
          <a:p>
            <a:pPr eaLnBrk="1" fontAlgn="auto" hangingPunct="1">
              <a:spcBef>
                <a:spcPts val="1000"/>
              </a:spcBef>
              <a:spcAft>
                <a:spcPts val="0"/>
              </a:spcAft>
              <a:defRPr/>
            </a:pPr>
            <a:r>
              <a:rPr lang="en-GB" altLang="en-US" sz="2000" dirty="0" smtClean="0">
                <a:solidFill>
                  <a:srgbClr val="01655B"/>
                </a:solidFill>
                <a:ea typeface="ＭＳ Ｐゴシック" pitchFamily="34" charset="-128"/>
              </a:rPr>
              <a:t>Memoranda of Collaboration (</a:t>
            </a:r>
            <a:r>
              <a:rPr lang="en-GB" altLang="en-US" sz="2000" dirty="0" err="1" smtClean="0">
                <a:solidFill>
                  <a:srgbClr val="01655B"/>
                </a:solidFill>
                <a:ea typeface="ＭＳ Ｐゴシック" pitchFamily="34" charset="-128"/>
              </a:rPr>
              <a:t>MoC</a:t>
            </a:r>
            <a:r>
              <a:rPr lang="en-GB" altLang="en-US" sz="2000" dirty="0" smtClean="0">
                <a:solidFill>
                  <a:srgbClr val="01655B"/>
                </a:solidFill>
                <a:ea typeface="ＭＳ Ｐゴシック" pitchFamily="34" charset="-128"/>
              </a:rPr>
              <a:t>) including terms of transfer to third parties (if allowed) – for simpler partnerships (e.g. for herbarium exchanges)</a:t>
            </a:r>
          </a:p>
          <a:p>
            <a:pPr eaLnBrk="1" fontAlgn="auto" hangingPunct="1">
              <a:spcBef>
                <a:spcPts val="1000"/>
              </a:spcBef>
              <a:spcAft>
                <a:spcPts val="0"/>
              </a:spcAft>
              <a:defRPr/>
            </a:pPr>
            <a:r>
              <a:rPr lang="en-GB" altLang="en-US" sz="2000" dirty="0" smtClean="0">
                <a:solidFill>
                  <a:srgbClr val="01655B"/>
                </a:solidFill>
                <a:ea typeface="ＭＳ Ｐゴシック" pitchFamily="34" charset="-128"/>
              </a:rPr>
              <a:t>Access and Benefit-Sharing Agreement (ABSA) – for more complex partnerships/more sensitive material (e.g. for live germplasm)</a:t>
            </a:r>
          </a:p>
          <a:p>
            <a:pPr eaLnBrk="1" fontAlgn="auto" hangingPunct="1">
              <a:spcBef>
                <a:spcPts val="1000"/>
              </a:spcBef>
              <a:spcAft>
                <a:spcPts val="0"/>
              </a:spcAft>
              <a:defRPr/>
            </a:pPr>
            <a:r>
              <a:rPr lang="en-GB" altLang="en-US" sz="2000" dirty="0" err="1" smtClean="0">
                <a:solidFill>
                  <a:srgbClr val="01655B"/>
                </a:solidFill>
                <a:ea typeface="ＭＳ Ｐゴシック" pitchFamily="34" charset="-128"/>
              </a:rPr>
              <a:t>MoC</a:t>
            </a:r>
            <a:r>
              <a:rPr lang="en-GB" altLang="en-US" sz="2000" dirty="0" smtClean="0">
                <a:solidFill>
                  <a:srgbClr val="01655B"/>
                </a:solidFill>
                <a:ea typeface="ＭＳ Ｐゴシック" pitchFamily="34" charset="-128"/>
              </a:rPr>
              <a:t> and ABSA renewal letters – simpler documents to continue a partnership</a:t>
            </a:r>
          </a:p>
          <a:p>
            <a:pPr eaLnBrk="1" fontAlgn="auto" hangingPunct="1">
              <a:spcBef>
                <a:spcPts val="1000"/>
              </a:spcBef>
              <a:spcAft>
                <a:spcPts val="0"/>
              </a:spcAft>
              <a:defRPr/>
            </a:pPr>
            <a:r>
              <a:rPr lang="en-GB" altLang="en-US" sz="2000" dirty="0" smtClean="0">
                <a:solidFill>
                  <a:srgbClr val="01655B"/>
                </a:solidFill>
                <a:ea typeface="ＭＳ Ｐゴシック" pitchFamily="34" charset="-128"/>
              </a:rPr>
              <a:t>Approved translations</a:t>
            </a:r>
            <a:endParaRPr lang="en-US" altLang="en-US" sz="2000" dirty="0" smtClean="0">
              <a:solidFill>
                <a:srgbClr val="01655B"/>
              </a:solidFill>
              <a:ea typeface="ＭＳ Ｐゴシック" pitchFamily="34" charset="-128"/>
            </a:endParaRPr>
          </a:p>
          <a:p>
            <a:pPr marL="0" indent="0" eaLnBrk="1" fontAlgn="auto" hangingPunct="1">
              <a:spcBef>
                <a:spcPts val="1000"/>
              </a:spcBef>
              <a:spcAft>
                <a:spcPts val="0"/>
              </a:spcAft>
              <a:defRPr/>
            </a:pPr>
            <a:endParaRPr lang="en-GB" altLang="en-US" dirty="0" smtClean="0">
              <a:solidFill>
                <a:schemeClr val="bg1"/>
              </a:solidFill>
              <a:ea typeface="ＭＳ Ｐゴシック" pitchFamily="34" charset="-128"/>
            </a:endParaRPr>
          </a:p>
          <a:p>
            <a:pPr marL="0" indent="0" eaLnBrk="1" fontAlgn="auto" hangingPunct="1">
              <a:lnSpc>
                <a:spcPct val="90000"/>
              </a:lnSpc>
              <a:spcAft>
                <a:spcPts val="0"/>
              </a:spcAft>
              <a:defRPr/>
            </a:pPr>
            <a:endParaRPr lang="en-GB" altLang="en-US" dirty="0" smtClean="0">
              <a:solidFill>
                <a:schemeClr val="bg1"/>
              </a:solidFill>
              <a:ea typeface="ＭＳ Ｐゴシック" pitchFamily="34" charset="-128"/>
            </a:endParaRPr>
          </a:p>
          <a:p>
            <a:pPr marL="0" indent="0" eaLnBrk="1" fontAlgn="auto" hangingPunct="1">
              <a:lnSpc>
                <a:spcPct val="90000"/>
              </a:lnSpc>
              <a:spcAft>
                <a:spcPts val="0"/>
              </a:spcAft>
              <a:defRPr/>
            </a:pPr>
            <a:endParaRPr lang="en-GB" altLang="en-US" sz="2600" dirty="0" smtClean="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eaLnBrk="1" hangingPunct="1"/>
            <a:r>
              <a:rPr lang="en-GB" altLang="en-US" sz="4000" dirty="0" smtClean="0">
                <a:solidFill>
                  <a:schemeClr val="bg1"/>
                </a:solidFill>
                <a:ea typeface="ＭＳ Ｐゴシック" pitchFamily="34" charset="-128"/>
              </a:rPr>
              <a:t>Model clauses in non-commercial research access agreements</a:t>
            </a:r>
          </a:p>
        </p:txBody>
      </p:sp>
      <p:sp>
        <p:nvSpPr>
          <p:cNvPr id="9219" name="Rectangle 3"/>
          <p:cNvSpPr>
            <a:spLocks noGrp="1" noChangeArrowheads="1"/>
          </p:cNvSpPr>
          <p:nvPr>
            <p:ph idx="1"/>
          </p:nvPr>
        </p:nvSpPr>
        <p:spPr/>
        <p:txBody>
          <a:bodyPr rtlCol="0">
            <a:normAutofit/>
          </a:bodyPr>
          <a:lstStyle/>
          <a:p>
            <a:pPr marL="0" indent="0" eaLnBrk="1" fontAlgn="auto" hangingPunct="1">
              <a:lnSpc>
                <a:spcPct val="80000"/>
              </a:lnSpc>
              <a:spcAft>
                <a:spcPts val="0"/>
              </a:spcAft>
              <a:buFont typeface="Arial" pitchFamily="34" charset="0"/>
              <a:buNone/>
              <a:defRPr/>
            </a:pPr>
            <a:r>
              <a:rPr lang="en-GB" altLang="en-US" sz="2000" dirty="0" smtClean="0">
                <a:solidFill>
                  <a:srgbClr val="01655B"/>
                </a:solidFill>
                <a:ea typeface="ＭＳ Ｐゴシック" pitchFamily="34" charset="-128"/>
              </a:rPr>
              <a:t>Key terms to include in non-commercial research access agreements include:</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Parties to the agreement</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Nature of relationship/purpose of contract</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Definition of genetic material being accessed – seeds, herbarium specimens, DNA, data/TK/information</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PIC/legal access from provider</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Definitions</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Use of material (non-commercial/commercial)</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Steps to take if change of use required</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Terms of transfer and supply to third parties</a:t>
            </a:r>
          </a:p>
          <a:p>
            <a:pPr eaLnBrk="1" fontAlgn="auto" hangingPunct="1">
              <a:spcBef>
                <a:spcPts val="600"/>
              </a:spcBef>
              <a:spcAft>
                <a:spcPts val="0"/>
              </a:spcAft>
              <a:defRPr/>
            </a:pPr>
            <a:r>
              <a:rPr lang="en-GB" altLang="en-US" sz="2000" dirty="0" smtClean="0">
                <a:solidFill>
                  <a:srgbClr val="01655B"/>
                </a:solidFill>
                <a:ea typeface="ＭＳ Ｐゴシック" pitchFamily="34" charset="-128"/>
              </a:rPr>
              <a:t>Storage/disposal of the material</a:t>
            </a:r>
          </a:p>
          <a:p>
            <a:pPr marL="0" indent="0" eaLnBrk="1" fontAlgn="auto" hangingPunct="1">
              <a:lnSpc>
                <a:spcPct val="80000"/>
              </a:lnSpc>
              <a:spcBef>
                <a:spcPts val="600"/>
              </a:spcBef>
              <a:spcAft>
                <a:spcPts val="0"/>
              </a:spcAft>
              <a:buFontTx/>
              <a:buChar char="•"/>
              <a:defRPr/>
            </a:pPr>
            <a:endParaRPr lang="en-GB"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Autofit/>
          </a:bodyPr>
          <a:lstStyle/>
          <a:p>
            <a:pPr eaLnBrk="1" fontAlgn="auto" hangingPunct="1">
              <a:spcAft>
                <a:spcPts val="0"/>
              </a:spcAft>
              <a:defRPr/>
            </a:pPr>
            <a:r>
              <a:rPr lang="en-GB" altLang="en-US" sz="4000" dirty="0" smtClean="0">
                <a:solidFill>
                  <a:schemeClr val="bg1"/>
                </a:solidFill>
                <a:ea typeface="ＭＳ Ｐゴシック" pitchFamily="34" charset="-128"/>
              </a:rPr>
              <a:t>Model clauses in non-commercial </a:t>
            </a:r>
            <a:r>
              <a:rPr lang="en-GB" altLang="en-US" sz="4000" dirty="0">
                <a:solidFill>
                  <a:schemeClr val="bg1"/>
                </a:solidFill>
                <a:ea typeface="ＭＳ Ｐゴシック" pitchFamily="34" charset="-128"/>
              </a:rPr>
              <a:t>r</a:t>
            </a:r>
            <a:r>
              <a:rPr lang="en-GB" altLang="en-US" sz="4000" dirty="0" smtClean="0">
                <a:solidFill>
                  <a:schemeClr val="bg1"/>
                </a:solidFill>
                <a:ea typeface="ＭＳ Ｐゴシック" pitchFamily="34" charset="-128"/>
              </a:rPr>
              <a:t>esearch </a:t>
            </a:r>
            <a:r>
              <a:rPr lang="en-GB" altLang="en-US" sz="4000" dirty="0">
                <a:solidFill>
                  <a:schemeClr val="bg1"/>
                </a:solidFill>
                <a:ea typeface="ＭＳ Ｐゴシック" pitchFamily="34" charset="-128"/>
              </a:rPr>
              <a:t>a</a:t>
            </a:r>
            <a:r>
              <a:rPr lang="en-GB" altLang="en-US" sz="4000" dirty="0" smtClean="0">
                <a:solidFill>
                  <a:schemeClr val="bg1"/>
                </a:solidFill>
                <a:ea typeface="ＭＳ Ｐゴシック" pitchFamily="34" charset="-128"/>
              </a:rPr>
              <a:t>ccess </a:t>
            </a:r>
            <a:r>
              <a:rPr lang="en-GB" altLang="en-US" sz="4000" dirty="0">
                <a:solidFill>
                  <a:schemeClr val="bg1"/>
                </a:solidFill>
                <a:ea typeface="ＭＳ Ｐゴシック" pitchFamily="34" charset="-128"/>
              </a:rPr>
              <a:t>a</a:t>
            </a:r>
            <a:r>
              <a:rPr lang="en-GB" altLang="en-US" sz="4000" dirty="0" smtClean="0">
                <a:solidFill>
                  <a:schemeClr val="bg1"/>
                </a:solidFill>
                <a:ea typeface="ＭＳ Ｐゴシック" pitchFamily="34" charset="-128"/>
              </a:rPr>
              <a:t>greements (2)</a:t>
            </a:r>
            <a:endParaRPr lang="en-GB" altLang="en-US" sz="4400" dirty="0" smtClean="0">
              <a:solidFill>
                <a:schemeClr val="bg1"/>
              </a:solidFill>
              <a:ea typeface="ＭＳ Ｐゴシック" pitchFamily="34" charset="-128"/>
            </a:endParaRPr>
          </a:p>
        </p:txBody>
      </p:sp>
      <p:sp>
        <p:nvSpPr>
          <p:cNvPr id="10243" name="Rectangle 3"/>
          <p:cNvSpPr>
            <a:spLocks noGrp="1" noChangeArrowheads="1"/>
          </p:cNvSpPr>
          <p:nvPr>
            <p:ph idx="1"/>
          </p:nvPr>
        </p:nvSpPr>
        <p:spPr/>
        <p:txBody>
          <a:bodyPr rtlCol="0">
            <a:normAutofit/>
          </a:bodyPr>
          <a:lstStyle/>
          <a:p>
            <a:pPr indent="0" eaLnBrk="1" fontAlgn="auto" hangingPunct="1">
              <a:spcBef>
                <a:spcPts val="600"/>
              </a:spcBef>
              <a:spcAft>
                <a:spcPts val="0"/>
              </a:spcAft>
              <a:buFont typeface="Arial" pitchFamily="34" charset="0"/>
              <a:buNone/>
              <a:defRPr/>
            </a:pPr>
            <a:endParaRPr lang="en-GB" altLang="en-US" sz="2000" b="1" dirty="0" smtClean="0">
              <a:latin typeface="Book Antiqua" pitchFamily="18" charset="0"/>
              <a:ea typeface="ＭＳ Ｐゴシック" pitchFamily="34" charset="-128"/>
            </a:endParaRPr>
          </a:p>
          <a:p>
            <a:pPr marL="685800" eaLnBrk="1" fontAlgn="auto" hangingPunct="1">
              <a:spcBef>
                <a:spcPts val="1000"/>
              </a:spcBef>
              <a:spcAft>
                <a:spcPts val="0"/>
              </a:spcAft>
              <a:defRPr/>
            </a:pPr>
            <a:r>
              <a:rPr lang="en-GB" altLang="en-US" sz="2000" dirty="0" smtClean="0">
                <a:solidFill>
                  <a:srgbClr val="01655B"/>
                </a:solidFill>
                <a:ea typeface="ＭＳ Ｐゴシック" pitchFamily="34" charset="-128"/>
              </a:rPr>
              <a:t>Benefit-sharing (monetary/non-monetary; short term/long term)</a:t>
            </a:r>
          </a:p>
          <a:p>
            <a:pPr marL="685800" eaLnBrk="1" fontAlgn="auto" hangingPunct="1">
              <a:spcBef>
                <a:spcPts val="1000"/>
              </a:spcBef>
              <a:spcAft>
                <a:spcPts val="0"/>
              </a:spcAft>
              <a:defRPr/>
            </a:pPr>
            <a:r>
              <a:rPr lang="en-GB" altLang="en-US" sz="2000" dirty="0" smtClean="0">
                <a:solidFill>
                  <a:srgbClr val="01655B"/>
                </a:solidFill>
                <a:ea typeface="ＭＳ Ｐゴシック" pitchFamily="34" charset="-128"/>
              </a:rPr>
              <a:t>Intellectual property</a:t>
            </a:r>
          </a:p>
          <a:p>
            <a:pPr marL="685800" eaLnBrk="1" fontAlgn="auto" hangingPunct="1">
              <a:spcBef>
                <a:spcPts val="1000"/>
              </a:spcBef>
              <a:spcAft>
                <a:spcPts val="0"/>
              </a:spcAft>
              <a:defRPr/>
            </a:pPr>
            <a:r>
              <a:rPr lang="en-GB" altLang="en-US" sz="2000" dirty="0" smtClean="0">
                <a:solidFill>
                  <a:srgbClr val="01655B"/>
                </a:solidFill>
                <a:ea typeface="ＭＳ Ｐゴシック" pitchFamily="34" charset="-128"/>
              </a:rPr>
              <a:t>Conservation/Sustainable Use</a:t>
            </a:r>
          </a:p>
          <a:p>
            <a:pPr marL="685800" eaLnBrk="1" fontAlgn="auto" hangingPunct="1">
              <a:spcBef>
                <a:spcPts val="1000"/>
              </a:spcBef>
              <a:spcAft>
                <a:spcPts val="0"/>
              </a:spcAft>
              <a:defRPr/>
            </a:pPr>
            <a:r>
              <a:rPr lang="en-GB" altLang="en-US" sz="2000" dirty="0" smtClean="0">
                <a:solidFill>
                  <a:srgbClr val="01655B"/>
                </a:solidFill>
                <a:ea typeface="ＭＳ Ｐゴシック" pitchFamily="34" charset="-128"/>
              </a:rPr>
              <a:t>Reporting requirements and/or other means of sharing information on the implementation of the terms</a:t>
            </a:r>
          </a:p>
          <a:p>
            <a:pPr marL="685800" eaLnBrk="1" fontAlgn="auto" hangingPunct="1">
              <a:spcBef>
                <a:spcPts val="1000"/>
              </a:spcBef>
              <a:spcAft>
                <a:spcPts val="0"/>
              </a:spcAft>
              <a:defRPr/>
            </a:pPr>
            <a:r>
              <a:rPr lang="en-GB" altLang="en-US" sz="2000" dirty="0" smtClean="0">
                <a:solidFill>
                  <a:srgbClr val="01655B"/>
                </a:solidFill>
                <a:ea typeface="ＭＳ Ｐゴシック" pitchFamily="34" charset="-128"/>
              </a:rPr>
              <a:t>Dispute settlement, including possible options for alternative dispute resolution (mediation or arbitration) </a:t>
            </a:r>
            <a:endParaRPr lang="en-GB" altLang="en-US" sz="2000" dirty="0">
              <a:solidFill>
                <a:srgbClr val="01655B"/>
              </a:solidFill>
              <a:ea typeface="ＭＳ Ｐゴシック" pitchFamily="34" charset="-128"/>
            </a:endParaRPr>
          </a:p>
          <a:p>
            <a:pPr marL="685800" eaLnBrk="1" fontAlgn="auto" hangingPunct="1">
              <a:spcBef>
                <a:spcPts val="1000"/>
              </a:spcBef>
              <a:spcAft>
                <a:spcPts val="0"/>
              </a:spcAft>
              <a:defRPr/>
            </a:pPr>
            <a:r>
              <a:rPr lang="en-GB" altLang="en-US" sz="2000" dirty="0">
                <a:solidFill>
                  <a:srgbClr val="01655B"/>
                </a:solidFill>
                <a:ea typeface="ＭＳ Ｐゴシック" pitchFamily="34" charset="-128"/>
              </a:rPr>
              <a:t>C</a:t>
            </a:r>
            <a:r>
              <a:rPr lang="en-GB" altLang="en-US" sz="2000" dirty="0" smtClean="0">
                <a:solidFill>
                  <a:srgbClr val="01655B"/>
                </a:solidFill>
                <a:ea typeface="ＭＳ Ｐゴシック" pitchFamily="34" charset="-128"/>
              </a:rPr>
              <a:t>hoice of  applicable law</a:t>
            </a:r>
          </a:p>
          <a:p>
            <a:pPr marL="685800" eaLnBrk="1" fontAlgn="auto" hangingPunct="1">
              <a:spcBef>
                <a:spcPts val="1000"/>
              </a:spcBef>
              <a:spcAft>
                <a:spcPts val="0"/>
              </a:spcAft>
              <a:defRPr/>
            </a:pPr>
            <a:r>
              <a:rPr lang="en-GB" altLang="en-US" sz="2000" dirty="0" smtClean="0">
                <a:solidFill>
                  <a:srgbClr val="01655B"/>
                </a:solidFill>
                <a:ea typeface="ＭＳ Ｐゴシック" pitchFamily="34" charset="-128"/>
              </a:rPr>
              <a:t>Signatures</a:t>
            </a:r>
          </a:p>
          <a:p>
            <a:pPr marL="685800" eaLnBrk="1" fontAlgn="auto" hangingPunct="1">
              <a:spcBef>
                <a:spcPts val="1000"/>
              </a:spcBef>
              <a:spcAft>
                <a:spcPts val="0"/>
              </a:spcAft>
              <a:defRPr/>
            </a:pPr>
            <a:endParaRPr lang="en-GB" altLang="en-US" sz="2000" dirty="0" smtClean="0">
              <a:solidFill>
                <a:srgbClr val="01655B"/>
              </a:solidFill>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Useful sources for model agreements</a:t>
            </a:r>
          </a:p>
        </p:txBody>
      </p:sp>
      <p:sp>
        <p:nvSpPr>
          <p:cNvPr id="13315" name="Rectangle 3"/>
          <p:cNvSpPr>
            <a:spLocks noGrp="1" noChangeArrowheads="1"/>
          </p:cNvSpPr>
          <p:nvPr>
            <p:ph idx="1"/>
          </p:nvPr>
        </p:nvSpPr>
        <p:spPr/>
        <p:txBody>
          <a:bodyPr/>
          <a:lstStyle/>
          <a:p>
            <a:pPr indent="0" eaLnBrk="1" hangingPunct="1">
              <a:spcBef>
                <a:spcPts val="1000"/>
              </a:spcBef>
              <a:buFont typeface="Arial" pitchFamily="34" charset="0"/>
              <a:buNone/>
              <a:defRPr/>
            </a:pPr>
            <a:r>
              <a:rPr lang="en-GB" altLang="en-US" sz="2000" dirty="0" smtClean="0">
                <a:solidFill>
                  <a:srgbClr val="01655B"/>
                </a:solidFill>
              </a:rPr>
              <a:t>The ABS Clearing House has links to these and other model agreements:</a:t>
            </a:r>
          </a:p>
          <a:p>
            <a:pPr marL="685800" eaLnBrk="1" hangingPunct="1">
              <a:spcBef>
                <a:spcPts val="1000"/>
              </a:spcBef>
              <a:defRPr/>
            </a:pPr>
            <a:r>
              <a:rPr lang="en-GB" altLang="en-US" sz="2000" dirty="0" smtClean="0">
                <a:solidFill>
                  <a:srgbClr val="01655B"/>
                </a:solidFill>
              </a:rPr>
              <a:t>Bonn Guidelines</a:t>
            </a:r>
          </a:p>
          <a:p>
            <a:pPr marL="685800" eaLnBrk="1" hangingPunct="1">
              <a:spcBef>
                <a:spcPts val="1000"/>
              </a:spcBef>
              <a:defRPr/>
            </a:pPr>
            <a:r>
              <a:rPr lang="en-GB" altLang="en-US" sz="2000" dirty="0" smtClean="0">
                <a:solidFill>
                  <a:srgbClr val="01655B"/>
                </a:solidFill>
              </a:rPr>
              <a:t>Swiss Academy of Sciences sample agreement and model clauses on ABS for non commercial research</a:t>
            </a:r>
          </a:p>
          <a:p>
            <a:pPr marL="685800" eaLnBrk="1" hangingPunct="1">
              <a:spcBef>
                <a:spcPts val="1000"/>
              </a:spcBef>
              <a:defRPr/>
            </a:pPr>
            <a:r>
              <a:rPr lang="en-GB" altLang="en-US" sz="2000" dirty="0" smtClean="0">
                <a:solidFill>
                  <a:srgbClr val="01655B"/>
                </a:solidFill>
              </a:rPr>
              <a:t>Common Policy Guidelines for botanical institutes</a:t>
            </a:r>
          </a:p>
          <a:p>
            <a:pPr marL="685800" eaLnBrk="1" hangingPunct="1">
              <a:spcBef>
                <a:spcPts val="1000"/>
              </a:spcBef>
              <a:defRPr/>
            </a:pPr>
            <a:r>
              <a:rPr lang="en-GB" altLang="en-US" sz="2000" dirty="0" smtClean="0">
                <a:solidFill>
                  <a:srgbClr val="01655B"/>
                </a:solidFill>
              </a:rPr>
              <a:t>MOSAICC project for transfer of microbial resources</a:t>
            </a:r>
          </a:p>
          <a:p>
            <a:pPr marL="685800" eaLnBrk="1" hangingPunct="1">
              <a:spcBef>
                <a:spcPts val="1000"/>
              </a:spcBef>
              <a:defRPr/>
            </a:pPr>
            <a:r>
              <a:rPr lang="en-GB" altLang="en-US" sz="2000" dirty="0" smtClean="0">
                <a:solidFill>
                  <a:srgbClr val="01655B"/>
                </a:solidFill>
              </a:rPr>
              <a:t>ITPGRFA Standard Material Transfer Agreement </a:t>
            </a:r>
          </a:p>
          <a:p>
            <a:pPr marL="685800" eaLnBrk="1" hangingPunct="1">
              <a:spcBef>
                <a:spcPts val="1000"/>
              </a:spcBef>
              <a:defRPr/>
            </a:pPr>
            <a:r>
              <a:rPr lang="en-GB" altLang="en-US" sz="2000" dirty="0" smtClean="0">
                <a:solidFill>
                  <a:srgbClr val="01655B"/>
                </a:solidFill>
              </a:rPr>
              <a:t>Case studies on BGCI ABS web pages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889000" y="2308225"/>
            <a:ext cx="727233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000" b="1">
                <a:solidFill>
                  <a:srgbClr val="01655B"/>
                </a:solidFill>
              </a:rPr>
              <a:t>End of Module Six </a:t>
            </a:r>
          </a:p>
          <a:p>
            <a:pPr algn="ctr" eaLnBrk="1" hangingPunct="1">
              <a:spcBef>
                <a:spcPct val="0"/>
              </a:spcBef>
              <a:buFontTx/>
              <a:buNone/>
            </a:pPr>
            <a:r>
              <a:rPr lang="en-GB" altLang="en-US" sz="3000" b="1">
                <a:solidFill>
                  <a:srgbClr val="01655B"/>
                </a:solidFill>
              </a:rPr>
              <a:t>(Model Contracts and Agreements)</a:t>
            </a:r>
          </a:p>
          <a:p>
            <a:pPr algn="ctr" eaLnBrk="1" hangingPunct="1">
              <a:spcBef>
                <a:spcPct val="0"/>
              </a:spcBef>
              <a:buFontTx/>
              <a:buNone/>
            </a:pPr>
            <a:endParaRPr lang="en-GB" altLang="en-US" sz="3000" b="1">
              <a:solidFill>
                <a:srgbClr val="01655B"/>
              </a:solidFill>
            </a:endParaRPr>
          </a:p>
          <a:p>
            <a:pPr algn="ctr" eaLnBrk="1" hangingPunct="1">
              <a:spcBef>
                <a:spcPct val="0"/>
              </a:spcBef>
              <a:buFontTx/>
              <a:buNone/>
            </a:pPr>
            <a:r>
              <a:rPr lang="en-GB" altLang="en-US" sz="3000" b="1">
                <a:solidFill>
                  <a:srgbClr val="01655B"/>
                </a:solidFill>
              </a:rPr>
              <a:t>Congratulations, you have finished the Learning Tool</a:t>
            </a:r>
          </a:p>
          <a:p>
            <a:pPr algn="ctr" eaLnBrk="1" hangingPunct="1">
              <a:spcBef>
                <a:spcPct val="0"/>
              </a:spcBef>
              <a:buFontTx/>
              <a:buNone/>
            </a:pPr>
            <a:r>
              <a:rPr lang="en-GB" altLang="en-US" sz="3000" b="1">
                <a:solidFill>
                  <a:srgbClr val="01655B"/>
                </a:solidFill>
              </a:rPr>
              <a:t>Are you ready to give us some </a:t>
            </a:r>
            <a:r>
              <a:rPr lang="en-GB" altLang="en-US" sz="3000" b="1">
                <a:solidFill>
                  <a:srgbClr val="01655B"/>
                </a:solidFill>
                <a:hlinkClick r:id="rId2"/>
              </a:rPr>
              <a:t>feedback</a:t>
            </a:r>
            <a:r>
              <a:rPr lang="en-GB" altLang="en-US" sz="3000" b="1">
                <a:solidFill>
                  <a:srgbClr val="01655B"/>
                </a:solidFill>
              </a:rPr>
              <a:t>?</a:t>
            </a:r>
          </a:p>
          <a:p>
            <a:pPr algn="ctr" eaLnBrk="1" hangingPunct="1">
              <a:spcBef>
                <a:spcPct val="0"/>
              </a:spcBef>
              <a:buFontTx/>
              <a:buNone/>
            </a:pPr>
            <a:endParaRPr lang="en-GB" altLang="en-US" sz="2800" b="1">
              <a:solidFill>
                <a:srgbClr val="01655B"/>
              </a:solidFill>
            </a:endParaRPr>
          </a:p>
          <a:p>
            <a:pPr algn="ctr" eaLnBrk="1" hangingPunct="1">
              <a:spcBef>
                <a:spcPct val="0"/>
              </a:spcBef>
              <a:buFontTx/>
              <a:buNone/>
            </a:pPr>
            <a:endParaRPr lang="en-GB" altLang="en-US" sz="2800" b="1">
              <a:solidFill>
                <a:srgbClr val="01655B"/>
              </a:solidFill>
            </a:endParaRPr>
          </a:p>
        </p:txBody>
      </p:sp>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GCI PPT Presentation Template pot">
  <a:themeElements>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BGCI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GCI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GCI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GCI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GCI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GCI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GCI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GCI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GCI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GCI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GCI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GCI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GCI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7415</TotalTime>
  <Words>791</Words>
  <Application>Microsoft Office PowerPoint</Application>
  <PresentationFormat>On-screen Show (4:3)</PresentationFormat>
  <Paragraphs>87</Paragraphs>
  <Slides>10</Slides>
  <Notes>3</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BGCI PPT Presentation Template pot</vt:lpstr>
      <vt:lpstr>BGCI Training Template</vt:lpstr>
      <vt:lpstr>Module 6: Developing Contracts  and Agreements</vt:lpstr>
      <vt:lpstr>Introduction to Module 6</vt:lpstr>
      <vt:lpstr>Advantages of using model contracts</vt:lpstr>
      <vt:lpstr>Disadvantages of using model contracts</vt:lpstr>
      <vt:lpstr>Examples of model agreements</vt:lpstr>
      <vt:lpstr>Model clauses in non-commercial research access agreements</vt:lpstr>
      <vt:lpstr>Model clauses in non-commercial research access agreements (2)</vt:lpstr>
      <vt:lpstr>Useful sources for model agreements</vt:lpstr>
      <vt:lpstr>PowerPoint Presentation</vt:lpstr>
      <vt:lpstr>PowerPoint Presentation</vt:lpstr>
    </vt:vector>
  </TitlesOfParts>
  <Company>RBG, Kew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Access and Benefit Sharing</dc:title>
  <dc:creator>China Williams</dc:creator>
  <cp:lastModifiedBy>Katherine O’Donnell</cp:lastModifiedBy>
  <cp:revision>307</cp:revision>
  <dcterms:created xsi:type="dcterms:W3CDTF">2014-07-03T10:28:45Z</dcterms:created>
  <dcterms:modified xsi:type="dcterms:W3CDTF">2015-12-16T16:24:45Z</dcterms:modified>
</cp:coreProperties>
</file>