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70" r:id="rId2"/>
  </p:sldMasterIdLst>
  <p:notesMasterIdLst>
    <p:notesMasterId r:id="rId15"/>
  </p:notesMasterIdLst>
  <p:sldIdLst>
    <p:sldId id="390" r:id="rId3"/>
    <p:sldId id="364" r:id="rId4"/>
    <p:sldId id="319" r:id="rId5"/>
    <p:sldId id="386" r:id="rId6"/>
    <p:sldId id="367" r:id="rId7"/>
    <p:sldId id="297" r:id="rId8"/>
    <p:sldId id="298" r:id="rId9"/>
    <p:sldId id="374" r:id="rId10"/>
    <p:sldId id="391" r:id="rId11"/>
    <p:sldId id="331" r:id="rId12"/>
    <p:sldId id="388" r:id="rId13"/>
    <p:sldId id="38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55B"/>
    <a:srgbClr val="00642D"/>
    <a:srgbClr val="F54C00"/>
    <a:srgbClr val="EEB111"/>
    <a:srgbClr val="AA0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336" y="-216"/>
      </p:cViewPr>
      <p:guideLst>
        <p:guide orient="horz" pos="2160"/>
        <p:guide pos="2880"/>
      </p:guideLst>
    </p:cSldViewPr>
  </p:slideViewPr>
  <p:outlineViewPr>
    <p:cViewPr>
      <p:scale>
        <a:sx n="33" d="100"/>
        <a:sy n="33" d="100"/>
      </p:scale>
      <p:origin x="0" y="33036"/>
    </p:cViewPr>
  </p:outlineViewPr>
  <p:notesTextViewPr>
    <p:cViewPr>
      <p:scale>
        <a:sx n="100" d="100"/>
        <a:sy n="100" d="100"/>
      </p:scale>
      <p:origin x="0" y="0"/>
    </p:cViewPr>
  </p:notesTextViewPr>
  <p:sorterViewPr>
    <p:cViewPr>
      <p:scale>
        <a:sx n="100" d="100"/>
        <a:sy n="100" d="100"/>
      </p:scale>
      <p:origin x="0" y="11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DAA187D3-CE6C-48C5-9AB8-31F2AE3D2874}" type="datetimeFigureOut">
              <a:rPr lang="en-GB" altLang="en-US"/>
              <a:pPr>
                <a:defRPr/>
              </a:pPr>
              <a:t>18/01/2016</a:t>
            </a:fld>
            <a:endParaRPr lang="fr-FR"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pPr>
              <a:defRPr/>
            </a:pPr>
            <a:fld id="{8B10D75C-4E92-4783-B2C3-F56094A62A60}" type="slidenum">
              <a:rPr lang="en-GB" altLang="en-US"/>
              <a:pPr>
                <a:defRPr/>
              </a:pPr>
              <a:t>‹#›</a:t>
            </a:fld>
            <a:endParaRPr lang="fr-FR" altLang="en-US"/>
          </a:p>
        </p:txBody>
      </p:sp>
    </p:spTree>
    <p:extLst>
      <p:ext uri="{BB962C8B-B14F-4D97-AF65-F5344CB8AC3E}">
        <p14:creationId xmlns:p14="http://schemas.microsoft.com/office/powerpoint/2010/main" val="1211553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CBB16-EE5E-44F9-9A42-3E6F3CEF7142}" type="slidenum">
              <a:rPr lang="en-GB" smtClean="0"/>
              <a:t>1</a:t>
            </a:fld>
            <a:endParaRPr lang="en-GB"/>
          </a:p>
        </p:txBody>
      </p:sp>
    </p:spTree>
    <p:extLst>
      <p:ext uri="{BB962C8B-B14F-4D97-AF65-F5344CB8AC3E}">
        <p14:creationId xmlns:p14="http://schemas.microsoft.com/office/powerpoint/2010/main" val="2262882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B10D75C-4E92-4783-B2C3-F56094A62A60}" type="slidenum">
              <a:rPr lang="en-GB" altLang="en-US" smtClean="0"/>
              <a:pPr>
                <a:defRPr/>
              </a:pPr>
              <a:t>2</a:t>
            </a:fld>
            <a:endParaRPr lang="fr-FR" altLang="en-US"/>
          </a:p>
        </p:txBody>
      </p:sp>
    </p:spTree>
    <p:extLst>
      <p:ext uri="{BB962C8B-B14F-4D97-AF65-F5344CB8AC3E}">
        <p14:creationId xmlns:p14="http://schemas.microsoft.com/office/powerpoint/2010/main" val="336473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650875" y="488950"/>
            <a:ext cx="3000375" cy="224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389530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650875" y="488950"/>
            <a:ext cx="3000375" cy="224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291383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650875" y="488950"/>
            <a:ext cx="3000375" cy="224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353186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295275" y="2736850"/>
            <a:ext cx="5964238" cy="596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ea typeface="ＭＳ Ｐゴシック" pitchFamily="34" charset="-128"/>
            </a:endParaRPr>
          </a:p>
          <a:p>
            <a:pPr eaLnBrk="1" hangingPunct="1">
              <a:spcBef>
                <a:spcPct val="0"/>
              </a:spcBef>
              <a:buFontTx/>
              <a:buChar char="•"/>
            </a:pPr>
            <a:endParaRPr lang="fr-FR" altLang="en-US" smtClean="0">
              <a:ea typeface="ＭＳ Ｐゴシック" pitchFamily="34" charset="-128"/>
            </a:endParaRPr>
          </a:p>
          <a:p>
            <a:pPr eaLnBrk="1" hangingPunct="1">
              <a:spcBef>
                <a:spcPct val="0"/>
              </a:spcBef>
            </a:pPr>
            <a:endParaRPr lang="fr-FR" altLang="en-US" smtClean="0">
              <a:ea typeface="ＭＳ Ｐゴシック" pitchFamily="34" charset="-128"/>
            </a:endParaRPr>
          </a:p>
          <a:p>
            <a:pPr eaLnBrk="1" hangingPunct="1">
              <a:spcBef>
                <a:spcPct val="0"/>
              </a:spcBef>
              <a:buFontTx/>
              <a:buChar char="•"/>
            </a:pPr>
            <a:endParaRPr lang="fr-FR" altLang="en-US" smtClean="0">
              <a:ea typeface="ＭＳ Ｐゴシック" pitchFamily="34" charset="-128"/>
            </a:endParaRPr>
          </a:p>
          <a:p>
            <a:pPr eaLnBrk="1" hangingPunct="1">
              <a:spcBef>
                <a:spcPct val="0"/>
              </a:spcBef>
            </a:pPr>
            <a:r>
              <a:rPr dirty="0" smtClean="0"/>
              <a:t> </a:t>
            </a:r>
            <a:endParaRPr lang="fr-FR" altLang="en-US" smtClean="0">
              <a:ea typeface="ＭＳ Ｐゴシック" pitchFamily="34" charset="-128"/>
            </a:endParaRPr>
          </a:p>
        </p:txBody>
      </p:sp>
    </p:spTree>
    <p:extLst>
      <p:ext uri="{BB962C8B-B14F-4D97-AF65-F5344CB8AC3E}">
        <p14:creationId xmlns:p14="http://schemas.microsoft.com/office/powerpoint/2010/main" val="177032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270249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noChangeArrowheads="1"/>
          </p:cNvSpPr>
          <p:nvPr>
            <p:ph type="body" idx="1"/>
          </p:nvPr>
        </p:nvSpPr>
        <p:spPr bwMode="auto">
          <a:xfrm>
            <a:off x="293688" y="2794000"/>
            <a:ext cx="5965825" cy="6575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47460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xfrm>
            <a:off x="677863" y="495300"/>
            <a:ext cx="2968625" cy="22272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293688" y="2879725"/>
            <a:ext cx="6229350" cy="594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Tree>
    <p:extLst>
      <p:ext uri="{BB962C8B-B14F-4D97-AF65-F5344CB8AC3E}">
        <p14:creationId xmlns:p14="http://schemas.microsoft.com/office/powerpoint/2010/main" val="591493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 name="Rectangle 4"/>
          <p:cNvSpPr>
            <a:spLocks noChangeArrowheads="1"/>
          </p:cNvSpPr>
          <p:nvPr/>
        </p:nvSpPr>
        <p:spPr bwMode="auto">
          <a:xfrm>
            <a:off x="0" y="0"/>
            <a:ext cx="9144000" cy="12954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endParaRPr>
          </a:p>
        </p:txBody>
      </p:sp>
      <p:sp>
        <p:nvSpPr>
          <p:cNvPr id="6" name="Rectangle 5"/>
          <p:cNvSpPr>
            <a:spLocks noChangeArrowheads="1"/>
          </p:cNvSpPr>
          <p:nvPr/>
        </p:nvSpPr>
        <p:spPr bwMode="auto">
          <a:xfrm>
            <a:off x="0" y="1295400"/>
            <a:ext cx="9144000" cy="76200"/>
          </a:xfrm>
          <a:prstGeom prst="rect">
            <a:avLst/>
          </a:prstGeom>
          <a:solidFill>
            <a:srgbClr val="80B2AD"/>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endParaRPr>
          </a:p>
        </p:txBody>
      </p:sp>
      <p:sp>
        <p:nvSpPr>
          <p:cNvPr id="7" name="Rectangle 6"/>
          <p:cNvSpPr>
            <a:spLocks noChangeArrowheads="1"/>
          </p:cNvSpPr>
          <p:nvPr/>
        </p:nvSpPr>
        <p:spPr bwMode="auto">
          <a:xfrm>
            <a:off x="0" y="1371600"/>
            <a:ext cx="1981200" cy="76200"/>
          </a:xfrm>
          <a:prstGeom prst="rect">
            <a:avLst/>
          </a:prstGeom>
          <a:solidFill>
            <a:srgbClr val="0C2E8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8" name="Rectangle 7"/>
          <p:cNvSpPr>
            <a:spLocks noChangeArrowheads="1"/>
          </p:cNvSpPr>
          <p:nvPr/>
        </p:nvSpPr>
        <p:spPr bwMode="auto">
          <a:xfrm>
            <a:off x="1981200" y="1371600"/>
            <a:ext cx="1905000" cy="762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9" name="Rectangle 8"/>
          <p:cNvSpPr>
            <a:spLocks noChangeArrowheads="1"/>
          </p:cNvSpPr>
          <p:nvPr/>
        </p:nvSpPr>
        <p:spPr bwMode="auto">
          <a:xfrm>
            <a:off x="3886200" y="1371600"/>
            <a:ext cx="1752600" cy="76200"/>
          </a:xfrm>
          <a:prstGeom prst="rect">
            <a:avLst/>
          </a:prstGeom>
          <a:solidFill>
            <a:srgbClr val="EEB11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0" name="Rectangle 9"/>
          <p:cNvSpPr>
            <a:spLocks noChangeArrowheads="1"/>
          </p:cNvSpPr>
          <p:nvPr/>
        </p:nvSpPr>
        <p:spPr bwMode="auto">
          <a:xfrm>
            <a:off x="5638800" y="1371600"/>
            <a:ext cx="1752600" cy="76200"/>
          </a:xfrm>
          <a:prstGeom prst="rect">
            <a:avLst/>
          </a:prstGeom>
          <a:solidFill>
            <a:srgbClr val="AA014C"/>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1" name="Rectangle 10"/>
          <p:cNvSpPr>
            <a:spLocks noChangeArrowheads="1"/>
          </p:cNvSpPr>
          <p:nvPr/>
        </p:nvSpPr>
        <p:spPr bwMode="auto">
          <a:xfrm>
            <a:off x="7391400" y="1371600"/>
            <a:ext cx="1752600" cy="76200"/>
          </a:xfrm>
          <a:prstGeom prst="rect">
            <a:avLst/>
          </a:prstGeom>
          <a:solidFill>
            <a:srgbClr val="F54C00"/>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2" name="Rectangle 16"/>
          <p:cNvSpPr>
            <a:spLocks noChangeArrowheads="1"/>
          </p:cNvSpPr>
          <p:nvPr/>
        </p:nvSpPr>
        <p:spPr bwMode="auto">
          <a:xfrm>
            <a:off x="381000" y="304800"/>
            <a:ext cx="8229600" cy="1179513"/>
          </a:xfrm>
          <a:prstGeom prst="rect">
            <a:avLst/>
          </a:prstGeom>
          <a:no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3600" smtClean="0">
              <a:solidFill>
                <a:schemeClr val="bg1"/>
              </a:solidFill>
              <a:latin typeface="Helvetica 55 Roman"/>
              <a:ea typeface="+mn-ea"/>
            </a:endParaRPr>
          </a:p>
        </p:txBody>
      </p:sp>
      <p:pic>
        <p:nvPicPr>
          <p:cNvPr id="13" name="Picture 17" descr="bgcirgbplanetsm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Rectangle 11"/>
          <p:cNvSpPr>
            <a:spLocks noGrp="1" noChangeArrowheads="1"/>
          </p:cNvSpPr>
          <p:nvPr>
            <p:ph type="ctrTitle"/>
          </p:nvPr>
        </p:nvSpPr>
        <p:spPr>
          <a:xfrm>
            <a:off x="685800" y="2130425"/>
            <a:ext cx="7772400" cy="1470025"/>
          </a:xfrm>
        </p:spPr>
        <p:txBody>
          <a:bodyPr/>
          <a:lstStyle>
            <a:lvl1pPr algn="ctr">
              <a:defRPr b="1">
                <a:solidFill>
                  <a:srgbClr val="01655B"/>
                </a:solidFill>
              </a:defRPr>
            </a:lvl1pPr>
          </a:lstStyle>
          <a:p>
            <a:r>
              <a:rPr lang="en-US" smtClean="0"/>
              <a:t>Click to edit Master title style</a:t>
            </a:r>
            <a:endParaRPr lang="en-US" dirty="0"/>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defRPr>
                <a:solidFill>
                  <a:srgbClr val="01655B"/>
                </a:solidFill>
              </a:defRPr>
            </a:lvl1pPr>
          </a:lstStyle>
          <a:p>
            <a:r>
              <a:rPr lang="en-US" smtClean="0"/>
              <a:t>Click to edit Master subtitle style</a:t>
            </a:r>
            <a:endParaRPr lang="en-US" dirty="0"/>
          </a:p>
        </p:txBody>
      </p:sp>
      <p:sp>
        <p:nvSpPr>
          <p:cNvPr id="14" name="Rectangle 1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5" name="Rectangle 14"/>
          <p:cNvSpPr>
            <a:spLocks noGrp="1" noChangeArrowheads="1"/>
          </p:cNvSpPr>
          <p:nvPr>
            <p:ph type="ftr" sz="quarter" idx="11"/>
          </p:nvPr>
        </p:nvSpPr>
        <p:spPr>
          <a:xfrm>
            <a:off x="3124200" y="6245225"/>
            <a:ext cx="2895600" cy="476250"/>
          </a:xfrm>
        </p:spPr>
        <p:txBody>
          <a:bodyPr/>
          <a:lstStyle>
            <a:lvl1pPr>
              <a:defRPr>
                <a:solidFill>
                  <a:schemeClr val="tx1"/>
                </a:solidFill>
                <a:effectLst>
                  <a:outerShdw blurRad="38100" dist="38100" dir="2700000" algn="tl">
                    <a:srgbClr val="C0C0C0"/>
                  </a:outerShdw>
                </a:effectLst>
              </a:defRPr>
            </a:lvl1pPr>
          </a:lstStyle>
          <a:p>
            <a:pPr>
              <a:defRPr/>
            </a:pPr>
            <a:endParaRPr lang="en-US"/>
          </a:p>
        </p:txBody>
      </p:sp>
      <p:sp>
        <p:nvSpPr>
          <p:cNvPr id="16" name="Rectangle 15"/>
          <p:cNvSpPr>
            <a:spLocks noGrp="1" noChangeArrowheads="1"/>
          </p:cNvSpPr>
          <p:nvPr>
            <p:ph type="sldNum" sz="quarter" idx="12"/>
          </p:nvPr>
        </p:nvSpPr>
        <p:spPr>
          <a:xfrm>
            <a:off x="6553200" y="6245225"/>
            <a:ext cx="1474788" cy="476250"/>
          </a:xfrm>
        </p:spPr>
        <p:txBody>
          <a:bodyPr/>
          <a:lstStyle>
            <a:lvl1pPr>
              <a:defRPr/>
            </a:lvl1pPr>
          </a:lstStyle>
          <a:p>
            <a:pPr>
              <a:defRPr/>
            </a:pPr>
            <a:fld id="{90E6D910-0C24-4441-A04B-B8B4EDC9E83B}" type="slidenum">
              <a:rPr lang="en-US" altLang="en-US"/>
              <a:pPr>
                <a:defRPr/>
              </a:pPr>
              <a:t>‹#›</a:t>
            </a:fld>
            <a:endParaRPr lang="en-US" altLang="en-US"/>
          </a:p>
        </p:txBody>
      </p:sp>
    </p:spTree>
    <p:extLst>
      <p:ext uri="{BB962C8B-B14F-4D97-AF65-F5344CB8AC3E}">
        <p14:creationId xmlns:p14="http://schemas.microsoft.com/office/powerpoint/2010/main" val="174478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EE40A17-C06D-4D1F-A4EA-73D383E9A8DD}" type="slidenum">
              <a:rPr lang="en-US" altLang="en-US"/>
              <a:pPr>
                <a:defRPr/>
              </a:pPr>
              <a:t>‹#›</a:t>
            </a:fld>
            <a:endParaRPr lang="en-US" altLang="en-US"/>
          </a:p>
        </p:txBody>
      </p:sp>
    </p:spTree>
    <p:extLst>
      <p:ext uri="{BB962C8B-B14F-4D97-AF65-F5344CB8AC3E}">
        <p14:creationId xmlns:p14="http://schemas.microsoft.com/office/powerpoint/2010/main" val="207588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9FCEAB0-42BA-4023-9792-01E0A8A249C2}" type="slidenum">
              <a:rPr lang="en-US" altLang="en-US"/>
              <a:pPr>
                <a:defRPr/>
              </a:pPr>
              <a:t>‹#›</a:t>
            </a:fld>
            <a:endParaRPr lang="en-US" altLang="en-US"/>
          </a:p>
        </p:txBody>
      </p:sp>
    </p:spTree>
    <p:extLst>
      <p:ext uri="{BB962C8B-B14F-4D97-AF65-F5344CB8AC3E}">
        <p14:creationId xmlns:p14="http://schemas.microsoft.com/office/powerpoint/2010/main" val="418555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44A3D388-2DB0-4B6A-B0DC-32B91A6AA672}" type="slidenum">
              <a:rPr lang="en-GB" altLang="en-US"/>
              <a:pPr>
                <a:defRPr/>
              </a:pPr>
              <a:t>‹#›</a:t>
            </a:fld>
            <a:endParaRPr lang="en-GB" altLang="en-US"/>
          </a:p>
        </p:txBody>
      </p:sp>
    </p:spTree>
    <p:extLst>
      <p:ext uri="{BB962C8B-B14F-4D97-AF65-F5344CB8AC3E}">
        <p14:creationId xmlns:p14="http://schemas.microsoft.com/office/powerpoint/2010/main" val="3575337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Book Antiqua"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8148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126" y="1988840"/>
            <a:ext cx="7772400" cy="1470025"/>
          </a:xfrm>
        </p:spPr>
        <p:txBody>
          <a:bodyPr/>
          <a:lstStyle>
            <a:lvl1pPr>
              <a:defRPr>
                <a:solidFill>
                  <a:srgbClr val="006664"/>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926" y="3645024"/>
            <a:ext cx="6400800" cy="1368152"/>
          </a:xfrm>
        </p:spPr>
        <p:txBody>
          <a:bodyPr/>
          <a:lstStyle>
            <a:lvl1pPr marL="0" indent="0" algn="ctr">
              <a:buNone/>
              <a:defRPr>
                <a:solidFill>
                  <a:srgbClr val="0066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Rectangle 6"/>
          <p:cNvSpPr/>
          <p:nvPr/>
        </p:nvSpPr>
        <p:spPr>
          <a:xfrm>
            <a:off x="1" y="0"/>
            <a:ext cx="9144000" cy="1637297"/>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flipH="1">
            <a:off x="296928" y="341593"/>
            <a:ext cx="7344816" cy="954107"/>
          </a:xfrm>
          <a:prstGeom prst="rect">
            <a:avLst/>
          </a:prstGeom>
          <a:noFill/>
        </p:spPr>
        <p:txBody>
          <a:bodyPr wrap="square" rtlCol="0">
            <a:spAutoFit/>
          </a:bodyPr>
          <a:lstStyle/>
          <a:p>
            <a:pPr algn="ctr"/>
            <a:r>
              <a:rPr lang="en-GB" sz="2800" b="1" dirty="0" smtClean="0">
                <a:solidFill>
                  <a:schemeClr val="bg1"/>
                </a:solidFill>
                <a:latin typeface="+mn-lt"/>
                <a:cs typeface="Arial" panose="020B0604020202020204" pitchFamily="34" charset="0"/>
              </a:rPr>
              <a:t>Botanic Gardens Conservation International</a:t>
            </a:r>
          </a:p>
          <a:p>
            <a:pPr algn="ctr"/>
            <a:r>
              <a:rPr lang="en-GB" sz="2800" b="1" i="1" dirty="0" smtClean="0">
                <a:solidFill>
                  <a:schemeClr val="bg1"/>
                </a:solidFill>
                <a:latin typeface="+mn-lt"/>
                <a:cs typeface="Arial" panose="020B0604020202020204" pitchFamily="34" charset="0"/>
              </a:rPr>
              <a:t>The world’s largest plant conservation network </a:t>
            </a:r>
            <a:endParaRPr lang="en-GB" sz="2800" b="1" i="1" dirty="0">
              <a:solidFill>
                <a:schemeClr val="bg1"/>
              </a:solidFill>
              <a:latin typeface="+mn-lt"/>
              <a:cs typeface="Arial" panose="020B0604020202020204" pitchFamily="34" charset="0"/>
            </a:endParaRPr>
          </a:p>
        </p:txBody>
      </p:sp>
      <p:pic>
        <p:nvPicPr>
          <p:cNvPr id="10" name="Picture 2" descr="I:\BGCI Admin Images\LOGOS\BGCI Logo\TIF and JPG Files\bgciwhite transparent gi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118653"/>
            <a:ext cx="1141278" cy="139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47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5% watermark">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Tree>
    <p:extLst>
      <p:ext uri="{BB962C8B-B14F-4D97-AF65-F5344CB8AC3E}">
        <p14:creationId xmlns:p14="http://schemas.microsoft.com/office/powerpoint/2010/main" val="29827021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0% watermark">
    <p:bg>
      <p:bgPr>
        <a:blipFill dpi="0" rotWithShape="1">
          <a:blip r:embed="rId2">
            <a:alphaModFix amt="10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70525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95% watermark">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334199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8% watermark">
    <p:bg>
      <p:bgPr>
        <a:blipFill dpi="0" rotWithShape="1">
          <a:blip r:embed="rId2">
            <a:alphaModFix amt="2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0" y="-1"/>
            <a:ext cx="9144000" cy="6858001"/>
            <a:chOff x="0" y="-1"/>
            <a:chExt cx="9144000" cy="6858001"/>
          </a:xfrm>
        </p:grpSpPr>
        <p:sp>
          <p:nvSpPr>
            <p:cNvPr id="10" name="Rectangle 9"/>
            <p:cNvSpPr/>
            <p:nvPr userDrawn="1"/>
          </p:nvSpPr>
          <p:spPr>
            <a:xfrm>
              <a:off x="0" y="6535404"/>
              <a:ext cx="9144000" cy="322596"/>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1"/>
              <a:ext cx="9144000" cy="1196752"/>
            </a:xfrm>
            <a:prstGeom prst="rect">
              <a:avLst/>
            </a:prstGeom>
            <a:solidFill>
              <a:srgbClr val="2B746B"/>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338844" y="53751"/>
            <a:ext cx="8337612" cy="1143000"/>
          </a:xfrm>
        </p:spPr>
        <p:txBody>
          <a:bodyPr>
            <a:normAutofit/>
          </a:bodyPr>
          <a:lstStyle>
            <a:lvl1pPr>
              <a:defRPr sz="3200">
                <a:solidFill>
                  <a:schemeClr val="bg1"/>
                </a:solidFill>
              </a:defRPr>
            </a:lvl1pPr>
          </a:lstStyle>
          <a:p>
            <a:r>
              <a:rPr lang="en-US" smtClean="0"/>
              <a:t>Click to edit Master title style</a:t>
            </a:r>
            <a:endParaRPr lang="en-GB"/>
          </a:p>
        </p:txBody>
      </p:sp>
      <p:sp>
        <p:nvSpPr>
          <p:cNvPr id="5" name="Footer Placeholder 4"/>
          <p:cNvSpPr>
            <a:spLocks noGrp="1"/>
          </p:cNvSpPr>
          <p:nvPr>
            <p:ph type="ftr" sz="quarter" idx="11"/>
          </p:nvPr>
        </p:nvSpPr>
        <p:spPr>
          <a:xfrm>
            <a:off x="2555776" y="6535404"/>
            <a:ext cx="4968552" cy="322596"/>
          </a:xfrm>
        </p:spPr>
        <p:txBody>
          <a:bodyPr/>
          <a:lstStyle>
            <a:lvl1pPr>
              <a:defRPr>
                <a:solidFill>
                  <a:schemeClr val="bg1"/>
                </a:solidFill>
              </a:defRPr>
            </a:lvl1pPr>
          </a:lstStyle>
          <a:p>
            <a:pPr>
              <a:defRPr/>
            </a:pPr>
            <a:endParaRPr lang="en-US"/>
          </a:p>
        </p:txBody>
      </p:sp>
      <p:pic>
        <p:nvPicPr>
          <p:cNvPr id="8"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400" y="112554"/>
            <a:ext cx="792088" cy="971643"/>
          </a:xfrm>
          <a:prstGeom prst="rect">
            <a:avLst/>
          </a:prstGeom>
        </p:spPr>
      </p:pic>
      <p:sp>
        <p:nvSpPr>
          <p:cNvPr id="12" name="Content Placeholder 2"/>
          <p:cNvSpPr>
            <a:spLocks noGrp="1"/>
          </p:cNvSpPr>
          <p:nvPr>
            <p:ph idx="1"/>
          </p:nvPr>
        </p:nvSpPr>
        <p:spPr>
          <a:xfrm>
            <a:off x="457200" y="1484784"/>
            <a:ext cx="8229600" cy="4641379"/>
          </a:xfrm>
        </p:spPr>
        <p:txBody>
          <a:bodyPr/>
          <a:lstStyle>
            <a:lvl1pPr>
              <a:defRPr>
                <a:solidFill>
                  <a:srgbClr val="006664"/>
                </a:solidFill>
              </a:defRPr>
            </a:lvl1pPr>
            <a:lvl2pPr>
              <a:defRPr>
                <a:solidFill>
                  <a:srgbClr val="006664"/>
                </a:solidFill>
              </a:defRPr>
            </a:lvl2pPr>
            <a:lvl3pPr>
              <a:defRPr>
                <a:solidFill>
                  <a:srgbClr val="006664"/>
                </a:solidFill>
              </a:defRPr>
            </a:lvl3pPr>
            <a:lvl4pPr>
              <a:defRPr>
                <a:solidFill>
                  <a:srgbClr val="006664"/>
                </a:solidFill>
              </a:defRPr>
            </a:lvl4pPr>
            <a:lvl5pPr>
              <a:defRPr>
                <a:solidFill>
                  <a:srgbClr val="00666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7119551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ssion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2B746B">
              <a:alpha val="90000"/>
            </a:srgbClr>
          </a:solidFill>
          <a:ln>
            <a:solidFill>
              <a:srgbClr val="006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pic>
        <p:nvPicPr>
          <p:cNvPr id="14" name="Picture 2" descr="I:\BGCI Admin Images\LOGOS\BGCI Logo\TIF and JPG Files\bgciwhite transparent gif.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670" y="332655"/>
            <a:ext cx="1920292" cy="235559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2879640" y="2915986"/>
            <a:ext cx="31683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9558" y="4221088"/>
            <a:ext cx="8712968" cy="707886"/>
          </a:xfrm>
          <a:prstGeom prst="rect">
            <a:avLst/>
          </a:prstGeom>
          <a:noFill/>
        </p:spPr>
        <p:txBody>
          <a:bodyPr wrap="square" rtlCol="0">
            <a:spAutoFit/>
          </a:bodyPr>
          <a:lstStyle/>
          <a:p>
            <a:pPr algn="ctr"/>
            <a:r>
              <a:rPr lang="en-GB" sz="2000" u="none" dirty="0" smtClean="0">
                <a:solidFill>
                  <a:schemeClr val="bg1"/>
                </a:solidFill>
              </a:rPr>
              <a:t>Our Mission </a:t>
            </a:r>
            <a:r>
              <a:rPr lang="en-GB" sz="2000" dirty="0" smtClean="0">
                <a:solidFill>
                  <a:schemeClr val="bg1"/>
                </a:solidFill>
              </a:rPr>
              <a:t>is to mobilise botanic gardens and engage partners in securing plant diversity for the well-being of people and the planet</a:t>
            </a:r>
          </a:p>
        </p:txBody>
      </p:sp>
      <p:sp>
        <p:nvSpPr>
          <p:cNvPr id="17" name="TextBox 16"/>
          <p:cNvSpPr txBox="1"/>
          <p:nvPr/>
        </p:nvSpPr>
        <p:spPr>
          <a:xfrm>
            <a:off x="7210" y="3284984"/>
            <a:ext cx="9144000" cy="400110"/>
          </a:xfrm>
          <a:prstGeom prst="rect">
            <a:avLst/>
          </a:prstGeom>
          <a:noFill/>
        </p:spPr>
        <p:txBody>
          <a:bodyPr wrap="square" rtlCol="0">
            <a:spAutoFit/>
          </a:bodyPr>
          <a:lstStyle/>
          <a:p>
            <a:pPr algn="ctr"/>
            <a:r>
              <a:rPr lang="en-GB" sz="2000" i="1" dirty="0" smtClean="0">
                <a:solidFill>
                  <a:schemeClr val="bg1"/>
                </a:solidFill>
              </a:rPr>
              <a:t>Connecting People   •   Sharing Knowledge   •   Saving </a:t>
            </a:r>
            <a:r>
              <a:rPr lang="en-GB" sz="2000" i="1" dirty="0">
                <a:solidFill>
                  <a:schemeClr val="bg1"/>
                </a:solidFill>
              </a:rPr>
              <a:t>P</a:t>
            </a:r>
            <a:r>
              <a:rPr lang="en-GB" sz="2000" i="1" dirty="0" smtClean="0">
                <a:solidFill>
                  <a:schemeClr val="bg1"/>
                </a:solidFill>
              </a:rPr>
              <a:t>lants</a:t>
            </a:r>
          </a:p>
        </p:txBody>
      </p:sp>
      <p:sp>
        <p:nvSpPr>
          <p:cNvPr id="18" name="TextBox 17"/>
          <p:cNvSpPr txBox="1"/>
          <p:nvPr/>
        </p:nvSpPr>
        <p:spPr>
          <a:xfrm>
            <a:off x="0" y="6011372"/>
            <a:ext cx="9151210" cy="846628"/>
          </a:xfrm>
          <a:prstGeom prst="rect">
            <a:avLst/>
          </a:prstGeom>
          <a:solidFill>
            <a:srgbClr val="006664">
              <a:alpha val="89000"/>
            </a:srgbClr>
          </a:solidFill>
        </p:spPr>
        <p:txBody>
          <a:bodyPr wrap="square" rtlCol="0">
            <a:spAutoFit/>
          </a:bodyPr>
          <a:lstStyle/>
          <a:p>
            <a:pPr algn="ctr"/>
            <a:r>
              <a:rPr lang="en-US" sz="1600" i="1" dirty="0" smtClean="0">
                <a:solidFill>
                  <a:schemeClr val="bg1"/>
                </a:solidFill>
              </a:rPr>
              <a:t>Descanso House</a:t>
            </a:r>
            <a:r>
              <a:rPr lang="en-GB" sz="1600" i="1" dirty="0" smtClean="0">
                <a:solidFill>
                  <a:schemeClr val="bg1"/>
                </a:solidFill>
              </a:rPr>
              <a:t>, </a:t>
            </a:r>
            <a:r>
              <a:rPr lang="en-US" sz="1600" i="1" dirty="0" smtClean="0">
                <a:solidFill>
                  <a:schemeClr val="bg1"/>
                </a:solidFill>
              </a:rPr>
              <a:t>199 </a:t>
            </a:r>
            <a:r>
              <a:rPr lang="en-US" sz="1600" i="1" dirty="0">
                <a:solidFill>
                  <a:schemeClr val="bg1"/>
                </a:solidFill>
              </a:rPr>
              <a:t>Kew </a:t>
            </a:r>
            <a:r>
              <a:rPr lang="en-US" sz="1600" i="1" dirty="0" smtClean="0">
                <a:solidFill>
                  <a:schemeClr val="bg1"/>
                </a:solidFill>
              </a:rPr>
              <a:t>Road</a:t>
            </a:r>
            <a:r>
              <a:rPr lang="en-GB" sz="1600" i="1" dirty="0" smtClean="0">
                <a:solidFill>
                  <a:schemeClr val="bg1"/>
                </a:solidFill>
              </a:rPr>
              <a:t>, </a:t>
            </a:r>
            <a:r>
              <a:rPr lang="en-US" sz="1600" i="1" dirty="0" smtClean="0">
                <a:solidFill>
                  <a:schemeClr val="bg1"/>
                </a:solidFill>
              </a:rPr>
              <a:t>Richmond</a:t>
            </a:r>
            <a:r>
              <a:rPr lang="en-US" sz="1600" i="1" dirty="0">
                <a:solidFill>
                  <a:schemeClr val="bg1"/>
                </a:solidFill>
              </a:rPr>
              <a:t>, </a:t>
            </a:r>
            <a:r>
              <a:rPr lang="en-US" sz="1600" i="1" dirty="0" smtClean="0">
                <a:solidFill>
                  <a:schemeClr val="bg1"/>
                </a:solidFill>
              </a:rPr>
              <a:t>Surrey</a:t>
            </a:r>
            <a:r>
              <a:rPr lang="en-GB" sz="1600" i="1" dirty="0" smtClean="0">
                <a:solidFill>
                  <a:schemeClr val="bg1"/>
                </a:solidFill>
              </a:rPr>
              <a:t>, </a:t>
            </a:r>
            <a:r>
              <a:rPr lang="en-US" sz="1600" i="1" dirty="0" smtClean="0">
                <a:solidFill>
                  <a:schemeClr val="bg1"/>
                </a:solidFill>
              </a:rPr>
              <a:t>TW9 3BW, UK</a:t>
            </a:r>
            <a:endParaRPr lang="en-GB" sz="1600" i="1" u="sng" dirty="0" smtClean="0">
              <a:solidFill>
                <a:schemeClr val="bg1"/>
              </a:solidFill>
            </a:endParaRPr>
          </a:p>
          <a:p>
            <a:pPr algn="ctr"/>
            <a:r>
              <a:rPr lang="en-GB" sz="1600" i="1" u="sng" dirty="0" smtClean="0">
                <a:solidFill>
                  <a:schemeClr val="bg1"/>
                </a:solidFill>
              </a:rPr>
              <a:t>www.bgci.org</a:t>
            </a:r>
          </a:p>
          <a:p>
            <a:pPr algn="ctr"/>
            <a:r>
              <a:rPr lang="en-GB" sz="1600" i="1" u="none" dirty="0" smtClean="0">
                <a:solidFill>
                  <a:schemeClr val="bg1"/>
                </a:solidFill>
              </a:rPr>
              <a:t>  @</a:t>
            </a:r>
            <a:r>
              <a:rPr lang="en-GB" sz="1600" i="1" u="none" dirty="0" err="1" smtClean="0">
                <a:solidFill>
                  <a:schemeClr val="bg1"/>
                </a:solidFill>
              </a:rPr>
              <a:t>bgci</a:t>
            </a:r>
            <a:endParaRPr lang="en-GB" sz="1600" i="1" u="none" dirty="0" smtClean="0">
              <a:solidFill>
                <a:schemeClr val="bg1"/>
              </a:solidFill>
            </a:endParaRPr>
          </a:p>
        </p:txBody>
      </p:sp>
      <p:pic>
        <p:nvPicPr>
          <p:cNvPr id="1028" name="Picture 4" descr="http://www.steamfeed.com/wp-content/uploads/2013/07/twitter-bird.jpg"/>
          <p:cNvPicPr>
            <a:picLocks noChangeAspect="1" noChangeArrowheads="1"/>
          </p:cNvPicPr>
          <p:nvPr/>
        </p:nvPicPr>
        <p:blipFill>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7600" y="6591192"/>
            <a:ext cx="360040" cy="19442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188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DC99E8D-C3D1-4165-B85E-A738AD36EECB}" type="slidenum">
              <a:rPr lang="en-US" altLang="en-US"/>
              <a:pPr>
                <a:defRPr/>
              </a:pPr>
              <a:t>‹#›</a:t>
            </a:fld>
            <a:endParaRPr lang="en-US" altLang="en-US"/>
          </a:p>
        </p:txBody>
      </p:sp>
    </p:spTree>
    <p:extLst>
      <p:ext uri="{BB962C8B-B14F-4D97-AF65-F5344CB8AC3E}">
        <p14:creationId xmlns:p14="http://schemas.microsoft.com/office/powerpoint/2010/main" val="2816387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Times New Roman" pitchFamily="18" charset="0"/>
                <a:cs typeface="Times New Roman"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A8258812-A1CB-4684-9744-BF7A7834CA00}" type="slidenum">
              <a:rPr lang="en-GB" altLang="en-US"/>
              <a:pPr>
                <a:defRPr/>
              </a:pPr>
              <a:t>‹#›</a:t>
            </a:fld>
            <a:endParaRPr lang="en-GB" altLang="en-US"/>
          </a:p>
        </p:txBody>
      </p:sp>
    </p:spTree>
    <p:extLst>
      <p:ext uri="{BB962C8B-B14F-4D97-AF65-F5344CB8AC3E}">
        <p14:creationId xmlns:p14="http://schemas.microsoft.com/office/powerpoint/2010/main" val="317264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6600"/>
                </a:solidFill>
                <a:latin typeface="Book Antiqua" pitchFamily="18" charset="0"/>
              </a:defRPr>
            </a:lvl1pPr>
          </a:lstStyle>
          <a:p>
            <a:r>
              <a:rPr lang="en-US" dirty="0" smtClean="0"/>
              <a:t>Click to edit Master title style</a:t>
            </a:r>
            <a:endParaRPr lang="en-GB"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266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FE8F18-BCF6-43CD-99B7-3D3C17FA737A}" type="slidenum">
              <a:rPr lang="en-US" altLang="en-US"/>
              <a:pPr>
                <a:defRPr/>
              </a:pPr>
              <a:t>‹#›</a:t>
            </a:fld>
            <a:endParaRPr lang="en-US" altLang="en-US"/>
          </a:p>
        </p:txBody>
      </p:sp>
    </p:spTree>
    <p:extLst>
      <p:ext uri="{BB962C8B-B14F-4D97-AF65-F5344CB8AC3E}">
        <p14:creationId xmlns:p14="http://schemas.microsoft.com/office/powerpoint/2010/main" val="2302973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D58F65-9E74-4368-8314-0557AB2E1544}" type="slidenum">
              <a:rPr lang="en-US" altLang="en-US"/>
              <a:pPr>
                <a:defRPr/>
              </a:pPr>
              <a:t>‹#›</a:t>
            </a:fld>
            <a:endParaRPr lang="en-US" altLang="en-US"/>
          </a:p>
        </p:txBody>
      </p:sp>
    </p:spTree>
    <p:extLst>
      <p:ext uri="{BB962C8B-B14F-4D97-AF65-F5344CB8AC3E}">
        <p14:creationId xmlns:p14="http://schemas.microsoft.com/office/powerpoint/2010/main" val="342312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51FA19A-4183-4AEF-B088-37E44915EC06}" type="slidenum">
              <a:rPr lang="en-US" altLang="en-US"/>
              <a:pPr>
                <a:defRPr/>
              </a:pPr>
              <a:t>‹#›</a:t>
            </a:fld>
            <a:endParaRPr lang="en-US" altLang="en-US"/>
          </a:p>
        </p:txBody>
      </p:sp>
    </p:spTree>
    <p:extLst>
      <p:ext uri="{BB962C8B-B14F-4D97-AF65-F5344CB8AC3E}">
        <p14:creationId xmlns:p14="http://schemas.microsoft.com/office/powerpoint/2010/main" val="64816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600200"/>
            <a:ext cx="3771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F5EC4C24-BD59-486D-9372-AEA56B3ABE0C}" type="slidenum">
              <a:rPr lang="en-US" altLang="en-US"/>
              <a:pPr>
                <a:defRPr/>
              </a:pPr>
              <a:t>‹#›</a:t>
            </a:fld>
            <a:endParaRPr lang="en-US" altLang="en-US"/>
          </a:p>
        </p:txBody>
      </p:sp>
    </p:spTree>
    <p:extLst>
      <p:ext uri="{BB962C8B-B14F-4D97-AF65-F5344CB8AC3E}">
        <p14:creationId xmlns:p14="http://schemas.microsoft.com/office/powerpoint/2010/main" val="109767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97B21A4-AEE6-45B5-968A-697BAF7A2082}" type="slidenum">
              <a:rPr lang="en-US" altLang="en-US"/>
              <a:pPr>
                <a:defRPr/>
              </a:pPr>
              <a:t>‹#›</a:t>
            </a:fld>
            <a:endParaRPr lang="en-US" altLang="en-US"/>
          </a:p>
        </p:txBody>
      </p:sp>
    </p:spTree>
    <p:extLst>
      <p:ext uri="{BB962C8B-B14F-4D97-AF65-F5344CB8AC3E}">
        <p14:creationId xmlns:p14="http://schemas.microsoft.com/office/powerpoint/2010/main" val="222844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2CB7D8C-FCA2-464B-B533-8A4C86CDB4DC}" type="slidenum">
              <a:rPr lang="en-US" altLang="en-US"/>
              <a:pPr>
                <a:defRPr/>
              </a:pPr>
              <a:t>‹#›</a:t>
            </a:fld>
            <a:endParaRPr lang="en-US" altLang="en-US"/>
          </a:p>
        </p:txBody>
      </p:sp>
    </p:spTree>
    <p:extLst>
      <p:ext uri="{BB962C8B-B14F-4D97-AF65-F5344CB8AC3E}">
        <p14:creationId xmlns:p14="http://schemas.microsoft.com/office/powerpoint/2010/main" val="199884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2A061A15-458C-4F8C-B17F-14BCCFE17A45}" type="slidenum">
              <a:rPr lang="en-US" altLang="en-US"/>
              <a:pPr>
                <a:defRPr/>
              </a:pPr>
              <a:t>‹#›</a:t>
            </a:fld>
            <a:endParaRPr lang="en-US" altLang="en-US"/>
          </a:p>
        </p:txBody>
      </p:sp>
    </p:spTree>
    <p:extLst>
      <p:ext uri="{BB962C8B-B14F-4D97-AF65-F5344CB8AC3E}">
        <p14:creationId xmlns:p14="http://schemas.microsoft.com/office/powerpoint/2010/main" val="336017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891DCF5-5E1B-4EB8-82C6-C75B5872AA32}" type="slidenum">
              <a:rPr lang="en-US" altLang="en-US"/>
              <a:pPr>
                <a:defRPr/>
              </a:pPr>
              <a:t>‹#›</a:t>
            </a:fld>
            <a:endParaRPr lang="en-US" altLang="en-US"/>
          </a:p>
        </p:txBody>
      </p:sp>
    </p:spTree>
    <p:extLst>
      <p:ext uri="{BB962C8B-B14F-4D97-AF65-F5344CB8AC3E}">
        <p14:creationId xmlns:p14="http://schemas.microsoft.com/office/powerpoint/2010/main" val="334861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3E198C4-C47F-4F93-B019-8F7B0602EF93}" type="slidenum">
              <a:rPr lang="en-US" altLang="en-US"/>
              <a:pPr>
                <a:defRPr/>
              </a:pPr>
              <a:t>‹#›</a:t>
            </a:fld>
            <a:endParaRPr lang="en-US" altLang="en-US"/>
          </a:p>
        </p:txBody>
      </p:sp>
    </p:spTree>
    <p:extLst>
      <p:ext uri="{BB962C8B-B14F-4D97-AF65-F5344CB8AC3E}">
        <p14:creationId xmlns:p14="http://schemas.microsoft.com/office/powerpoint/2010/main" val="1762536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457200" y="6172200"/>
            <a:ext cx="7620000" cy="0"/>
          </a:xfrm>
          <a:prstGeom prst="line">
            <a:avLst/>
          </a:prstGeom>
          <a:noFill/>
          <a:ln w="25400" cap="rnd">
            <a:solidFill>
              <a:srgbClr val="00808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27" name="Rectangle 4"/>
          <p:cNvSpPr>
            <a:spLocks noChangeArrowheads="1"/>
          </p:cNvSpPr>
          <p:nvPr/>
        </p:nvSpPr>
        <p:spPr bwMode="auto">
          <a:xfrm>
            <a:off x="0" y="0"/>
            <a:ext cx="9144000" cy="12954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endParaRPr>
          </a:p>
        </p:txBody>
      </p:sp>
      <p:sp>
        <p:nvSpPr>
          <p:cNvPr id="1028" name="Rectangle 5"/>
          <p:cNvSpPr>
            <a:spLocks noChangeArrowheads="1"/>
          </p:cNvSpPr>
          <p:nvPr/>
        </p:nvSpPr>
        <p:spPr bwMode="auto">
          <a:xfrm>
            <a:off x="0" y="1295400"/>
            <a:ext cx="9144000" cy="76200"/>
          </a:xfrm>
          <a:prstGeom prst="rect">
            <a:avLst/>
          </a:prstGeom>
          <a:solidFill>
            <a:srgbClr val="80B2AD"/>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ea typeface="+mn-ea"/>
            </a:endParaRPr>
          </a:p>
        </p:txBody>
      </p:sp>
      <p:sp>
        <p:nvSpPr>
          <p:cNvPr id="1029" name="Rectangle 6"/>
          <p:cNvSpPr>
            <a:spLocks noChangeArrowheads="1"/>
          </p:cNvSpPr>
          <p:nvPr/>
        </p:nvSpPr>
        <p:spPr bwMode="auto">
          <a:xfrm>
            <a:off x="0" y="1371600"/>
            <a:ext cx="1981200" cy="76200"/>
          </a:xfrm>
          <a:prstGeom prst="rect">
            <a:avLst/>
          </a:prstGeom>
          <a:solidFill>
            <a:srgbClr val="0C2E82"/>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030" name="Rectangle 7"/>
          <p:cNvSpPr>
            <a:spLocks noChangeArrowheads="1"/>
          </p:cNvSpPr>
          <p:nvPr/>
        </p:nvSpPr>
        <p:spPr bwMode="auto">
          <a:xfrm>
            <a:off x="1981200" y="1371600"/>
            <a:ext cx="1905000" cy="76200"/>
          </a:xfrm>
          <a:prstGeom prst="rect">
            <a:avLst/>
          </a:prstGeom>
          <a:solidFill>
            <a:srgbClr val="01655B"/>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031" name="Rectangle 8"/>
          <p:cNvSpPr>
            <a:spLocks noChangeArrowheads="1"/>
          </p:cNvSpPr>
          <p:nvPr/>
        </p:nvSpPr>
        <p:spPr bwMode="auto">
          <a:xfrm>
            <a:off x="3886200" y="1371600"/>
            <a:ext cx="1752600" cy="76200"/>
          </a:xfrm>
          <a:prstGeom prst="rect">
            <a:avLst/>
          </a:prstGeom>
          <a:solidFill>
            <a:srgbClr val="EEB111"/>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032" name="Rectangle 9"/>
          <p:cNvSpPr>
            <a:spLocks noChangeArrowheads="1"/>
          </p:cNvSpPr>
          <p:nvPr/>
        </p:nvSpPr>
        <p:spPr bwMode="auto">
          <a:xfrm>
            <a:off x="5638800" y="1371600"/>
            <a:ext cx="1752600" cy="76200"/>
          </a:xfrm>
          <a:prstGeom prst="rect">
            <a:avLst/>
          </a:prstGeom>
          <a:solidFill>
            <a:srgbClr val="AA014C"/>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033" name="Rectangle 10"/>
          <p:cNvSpPr>
            <a:spLocks noChangeArrowheads="1"/>
          </p:cNvSpPr>
          <p:nvPr/>
        </p:nvSpPr>
        <p:spPr bwMode="auto">
          <a:xfrm>
            <a:off x="7391400" y="1371600"/>
            <a:ext cx="1752600" cy="76200"/>
          </a:xfrm>
          <a:prstGeom prst="rect">
            <a:avLst/>
          </a:prstGeom>
          <a:solidFill>
            <a:srgbClr val="F54C00"/>
          </a:solidFill>
          <a:ln>
            <a:noFill/>
          </a:ln>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n-US" altLang="en-US" sz="1400" smtClean="0">
              <a:ea typeface="+mn-ea"/>
            </a:endParaRPr>
          </a:p>
        </p:txBody>
      </p:sp>
      <p:sp>
        <p:nvSpPr>
          <p:cNvPr id="1034" name="Rectangle 11"/>
          <p:cNvSpPr>
            <a:spLocks noGrp="1" noChangeArrowheads="1"/>
          </p:cNvSpPr>
          <p:nvPr>
            <p:ph type="title"/>
          </p:nvPr>
        </p:nvSpPr>
        <p:spPr bwMode="auto">
          <a:xfrm>
            <a:off x="381000" y="304800"/>
            <a:ext cx="82296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5" name="Rectangle 12"/>
          <p:cNvSpPr>
            <a:spLocks noGrp="1" noChangeArrowheads="1"/>
          </p:cNvSpPr>
          <p:nvPr>
            <p:ph type="body" idx="1"/>
          </p:nvPr>
        </p:nvSpPr>
        <p:spPr bwMode="auto">
          <a:xfrm>
            <a:off x="3810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5" name="Rectangle 1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a:effectLst>
                  <a:outerShdw blurRad="38100" dist="38100" dir="2700000" algn="tl">
                    <a:srgbClr val="C0C0C0"/>
                  </a:outerShdw>
                </a:effectLst>
                <a:latin typeface="Arial" pitchFamily="34" charset="0"/>
                <a:ea typeface="+mn-ea"/>
                <a:cs typeface="+mn-cs"/>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01655B"/>
                </a:solidFill>
                <a:latin typeface="Arial" pitchFamily="34" charset="0"/>
                <a:ea typeface="+mn-ea"/>
                <a:cs typeface="+mn-cs"/>
              </a:defRPr>
            </a:lvl1pPr>
          </a:lstStyle>
          <a:p>
            <a:pPr>
              <a:defRPr/>
            </a:pPr>
            <a:endParaRPr lang="en-US"/>
          </a:p>
        </p:txBody>
      </p:sp>
      <p:sp>
        <p:nvSpPr>
          <p:cNvPr id="3087" name="Rectangle 15"/>
          <p:cNvSpPr>
            <a:spLocks noGrp="1" noChangeArrowheads="1"/>
          </p:cNvSpPr>
          <p:nvPr>
            <p:ph type="sldNum" sz="quarter" idx="4"/>
          </p:nvPr>
        </p:nvSpPr>
        <p:spPr bwMode="auto">
          <a:xfrm>
            <a:off x="6553200" y="6243638"/>
            <a:ext cx="1474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a:effectLst>
                  <a:outerShdw blurRad="38100" dist="38100" dir="2700000" algn="tl">
                    <a:srgbClr val="C0C0C0"/>
                  </a:outerShdw>
                </a:effectLst>
                <a:cs typeface="Arial" pitchFamily="34" charset="0"/>
              </a:defRPr>
            </a:lvl1pPr>
          </a:lstStyle>
          <a:p>
            <a:pPr>
              <a:defRPr/>
            </a:pPr>
            <a:fld id="{B3E76939-8180-4BA6-BA6A-FE27DEC746E4}" type="slidenum">
              <a:rPr lang="en-US" altLang="en-US"/>
              <a:pPr>
                <a:defRPr/>
              </a:pPr>
              <a:t>‹#›</a:t>
            </a:fld>
            <a:endParaRPr lang="en-US" altLang="en-US"/>
          </a:p>
        </p:txBody>
      </p:sp>
      <p:pic>
        <p:nvPicPr>
          <p:cNvPr id="1039" name="Picture 16" descr="bgcirgbplanetsm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04188" y="5589588"/>
            <a:ext cx="10398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5"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66" r:id="rId12"/>
    <p:sldLayoutId id="2147484067" r:id="rId13"/>
  </p:sldLayoutIdLst>
  <p:txStyles>
    <p:titleStyle>
      <a:lvl1pPr algn="l"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Arial" pitchFamily="34"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bg1"/>
          </a:solidFill>
          <a:latin typeface="Arial" pitchFamily="34" charset="0"/>
        </a:defRPr>
      </a:lvl6pPr>
      <a:lvl7pPr marL="914400" algn="l" rtl="0" eaLnBrk="1" fontAlgn="base" hangingPunct="1">
        <a:spcBef>
          <a:spcPct val="0"/>
        </a:spcBef>
        <a:spcAft>
          <a:spcPct val="0"/>
        </a:spcAft>
        <a:defRPr sz="3600">
          <a:solidFill>
            <a:schemeClr val="bg1"/>
          </a:solidFill>
          <a:latin typeface="Arial" pitchFamily="34" charset="0"/>
        </a:defRPr>
      </a:lvl7pPr>
      <a:lvl8pPr marL="1371600" algn="l" rtl="0" eaLnBrk="1" fontAlgn="base" hangingPunct="1">
        <a:spcBef>
          <a:spcPct val="0"/>
        </a:spcBef>
        <a:spcAft>
          <a:spcPct val="0"/>
        </a:spcAft>
        <a:defRPr sz="3600">
          <a:solidFill>
            <a:schemeClr val="bg1"/>
          </a:solidFill>
          <a:latin typeface="Arial" pitchFamily="34" charset="0"/>
        </a:defRPr>
      </a:lvl8pPr>
      <a:lvl9pPr marL="1828800" algn="l" rtl="0" eaLnBrk="1" fontAlgn="base" hangingPunct="1">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defRPr sz="2400">
          <a:solidFill>
            <a:srgbClr val="01655B"/>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1655B"/>
        </a:buClr>
        <a:buSzPct val="125000"/>
        <a:buChar char="•"/>
        <a:defRPr sz="22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1655B"/>
        </a:buClr>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1655B"/>
        </a:buClr>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1655B"/>
        </a:buClr>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1655B"/>
        </a:buClr>
        <a:buChar char="•"/>
        <a:defRPr sz="1600">
          <a:solidFill>
            <a:schemeClr val="tx1"/>
          </a:solidFill>
          <a:latin typeface="+mn-lt"/>
        </a:defRPr>
      </a:lvl6pPr>
      <a:lvl7pPr marL="2971800" indent="-228600" algn="l" rtl="0" eaLnBrk="1" fontAlgn="base" hangingPunct="1">
        <a:spcBef>
          <a:spcPct val="20000"/>
        </a:spcBef>
        <a:spcAft>
          <a:spcPct val="0"/>
        </a:spcAft>
        <a:buClr>
          <a:srgbClr val="01655B"/>
        </a:buClr>
        <a:buChar char="•"/>
        <a:defRPr sz="1600">
          <a:solidFill>
            <a:schemeClr val="tx1"/>
          </a:solidFill>
          <a:latin typeface="+mn-lt"/>
        </a:defRPr>
      </a:lvl7pPr>
      <a:lvl8pPr marL="3429000" indent="-228600" algn="l" rtl="0" eaLnBrk="1" fontAlgn="base" hangingPunct="1">
        <a:spcBef>
          <a:spcPct val="20000"/>
        </a:spcBef>
        <a:spcAft>
          <a:spcPct val="0"/>
        </a:spcAft>
        <a:buClr>
          <a:srgbClr val="01655B"/>
        </a:buClr>
        <a:buChar char="•"/>
        <a:defRPr sz="1600">
          <a:solidFill>
            <a:schemeClr val="tx1"/>
          </a:solidFill>
          <a:latin typeface="+mn-lt"/>
        </a:defRPr>
      </a:lvl8pPr>
      <a:lvl9pPr marL="3886200" indent="-228600" algn="l" rtl="0" eaLnBrk="1" fontAlgn="base" hangingPunct="1">
        <a:spcBef>
          <a:spcPct val="20000"/>
        </a:spcBef>
        <a:spcAft>
          <a:spcPct val="0"/>
        </a:spcAft>
        <a:buClr>
          <a:srgbClr val="01655B"/>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E76939-8180-4BA6-BA6A-FE27DEC746E4}" type="slidenum">
              <a:rPr lang="en-US" altLang="en-US" smtClean="0"/>
              <a:pPr>
                <a:defRPr/>
              </a:pPr>
              <a:t>‹#›</a:t>
            </a:fld>
            <a:endParaRPr lang="en-US" altLang="en-US"/>
          </a:p>
        </p:txBody>
      </p:sp>
    </p:spTree>
    <p:extLst>
      <p:ext uri="{BB962C8B-B14F-4D97-AF65-F5344CB8AC3E}">
        <p14:creationId xmlns:p14="http://schemas.microsoft.com/office/powerpoint/2010/main" val="390953994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www.bgci.org/files/ABS/Module6-FR.pdf" TargetMode="External"/><Relationship Id="rId2" Type="http://schemas.openxmlformats.org/officeDocument/2006/relationships/hyperlink" Target="http://www.bgci.org/resources/abs_quizfr5"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altLang="en-US" b="1" dirty="0" smtClean="0">
                <a:solidFill>
                  <a:srgbClr val="01655B"/>
                </a:solidFill>
              </a:rPr>
              <a:t/>
            </a:r>
            <a:br>
              <a:rPr lang="en-GB" altLang="en-US" b="1" dirty="0" smtClean="0">
                <a:solidFill>
                  <a:srgbClr val="01655B"/>
                </a:solidFill>
              </a:rPr>
            </a:br>
            <a:r>
              <a:rPr lang="en-GB" altLang="en-US" b="1" dirty="0">
                <a:solidFill>
                  <a:srgbClr val="01655B"/>
                </a:solidFill>
              </a:rPr>
              <a:t/>
            </a:r>
            <a:br>
              <a:rPr lang="en-GB" altLang="en-US" b="1" dirty="0">
                <a:solidFill>
                  <a:srgbClr val="01655B"/>
                </a:solidFill>
              </a:rPr>
            </a:br>
            <a:r>
              <a:rPr lang="en-GB" altLang="en-US" b="1" dirty="0">
                <a:solidFill>
                  <a:srgbClr val="01655B"/>
                </a:solidFill>
              </a:rPr>
              <a:t/>
            </a:r>
            <a:br>
              <a:rPr lang="en-GB" altLang="en-US" b="1" dirty="0">
                <a:solidFill>
                  <a:srgbClr val="01655B"/>
                </a:solidFill>
              </a:rPr>
            </a:br>
            <a:r>
              <a:rPr lang="en-GB" altLang="en-US" b="1" dirty="0" smtClean="0">
                <a:solidFill>
                  <a:srgbClr val="01655B"/>
                </a:solidFill>
              </a:rPr>
              <a:t>Module </a:t>
            </a:r>
            <a:r>
              <a:rPr lang="en-GB" altLang="en-US" b="1" dirty="0">
                <a:solidFill>
                  <a:srgbClr val="01655B"/>
                </a:solidFill>
              </a:rPr>
              <a:t>5 : </a:t>
            </a:r>
            <a:r>
              <a:rPr lang="en-GB" altLang="en-US" b="1" dirty="0" err="1">
                <a:solidFill>
                  <a:srgbClr val="01655B"/>
                </a:solidFill>
              </a:rPr>
              <a:t>Établir</a:t>
            </a:r>
            <a:r>
              <a:rPr lang="en-GB" altLang="en-US" b="1" dirty="0">
                <a:solidFill>
                  <a:srgbClr val="01655B"/>
                </a:solidFill>
              </a:rPr>
              <a:t> </a:t>
            </a:r>
            <a:r>
              <a:rPr lang="en-GB" altLang="en-US" b="1" dirty="0" err="1">
                <a:solidFill>
                  <a:srgbClr val="01655B"/>
                </a:solidFill>
              </a:rPr>
              <a:t>une</a:t>
            </a:r>
            <a:r>
              <a:rPr lang="en-GB" altLang="en-US" b="1" dirty="0">
                <a:solidFill>
                  <a:srgbClr val="01655B"/>
                </a:solidFill>
              </a:rPr>
              <a:t> </a:t>
            </a:r>
            <a:r>
              <a:rPr lang="en-GB" altLang="en-US" b="1" dirty="0" err="1">
                <a:solidFill>
                  <a:srgbClr val="01655B"/>
                </a:solidFill>
              </a:rPr>
              <a:t>liste</a:t>
            </a:r>
            <a:r>
              <a:rPr lang="en-GB" altLang="en-US" b="1" dirty="0">
                <a:solidFill>
                  <a:srgbClr val="01655B"/>
                </a:solidFill>
              </a:rPr>
              <a:t> de </a:t>
            </a:r>
            <a:r>
              <a:rPr lang="en-GB" altLang="en-US" b="1" dirty="0" err="1">
                <a:solidFill>
                  <a:srgbClr val="01655B"/>
                </a:solidFill>
              </a:rPr>
              <a:t>contrôle</a:t>
            </a:r>
            <a:r>
              <a:rPr lang="en-GB" altLang="en-US" b="1" dirty="0">
                <a:solidFill>
                  <a:srgbClr val="01655B"/>
                </a:solidFill>
              </a:rPr>
              <a:t>/</a:t>
            </a:r>
            <a:r>
              <a:rPr lang="en-GB" altLang="en-US" b="1" dirty="0" err="1">
                <a:solidFill>
                  <a:srgbClr val="01655B"/>
                </a:solidFill>
              </a:rPr>
              <a:t>boîte</a:t>
            </a:r>
            <a:r>
              <a:rPr lang="en-GB" altLang="en-US" b="1" dirty="0">
                <a:solidFill>
                  <a:srgbClr val="01655B"/>
                </a:solidFill>
              </a:rPr>
              <a:t> à </a:t>
            </a:r>
            <a:r>
              <a:rPr lang="en-GB" altLang="en-US" b="1" dirty="0" err="1">
                <a:solidFill>
                  <a:srgbClr val="01655B"/>
                </a:solidFill>
              </a:rPr>
              <a:t>outils</a:t>
            </a:r>
            <a:r>
              <a:rPr lang="en-GB" altLang="en-US" b="1" dirty="0">
                <a:solidFill>
                  <a:srgbClr val="01655B"/>
                </a:solidFill>
              </a:rPr>
              <a:t> pour </a:t>
            </a:r>
            <a:r>
              <a:rPr lang="en-GB" altLang="en-US" b="1" dirty="0" err="1">
                <a:solidFill>
                  <a:srgbClr val="01655B"/>
                </a:solidFill>
              </a:rPr>
              <a:t>votre</a:t>
            </a:r>
            <a:r>
              <a:rPr lang="en-GB" altLang="en-US" b="1" dirty="0">
                <a:solidFill>
                  <a:srgbClr val="01655B"/>
                </a:solidFill>
              </a:rPr>
              <a:t> </a:t>
            </a:r>
            <a:r>
              <a:rPr lang="en-GB" altLang="en-US" b="1" dirty="0" err="1">
                <a:solidFill>
                  <a:srgbClr val="01655B"/>
                </a:solidFill>
              </a:rPr>
              <a:t>jardin</a:t>
            </a:r>
            <a:r>
              <a:rPr lang="fr-FR" altLang="en-US" b="1" i="1" dirty="0">
                <a:solidFill>
                  <a:srgbClr val="00B050"/>
                </a:solidFill>
                <a:latin typeface="Arial" pitchFamily="34" charset="0"/>
              </a:rPr>
              <a:t/>
            </a:r>
            <a:br>
              <a:rPr lang="fr-FR" altLang="en-US" b="1" i="1" dirty="0">
                <a:solidFill>
                  <a:srgbClr val="00B050"/>
                </a:solidFill>
                <a:latin typeface="Arial" pitchFamily="34" charset="0"/>
              </a:rPr>
            </a:br>
            <a:endParaRPr lang="en-GB" dirty="0"/>
          </a:p>
        </p:txBody>
      </p:sp>
      <p:grpSp>
        <p:nvGrpSpPr>
          <p:cNvPr id="4" name="Group 3"/>
          <p:cNvGrpSpPr/>
          <p:nvPr/>
        </p:nvGrpSpPr>
        <p:grpSpPr>
          <a:xfrm>
            <a:off x="-1" y="5167399"/>
            <a:ext cx="9144002" cy="1690601"/>
            <a:chOff x="10371" y="5167399"/>
            <a:chExt cx="9144002" cy="1690601"/>
          </a:xfrm>
          <a:noFill/>
        </p:grpSpPr>
        <p:sp>
          <p:nvSpPr>
            <p:cNvPr id="5" name="TextBox 4"/>
            <p:cNvSpPr txBox="1"/>
            <p:nvPr userDrawn="1"/>
          </p:nvSpPr>
          <p:spPr>
            <a:xfrm>
              <a:off x="7137913" y="5687523"/>
              <a:ext cx="1746919" cy="369332"/>
            </a:xfrm>
            <a:prstGeom prst="rect">
              <a:avLst/>
            </a:prstGeom>
            <a:grpFill/>
          </p:spPr>
          <p:txBody>
            <a:bodyPr wrap="square" rtlCol="0">
              <a:spAutoFit/>
            </a:bodyPr>
            <a:lstStyle/>
            <a:p>
              <a:pPr algn="ctr"/>
              <a:r>
                <a:rPr lang="en-GB" dirty="0" smtClean="0">
                  <a:solidFill>
                    <a:srgbClr val="008080"/>
                  </a:solidFill>
                </a:rPr>
                <a:t>Science</a:t>
              </a:r>
            </a:p>
          </p:txBody>
        </p:sp>
        <p:sp>
          <p:nvSpPr>
            <p:cNvPr id="6" name="TextBox 5"/>
            <p:cNvSpPr txBox="1"/>
            <p:nvPr userDrawn="1"/>
          </p:nvSpPr>
          <p:spPr>
            <a:xfrm>
              <a:off x="4932040" y="5658819"/>
              <a:ext cx="1746919" cy="369332"/>
            </a:xfrm>
            <a:prstGeom prst="rect">
              <a:avLst/>
            </a:prstGeom>
            <a:grpFill/>
          </p:spPr>
          <p:txBody>
            <a:bodyPr wrap="square" rtlCol="0">
              <a:spAutoFit/>
            </a:bodyPr>
            <a:lstStyle/>
            <a:p>
              <a:pPr algn="ctr"/>
              <a:r>
                <a:rPr lang="en-GB" dirty="0" smtClean="0">
                  <a:solidFill>
                    <a:srgbClr val="008080"/>
                  </a:solidFill>
                </a:rPr>
                <a:t>Places</a:t>
              </a:r>
              <a:endParaRPr lang="en-GB" dirty="0">
                <a:solidFill>
                  <a:srgbClr val="008080"/>
                </a:solidFill>
              </a:endParaRPr>
            </a:p>
          </p:txBody>
        </p:sp>
        <p:sp>
          <p:nvSpPr>
            <p:cNvPr id="7" name="TextBox 6"/>
            <p:cNvSpPr txBox="1"/>
            <p:nvPr userDrawn="1"/>
          </p:nvSpPr>
          <p:spPr>
            <a:xfrm>
              <a:off x="2590801" y="5687523"/>
              <a:ext cx="1746919" cy="369332"/>
            </a:xfrm>
            <a:prstGeom prst="rect">
              <a:avLst/>
            </a:prstGeom>
            <a:grpFill/>
          </p:spPr>
          <p:txBody>
            <a:bodyPr wrap="square" rtlCol="0">
              <a:spAutoFit/>
            </a:bodyPr>
            <a:lstStyle/>
            <a:p>
              <a:pPr algn="ctr"/>
              <a:r>
                <a:rPr lang="en-GB" dirty="0" smtClean="0">
                  <a:solidFill>
                    <a:srgbClr val="008080"/>
                  </a:solidFill>
                </a:rPr>
                <a:t>Plants</a:t>
              </a:r>
              <a:endParaRPr lang="en-GB" dirty="0">
                <a:solidFill>
                  <a:srgbClr val="008080"/>
                </a:solidFill>
              </a:endParaRPr>
            </a:p>
          </p:txBody>
        </p:sp>
        <p:sp>
          <p:nvSpPr>
            <p:cNvPr id="8" name="TextBox 7"/>
            <p:cNvSpPr txBox="1"/>
            <p:nvPr userDrawn="1"/>
          </p:nvSpPr>
          <p:spPr>
            <a:xfrm>
              <a:off x="304801" y="5643366"/>
              <a:ext cx="1746919" cy="369332"/>
            </a:xfrm>
            <a:prstGeom prst="rect">
              <a:avLst/>
            </a:prstGeom>
            <a:grpFill/>
          </p:spPr>
          <p:txBody>
            <a:bodyPr wrap="square" rtlCol="0">
              <a:spAutoFit/>
            </a:bodyPr>
            <a:lstStyle/>
            <a:p>
              <a:pPr algn="ctr"/>
              <a:r>
                <a:rPr lang="en-GB" dirty="0" smtClean="0">
                  <a:solidFill>
                    <a:srgbClr val="008080"/>
                  </a:solidFill>
                </a:rPr>
                <a:t>People</a:t>
              </a:r>
              <a:endParaRPr lang="en-GB" dirty="0">
                <a:solidFill>
                  <a:srgbClr val="008080"/>
                </a:solidFill>
              </a:endParaRPr>
            </a:p>
          </p:txBody>
        </p:sp>
        <p:grpSp>
          <p:nvGrpSpPr>
            <p:cNvPr id="9" name="Group 8"/>
            <p:cNvGrpSpPr/>
            <p:nvPr userDrawn="1"/>
          </p:nvGrpSpPr>
          <p:grpSpPr>
            <a:xfrm>
              <a:off x="10371" y="5167399"/>
              <a:ext cx="9144002" cy="1690601"/>
              <a:chOff x="10371" y="5167399"/>
              <a:chExt cx="9144002" cy="1690601"/>
            </a:xfrm>
            <a:grpFill/>
          </p:grpSpPr>
          <p:sp>
            <p:nvSpPr>
              <p:cNvPr id="10" name="Rectangle 9"/>
              <p:cNvSpPr/>
              <p:nvPr userDrawn="1"/>
            </p:nvSpPr>
            <p:spPr>
              <a:xfrm>
                <a:off x="6868373" y="5167401"/>
                <a:ext cx="2286000" cy="1690599"/>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590256" y="5167401"/>
                <a:ext cx="2296372" cy="1690599"/>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279968" y="5167399"/>
                <a:ext cx="2310287" cy="1690599"/>
              </a:xfrm>
              <a:prstGeom prst="rect">
                <a:avLst/>
              </a:prstGeom>
              <a:blipFill>
                <a:blip r:embed="rId5"/>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10371" y="5167400"/>
                <a:ext cx="2269597" cy="1690598"/>
              </a:xfrm>
              <a:prstGeom prst="rect">
                <a:avLst/>
              </a:prstGeom>
              <a:blipFill>
                <a:blip r:embed="rId6"/>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50346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rtlCol="0">
            <a:normAutofit/>
          </a:bodyPr>
          <a:lstStyle/>
          <a:p>
            <a:pPr eaLnBrk="1" fontAlgn="auto" hangingPunct="1">
              <a:spcAft>
                <a:spcPts val="0"/>
              </a:spcAft>
              <a:defRPr/>
            </a:pPr>
            <a:r>
              <a:rPr lang="en-GB" altLang="en-US" dirty="0" smtClean="0">
                <a:solidFill>
                  <a:schemeClr val="bg1"/>
                </a:solidFill>
                <a:latin typeface="Calibri" pitchFamily="34" charset="0"/>
              </a:rPr>
              <a:t>Codes de conduite, lignes directrices, contrats et clauses types sectoriels</a:t>
            </a:r>
            <a:endParaRPr lang="fr-FR" altLang="en-US" dirty="0" smtClean="0">
              <a:solidFill>
                <a:schemeClr val="bg1"/>
              </a:solidFill>
              <a:latin typeface="Calibri" pitchFamily="34" charset="0"/>
              <a:ea typeface="ＭＳ Ｐゴシック" pitchFamily="34" charset="-128"/>
            </a:endParaRPr>
          </a:p>
        </p:txBody>
      </p:sp>
      <p:sp>
        <p:nvSpPr>
          <p:cNvPr id="29698" name="Rectangle 5"/>
          <p:cNvSpPr>
            <a:spLocks noGrp="1" noChangeArrowheads="1"/>
          </p:cNvSpPr>
          <p:nvPr>
            <p:ph idx="1"/>
          </p:nvPr>
        </p:nvSpPr>
        <p:spPr/>
        <p:txBody>
          <a:bodyPr rtlCol="0">
            <a:normAutofit fontScale="25000" lnSpcReduction="20000"/>
          </a:bodyPr>
          <a:lstStyle/>
          <a:p>
            <a:pPr marL="449263" lvl="1" indent="7938" eaLnBrk="1" fontAlgn="auto" hangingPunct="1">
              <a:spcBef>
                <a:spcPts val="1000"/>
              </a:spcBef>
              <a:spcAft>
                <a:spcPts val="0"/>
              </a:spcAft>
              <a:buFontTx/>
              <a:buNone/>
              <a:defRPr/>
            </a:pPr>
            <a:r>
              <a:rPr lang="en-GB" sz="8000" dirty="0">
                <a:solidFill>
                  <a:srgbClr val="01655B"/>
                </a:solidFill>
              </a:rPr>
              <a:t>Plusieurs codes de conduite, lignes directrices, contrats et clauses types pour/pertinents vis-à-vis des jardins botaniques et du secteur de la recherche non commerciale sont mis à disposition sur le site internet du Centre d'échange sur l'APA et sur les pages internet du BGCI sur l'APA, notamment :</a:t>
            </a:r>
            <a:endParaRPr lang="fr-FR" sz="8000" dirty="0">
              <a:solidFill>
                <a:srgbClr val="01655B"/>
              </a:solidFill>
            </a:endParaRPr>
          </a:p>
          <a:p>
            <a:pPr lvl="1" eaLnBrk="1" fontAlgn="auto" hangingPunct="1">
              <a:spcBef>
                <a:spcPts val="1000"/>
              </a:spcBef>
              <a:spcAft>
                <a:spcPts val="0"/>
              </a:spcAft>
              <a:buFont typeface="Arial" pitchFamily="34" charset="0"/>
              <a:buChar char="•"/>
              <a:defRPr/>
            </a:pPr>
            <a:r>
              <a:rPr lang="en-GB" sz="8000" dirty="0">
                <a:solidFill>
                  <a:srgbClr val="01655B"/>
                </a:solidFill>
              </a:rPr>
              <a:t>Principes concernant l'APA et lignes directrices relatives aux politiques communes</a:t>
            </a:r>
            <a:endParaRPr lang="fr-FR" sz="8000" dirty="0">
              <a:solidFill>
                <a:srgbClr val="01655B"/>
              </a:solidFill>
            </a:endParaRPr>
          </a:p>
          <a:p>
            <a:pPr lvl="1" eaLnBrk="1" fontAlgn="auto" hangingPunct="1">
              <a:spcBef>
                <a:spcPts val="1000"/>
              </a:spcBef>
              <a:spcAft>
                <a:spcPts val="0"/>
              </a:spcAft>
              <a:buFont typeface="Arial" pitchFamily="34" charset="0"/>
              <a:buChar char="•"/>
              <a:defRPr/>
            </a:pPr>
            <a:r>
              <a:rPr lang="en-GB" sz="8000" dirty="0">
                <a:solidFill>
                  <a:srgbClr val="01655B"/>
                </a:solidFill>
              </a:rPr>
              <a:t>Réseau international d’échange de plantes (IPEN)</a:t>
            </a:r>
            <a:endParaRPr lang="fr-FR" sz="8000" dirty="0">
              <a:solidFill>
                <a:srgbClr val="01655B"/>
              </a:solidFill>
            </a:endParaRPr>
          </a:p>
          <a:p>
            <a:pPr lvl="1" eaLnBrk="1" fontAlgn="auto" hangingPunct="1">
              <a:spcBef>
                <a:spcPts val="1000"/>
              </a:spcBef>
              <a:spcAft>
                <a:spcPts val="0"/>
              </a:spcAft>
              <a:buFont typeface="Arial" pitchFamily="34" charset="0"/>
              <a:buChar char="•"/>
              <a:defRPr/>
            </a:pPr>
            <a:r>
              <a:rPr lang="en-GB" sz="8000" dirty="0">
                <a:solidFill>
                  <a:srgbClr val="01655B"/>
                </a:solidFill>
              </a:rPr>
              <a:t>Code de conduite du Consortium des institutions taxonomiques européennes (CETAF)</a:t>
            </a:r>
          </a:p>
          <a:p>
            <a:pPr lvl="1" eaLnBrk="1" fontAlgn="auto" hangingPunct="1">
              <a:spcBef>
                <a:spcPts val="1000"/>
              </a:spcBef>
              <a:spcAft>
                <a:spcPts val="0"/>
              </a:spcAft>
              <a:buFont typeface="Arial" pitchFamily="34" charset="0"/>
              <a:buChar char="•"/>
              <a:defRPr/>
            </a:pPr>
            <a:r>
              <a:rPr lang="en-GB" sz="8000" dirty="0">
                <a:solidFill>
                  <a:srgbClr val="01655B"/>
                </a:solidFill>
              </a:rPr>
              <a:t>Outil de gestion de l'APA</a:t>
            </a:r>
          </a:p>
          <a:p>
            <a:pPr lvl="1" eaLnBrk="1" fontAlgn="auto" hangingPunct="1">
              <a:spcBef>
                <a:spcPts val="1000"/>
              </a:spcBef>
              <a:spcAft>
                <a:spcPts val="0"/>
              </a:spcAft>
              <a:buFont typeface="Arial" pitchFamily="34" charset="0"/>
              <a:buChar char="•"/>
              <a:defRPr/>
            </a:pPr>
            <a:r>
              <a:rPr lang="en-GB" sz="8000" dirty="0">
                <a:solidFill>
                  <a:srgbClr val="01655B"/>
                </a:solidFill>
              </a:rPr>
              <a:t>L’accès aux ressources génétiques et le partage des avantages : Bonnes pratiques relatives à la recherche universitaire sur les ressources génétiques</a:t>
            </a:r>
          </a:p>
          <a:p>
            <a:pPr lvl="1" eaLnBrk="1" fontAlgn="auto" hangingPunct="1">
              <a:spcBef>
                <a:spcPts val="1000"/>
              </a:spcBef>
              <a:spcAft>
                <a:spcPts val="0"/>
              </a:spcAft>
              <a:buFont typeface="Arial" pitchFamily="34" charset="0"/>
              <a:buChar char="•"/>
              <a:defRPr/>
            </a:pPr>
            <a:r>
              <a:rPr lang="en-GB" sz="8000" dirty="0">
                <a:solidFill>
                  <a:srgbClr val="01655B"/>
                </a:solidFill>
              </a:rPr>
              <a:t>Norme de l'Union pour le commerce bio-éthique</a:t>
            </a:r>
          </a:p>
          <a:p>
            <a:pPr lvl="1" eaLnBrk="1" fontAlgn="auto" hangingPunct="1">
              <a:spcBef>
                <a:spcPts val="1000"/>
              </a:spcBef>
              <a:spcAft>
                <a:spcPts val="0"/>
              </a:spcAft>
              <a:buFont typeface="Arial" pitchFamily="34" charset="0"/>
              <a:buChar char="•"/>
              <a:defRPr/>
            </a:pPr>
            <a:r>
              <a:rPr lang="en-GB" sz="8000" dirty="0">
                <a:solidFill>
                  <a:srgbClr val="01655B"/>
                </a:solidFill>
              </a:rPr>
              <a:t>Norme FairWild</a:t>
            </a:r>
          </a:p>
          <a:p>
            <a:pPr lvl="1" eaLnBrk="1" fontAlgn="auto" hangingPunct="1">
              <a:spcBef>
                <a:spcPts val="1000"/>
              </a:spcBef>
              <a:spcAft>
                <a:spcPts val="0"/>
              </a:spcAft>
              <a:defRPr/>
            </a:pPr>
            <a:endParaRPr lang="fr-FR" sz="2000" dirty="0">
              <a:solidFill>
                <a:srgbClr val="01655B"/>
              </a:solidFill>
            </a:endParaRPr>
          </a:p>
        </p:txBody>
      </p:sp>
      <p:sp>
        <p:nvSpPr>
          <p:cNvPr id="16388" name="Text Box 4"/>
          <p:cNvSpPr txBox="1">
            <a:spLocks noChangeArrowheads="1"/>
          </p:cNvSpPr>
          <p:nvPr/>
        </p:nvSpPr>
        <p:spPr bwMode="auto">
          <a:xfrm>
            <a:off x="752475" y="16446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type="none" w="lg" len="me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900113" y="2303463"/>
            <a:ext cx="7272337"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3000" b="1" dirty="0">
                <a:solidFill>
                  <a:srgbClr val="01655B"/>
                </a:solidFill>
              </a:rPr>
              <a:t>Fin du module Cinq </a:t>
            </a:r>
          </a:p>
          <a:p>
            <a:pPr algn="ctr" eaLnBrk="1" hangingPunct="1">
              <a:spcBef>
                <a:spcPct val="0"/>
              </a:spcBef>
              <a:buFontTx/>
              <a:buNone/>
            </a:pPr>
            <a:r>
              <a:rPr lang="en-GB" altLang="en-US" sz="3000" b="1" dirty="0">
                <a:solidFill>
                  <a:srgbClr val="01655B"/>
                </a:solidFill>
              </a:rPr>
              <a:t>(</a:t>
            </a:r>
            <a:r>
              <a:rPr lang="en-GB" altLang="en-US" sz="3000" b="1" dirty="0" err="1">
                <a:solidFill>
                  <a:srgbClr val="01655B"/>
                </a:solidFill>
              </a:rPr>
              <a:t>Liste</a:t>
            </a:r>
            <a:r>
              <a:rPr lang="en-GB" altLang="en-US" sz="3000" b="1" dirty="0">
                <a:solidFill>
                  <a:srgbClr val="01655B"/>
                </a:solidFill>
              </a:rPr>
              <a:t> de </a:t>
            </a:r>
            <a:r>
              <a:rPr lang="en-GB" altLang="en-US" sz="3000" b="1" dirty="0" err="1">
                <a:solidFill>
                  <a:srgbClr val="01655B"/>
                </a:solidFill>
              </a:rPr>
              <a:t>contrôle</a:t>
            </a:r>
            <a:r>
              <a:rPr lang="en-GB" altLang="en-US" sz="3000" b="1" dirty="0">
                <a:solidFill>
                  <a:srgbClr val="01655B"/>
                </a:solidFill>
              </a:rPr>
              <a:t> pour </a:t>
            </a:r>
            <a:r>
              <a:rPr lang="en-GB" altLang="en-US" sz="3000" b="1" dirty="0" err="1">
                <a:solidFill>
                  <a:srgbClr val="01655B"/>
                </a:solidFill>
              </a:rPr>
              <a:t>votre</a:t>
            </a:r>
            <a:r>
              <a:rPr lang="en-GB" altLang="en-US" sz="3000" b="1" dirty="0">
                <a:solidFill>
                  <a:srgbClr val="01655B"/>
                </a:solidFill>
              </a:rPr>
              <a:t> </a:t>
            </a:r>
            <a:r>
              <a:rPr lang="en-GB" altLang="en-US" sz="3000" b="1" dirty="0" err="1">
                <a:solidFill>
                  <a:srgbClr val="01655B"/>
                </a:solidFill>
              </a:rPr>
              <a:t>jardin</a:t>
            </a:r>
            <a:r>
              <a:rPr lang="en-GB" altLang="en-US" sz="3000" b="1" dirty="0">
                <a:solidFill>
                  <a:srgbClr val="01655B"/>
                </a:solidFill>
              </a:rPr>
              <a:t>)</a:t>
            </a:r>
          </a:p>
          <a:p>
            <a:pPr algn="ctr" eaLnBrk="1" hangingPunct="1">
              <a:spcBef>
                <a:spcPct val="0"/>
              </a:spcBef>
              <a:buFontTx/>
              <a:buNone/>
            </a:pPr>
            <a:r>
              <a:rPr lang="en-GB" altLang="en-US" sz="3000" b="1" dirty="0">
                <a:solidFill>
                  <a:srgbClr val="01655B"/>
                </a:solidFill>
              </a:rPr>
              <a:t>Et </a:t>
            </a:r>
            <a:r>
              <a:rPr lang="en-GB" altLang="en-US" sz="3000" b="1" dirty="0" err="1">
                <a:solidFill>
                  <a:srgbClr val="01655B"/>
                </a:solidFill>
              </a:rPr>
              <a:t>si</a:t>
            </a:r>
            <a:r>
              <a:rPr lang="en-GB" altLang="en-US" sz="3000" b="1" dirty="0">
                <a:solidFill>
                  <a:srgbClr val="01655B"/>
                </a:solidFill>
              </a:rPr>
              <a:t> </a:t>
            </a:r>
            <a:r>
              <a:rPr lang="en-GB" altLang="en-US" sz="3000" b="1" dirty="0" err="1">
                <a:solidFill>
                  <a:srgbClr val="01655B"/>
                </a:solidFill>
              </a:rPr>
              <a:t>vous</a:t>
            </a:r>
            <a:r>
              <a:rPr lang="en-GB" altLang="en-US" sz="3000" b="1" dirty="0">
                <a:solidFill>
                  <a:srgbClr val="01655B"/>
                </a:solidFill>
              </a:rPr>
              <a:t> </a:t>
            </a:r>
            <a:r>
              <a:rPr lang="en-GB" altLang="en-US" sz="3000" b="1" dirty="0" err="1">
                <a:solidFill>
                  <a:srgbClr val="01655B"/>
                </a:solidFill>
              </a:rPr>
              <a:t>tentiez</a:t>
            </a:r>
            <a:r>
              <a:rPr lang="en-GB" altLang="en-US" sz="3000" b="1" dirty="0">
                <a:solidFill>
                  <a:srgbClr val="01655B"/>
                </a:solidFill>
              </a:rPr>
              <a:t> le </a:t>
            </a:r>
            <a:r>
              <a:rPr lang="en-GB" altLang="en-US" sz="3000" b="1" dirty="0">
                <a:solidFill>
                  <a:srgbClr val="01655B"/>
                </a:solidFill>
                <a:hlinkClick r:id="rId2"/>
              </a:rPr>
              <a:t>questionnaire </a:t>
            </a:r>
            <a:r>
              <a:rPr lang="en-GB" altLang="en-US" sz="3000" b="1" dirty="0" err="1">
                <a:solidFill>
                  <a:srgbClr val="01655B"/>
                </a:solidFill>
                <a:hlinkClick r:id="rId2"/>
              </a:rPr>
              <a:t>rapide</a:t>
            </a:r>
            <a:r>
              <a:rPr lang="en-GB" altLang="en-US" sz="3000" b="1" dirty="0">
                <a:solidFill>
                  <a:srgbClr val="01655B"/>
                </a:solidFill>
                <a:hlinkClick r:id="rId2"/>
              </a:rPr>
              <a:t> ?</a:t>
            </a:r>
            <a:endParaRPr lang="fr-FR" altLang="en-US" sz="3000" b="1" dirty="0">
              <a:solidFill>
                <a:srgbClr val="01655B"/>
              </a:solidFill>
            </a:endParaRPr>
          </a:p>
          <a:p>
            <a:pPr algn="ctr" eaLnBrk="1" hangingPunct="1">
              <a:spcBef>
                <a:spcPct val="0"/>
              </a:spcBef>
              <a:buFontTx/>
              <a:buNone/>
            </a:pPr>
            <a:endParaRPr lang="fr-FR" altLang="en-US" sz="3000" b="1" dirty="0">
              <a:solidFill>
                <a:srgbClr val="01655B"/>
              </a:solidFill>
            </a:endParaRPr>
          </a:p>
          <a:p>
            <a:pPr algn="ctr" eaLnBrk="1" hangingPunct="1">
              <a:spcBef>
                <a:spcPct val="0"/>
              </a:spcBef>
              <a:buFontTx/>
              <a:buNone/>
            </a:pPr>
            <a:r>
              <a:rPr lang="en-GB" altLang="en-US" sz="3000" b="1" dirty="0" err="1">
                <a:solidFill>
                  <a:srgbClr val="01655B"/>
                </a:solidFill>
              </a:rPr>
              <a:t>Ensuite</a:t>
            </a:r>
            <a:r>
              <a:rPr lang="en-GB" altLang="en-US" sz="3000" b="1" dirty="0">
                <a:solidFill>
                  <a:srgbClr val="01655B"/>
                </a:solidFill>
              </a:rPr>
              <a:t>, </a:t>
            </a:r>
            <a:r>
              <a:rPr lang="en-GB" altLang="en-US" sz="3000" b="1" dirty="0" err="1">
                <a:solidFill>
                  <a:srgbClr val="01655B"/>
                </a:solidFill>
              </a:rPr>
              <a:t>veuillez</a:t>
            </a:r>
            <a:r>
              <a:rPr lang="en-GB" altLang="en-US" sz="3000" b="1" dirty="0">
                <a:solidFill>
                  <a:srgbClr val="01655B"/>
                </a:solidFill>
              </a:rPr>
              <a:t> passer au </a:t>
            </a:r>
            <a:r>
              <a:rPr lang="en-GB" altLang="en-US" sz="3000" b="1" dirty="0">
                <a:solidFill>
                  <a:srgbClr val="01655B"/>
                </a:solidFill>
                <a:hlinkClick r:id="rId3"/>
              </a:rPr>
              <a:t>module Six </a:t>
            </a:r>
            <a:endParaRPr lang="fr-FR" altLang="en-US" sz="3000" b="1" dirty="0">
              <a:solidFill>
                <a:srgbClr val="01655B"/>
              </a:solidFill>
            </a:endParaRPr>
          </a:p>
          <a:p>
            <a:pPr algn="ctr" eaLnBrk="1" hangingPunct="1">
              <a:spcBef>
                <a:spcPct val="0"/>
              </a:spcBef>
              <a:buFontTx/>
              <a:buNone/>
            </a:pPr>
            <a:r>
              <a:rPr lang="en-GB" altLang="en-US" sz="3000" b="1" dirty="0">
                <a:solidFill>
                  <a:srgbClr val="01655B"/>
                </a:solidFill>
              </a:rPr>
              <a:t>(</a:t>
            </a:r>
            <a:r>
              <a:rPr lang="en-GB" altLang="en-US" sz="3000" b="1" dirty="0" err="1">
                <a:solidFill>
                  <a:srgbClr val="01655B"/>
                </a:solidFill>
              </a:rPr>
              <a:t>Élaboration</a:t>
            </a:r>
            <a:r>
              <a:rPr lang="en-GB" altLang="en-US" sz="3000" b="1" dirty="0">
                <a:solidFill>
                  <a:srgbClr val="01655B"/>
                </a:solidFill>
              </a:rPr>
              <a:t> de </a:t>
            </a:r>
            <a:r>
              <a:rPr lang="en-GB" altLang="en-US" sz="3000" b="1" dirty="0" err="1">
                <a:solidFill>
                  <a:srgbClr val="01655B"/>
                </a:solidFill>
              </a:rPr>
              <a:t>contrats</a:t>
            </a:r>
            <a:r>
              <a:rPr lang="en-GB" altLang="en-US" sz="3000" b="1" dirty="0">
                <a:solidFill>
                  <a:srgbClr val="01655B"/>
                </a:solidFill>
              </a:rPr>
              <a:t> et </a:t>
            </a:r>
            <a:r>
              <a:rPr lang="en-GB" altLang="en-US" sz="3000" b="1" dirty="0" err="1">
                <a:solidFill>
                  <a:srgbClr val="01655B"/>
                </a:solidFill>
              </a:rPr>
              <a:t>d'accords</a:t>
            </a:r>
            <a:r>
              <a:rPr lang="en-GB" altLang="en-US" sz="3000" b="1" dirty="0">
                <a:solidFill>
                  <a:srgbClr val="01655B"/>
                </a:solidFill>
              </a:rPr>
              <a:t> types)</a:t>
            </a:r>
          </a:p>
          <a:p>
            <a:pPr algn="ctr" eaLnBrk="1" hangingPunct="1">
              <a:spcBef>
                <a:spcPct val="0"/>
              </a:spcBef>
              <a:buFontTx/>
              <a:buNone/>
            </a:pPr>
            <a:endParaRPr lang="fr-FR" altLang="en-US" sz="3000" b="1" dirty="0">
              <a:solidFill>
                <a:srgbClr val="01655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43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altLang="en-US" sz="4000" smtClean="0">
                <a:solidFill>
                  <a:schemeClr val="bg1"/>
                </a:solidFill>
                <a:latin typeface="Calibri" pitchFamily="34" charset="0"/>
              </a:rPr>
              <a:t>Préparation au Protocole de Nagoya</a:t>
            </a:r>
          </a:p>
        </p:txBody>
      </p:sp>
      <p:sp>
        <p:nvSpPr>
          <p:cNvPr id="6147" name="Tex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endParaRPr lang="fr-FR" altLang="en-US" sz="2000" dirty="0">
              <a:ea typeface="ＭＳ Ｐゴシック" pitchFamily="34" charset="-128"/>
            </a:endParaRPr>
          </a:p>
          <a:p>
            <a:pPr marL="0" indent="0" eaLnBrk="1" fontAlgn="auto" hangingPunct="1">
              <a:spcAft>
                <a:spcPts val="0"/>
              </a:spcAft>
              <a:buFont typeface="Arial" pitchFamily="34" charset="0"/>
              <a:buNone/>
              <a:defRPr/>
            </a:pPr>
            <a:r>
              <a:rPr lang="en-CA" altLang="en-US" sz="2000" dirty="0" smtClean="0">
                <a:solidFill>
                  <a:srgbClr val="01655B"/>
                </a:solidFill>
              </a:rPr>
              <a:t>Afin de préparer votre jardin à travailler conformément aux mesures législatives de votre pays en matière d'Accès aux ressources génétiques et de partage des avantages (APA), et aux mesures législatives sur l'APA des pays fournisseurs, il vous faudra :</a:t>
            </a:r>
          </a:p>
          <a:p>
            <a:pPr eaLnBrk="1" fontAlgn="auto" hangingPunct="1">
              <a:spcAft>
                <a:spcPts val="0"/>
              </a:spcAft>
              <a:defRPr/>
            </a:pPr>
            <a:r>
              <a:rPr lang="en-CA" altLang="en-US" sz="2000" dirty="0" smtClean="0">
                <a:solidFill>
                  <a:srgbClr val="01655B"/>
                </a:solidFill>
              </a:rPr>
              <a:t>une bonne connaissance de l'ensemble des collections, activités, partenariats et procédures actuelles de votre jardin</a:t>
            </a:r>
          </a:p>
          <a:p>
            <a:pPr eaLnBrk="1" fontAlgn="auto" hangingPunct="1">
              <a:spcAft>
                <a:spcPts val="0"/>
              </a:spcAft>
              <a:defRPr/>
            </a:pPr>
            <a:r>
              <a:rPr lang="en-CA" altLang="en-US" sz="2000" dirty="0" smtClean="0">
                <a:solidFill>
                  <a:srgbClr val="01655B"/>
                </a:solidFill>
              </a:rPr>
              <a:t>une bonne compréhension des clauses principales du Protocole de Nagoya</a:t>
            </a:r>
          </a:p>
          <a:p>
            <a:pPr eaLnBrk="1" fontAlgn="auto" hangingPunct="1">
              <a:spcAft>
                <a:spcPts val="0"/>
              </a:spcAft>
              <a:defRPr/>
            </a:pPr>
            <a:r>
              <a:rPr lang="en-CA" altLang="en-US" sz="2000" dirty="0" smtClean="0">
                <a:solidFill>
                  <a:srgbClr val="01655B"/>
                </a:solidFill>
              </a:rPr>
              <a:t>une 'boîte à outils pour l'APA' concernant les mesures procédurales et de politique afin de vous aider à respecter les conditions de l'APA</a:t>
            </a:r>
          </a:p>
          <a:p>
            <a:pPr marL="0" indent="0" eaLnBrk="1" fontAlgn="auto" hangingPunct="1">
              <a:spcAft>
                <a:spcPts val="0"/>
              </a:spcAft>
              <a:defRPr/>
            </a:pPr>
            <a:endParaRPr lang="fr-FR" altLang="en-US" sz="2000" dirty="0" smtClean="0">
              <a:solidFill>
                <a:srgbClr val="01655B"/>
              </a:solidFill>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GB" altLang="en-US" sz="4000" dirty="0" err="1" smtClean="0">
                <a:solidFill>
                  <a:schemeClr val="bg1"/>
                </a:solidFill>
              </a:rPr>
              <a:t>Préparation</a:t>
            </a:r>
            <a:r>
              <a:rPr lang="en-GB" altLang="en-US" sz="4000" dirty="0" smtClean="0">
                <a:solidFill>
                  <a:schemeClr val="bg1"/>
                </a:solidFill>
              </a:rPr>
              <a:t> </a:t>
            </a:r>
            <a:r>
              <a:rPr lang="en-GB" altLang="en-US" sz="4000" dirty="0" err="1" smtClean="0">
                <a:solidFill>
                  <a:schemeClr val="bg1"/>
                </a:solidFill>
              </a:rPr>
              <a:t>d'une</a:t>
            </a:r>
            <a:r>
              <a:rPr lang="en-GB" altLang="en-US" sz="4000" dirty="0" smtClean="0">
                <a:solidFill>
                  <a:schemeClr val="bg1"/>
                </a:solidFill>
              </a:rPr>
              <a:t> </a:t>
            </a:r>
            <a:r>
              <a:rPr lang="en-GB" altLang="en-US" sz="4000" dirty="0" err="1" smtClean="0">
                <a:solidFill>
                  <a:schemeClr val="bg1"/>
                </a:solidFill>
              </a:rPr>
              <a:t>liste</a:t>
            </a:r>
            <a:r>
              <a:rPr lang="en-GB" altLang="en-US" sz="4000" dirty="0" smtClean="0">
                <a:solidFill>
                  <a:schemeClr val="bg1"/>
                </a:solidFill>
              </a:rPr>
              <a:t> de </a:t>
            </a:r>
            <a:r>
              <a:rPr lang="en-GB" altLang="en-US" sz="4000" dirty="0" err="1" smtClean="0">
                <a:solidFill>
                  <a:schemeClr val="bg1"/>
                </a:solidFill>
              </a:rPr>
              <a:t>contrôle</a:t>
            </a:r>
            <a:r>
              <a:rPr lang="en-GB" altLang="en-US" sz="4000" dirty="0" smtClean="0">
                <a:solidFill>
                  <a:schemeClr val="bg1"/>
                </a:solidFill>
              </a:rPr>
              <a:t> </a:t>
            </a:r>
            <a:br>
              <a:rPr lang="en-GB" altLang="en-US" sz="4000" dirty="0" smtClean="0">
                <a:solidFill>
                  <a:schemeClr val="bg1"/>
                </a:solidFill>
              </a:rPr>
            </a:br>
            <a:r>
              <a:rPr lang="en-GB" altLang="en-US" sz="4000" dirty="0" smtClean="0">
                <a:solidFill>
                  <a:schemeClr val="bg1"/>
                </a:solidFill>
              </a:rPr>
              <a:t>pour les </a:t>
            </a:r>
            <a:r>
              <a:rPr lang="en-GB" altLang="en-US" sz="4000" dirty="0" err="1" smtClean="0">
                <a:solidFill>
                  <a:schemeClr val="bg1"/>
                </a:solidFill>
              </a:rPr>
              <a:t>jardins</a:t>
            </a:r>
            <a:endParaRPr lang="fr-FR" altLang="en-US" sz="4000" dirty="0" smtClean="0">
              <a:solidFill>
                <a:schemeClr val="bg1"/>
              </a:solidFill>
              <a:ea typeface="ＭＳ Ｐゴシック" pitchFamily="34" charset="-128"/>
            </a:endParaRPr>
          </a:p>
        </p:txBody>
      </p:sp>
      <p:sp>
        <p:nvSpPr>
          <p:cNvPr id="691203" name="Rectangle 3"/>
          <p:cNvSpPr>
            <a:spLocks noGrp="1" noChangeArrowheads="1"/>
          </p:cNvSpPr>
          <p:nvPr>
            <p:ph idx="1"/>
          </p:nvPr>
        </p:nvSpPr>
        <p:spPr/>
        <p:txBody>
          <a:bodyPr rtlCol="0">
            <a:normAutofit lnSpcReduction="10000"/>
          </a:bodyPr>
          <a:lstStyle/>
          <a:p>
            <a:pPr marL="0" indent="0" eaLnBrk="1" fontAlgn="auto" hangingPunct="1">
              <a:lnSpc>
                <a:spcPct val="90000"/>
              </a:lnSpc>
              <a:spcBef>
                <a:spcPts val="700"/>
              </a:spcBef>
              <a:spcAft>
                <a:spcPts val="0"/>
              </a:spcAft>
              <a:buFont typeface="Arial" pitchFamily="34" charset="0"/>
              <a:buNone/>
              <a:defRPr/>
            </a:pPr>
            <a:r>
              <a:rPr lang="en-GB" sz="1800" dirty="0">
                <a:solidFill>
                  <a:srgbClr val="01655B"/>
                </a:solidFill>
              </a:rPr>
              <a:t>Les jardins doivent tenir compte de zones et d'activités clés pour la conformité de leur travail avec la législation nationale et internationale relative au Protocole de Nagoya.</a:t>
            </a:r>
            <a:endParaRPr lang="fr-FR" sz="1800" dirty="0">
              <a:solidFill>
                <a:srgbClr val="01655B"/>
              </a:solidFill>
            </a:endParaRPr>
          </a:p>
          <a:p>
            <a:pPr marL="0" indent="0" eaLnBrk="1" fontAlgn="auto" hangingPunct="1">
              <a:lnSpc>
                <a:spcPct val="90000"/>
              </a:lnSpc>
              <a:spcBef>
                <a:spcPts val="700"/>
              </a:spcBef>
              <a:spcAft>
                <a:spcPts val="0"/>
              </a:spcAft>
              <a:buFont typeface="Arial" pitchFamily="34" charset="0"/>
              <a:buNone/>
              <a:defRPr/>
            </a:pPr>
            <a:r>
              <a:rPr lang="en-GB" sz="1800" dirty="0" smtClean="0">
                <a:solidFill>
                  <a:srgbClr val="01655B"/>
                </a:solidFill>
              </a:rPr>
              <a:t>Collections</a:t>
            </a:r>
            <a:endParaRPr lang="fr-FR" sz="1800" dirty="0">
              <a:solidFill>
                <a:srgbClr val="01655B"/>
              </a:solidFill>
            </a:endParaRPr>
          </a:p>
          <a:p>
            <a:pPr eaLnBrk="1" fontAlgn="auto" hangingPunct="1">
              <a:lnSpc>
                <a:spcPct val="90000"/>
              </a:lnSpc>
              <a:spcBef>
                <a:spcPts val="700"/>
              </a:spcBef>
              <a:spcAft>
                <a:spcPts val="0"/>
              </a:spcAft>
              <a:defRPr/>
            </a:pPr>
            <a:r>
              <a:rPr lang="en-GB" sz="1800" dirty="0" smtClean="0">
                <a:solidFill>
                  <a:srgbClr val="01655B"/>
                </a:solidFill>
              </a:rPr>
              <a:t>De quels types de collections votre jardin dispose-t-il (par ex. collections vivantes, herbier, cultures tissulaires et d'ADN, banque de semences, connaissances traditionnelles ou artéfacts) ? </a:t>
            </a:r>
            <a:endParaRPr lang="fr-FR" sz="1800" dirty="0">
              <a:solidFill>
                <a:srgbClr val="01655B"/>
              </a:solidFill>
            </a:endParaRPr>
          </a:p>
          <a:p>
            <a:pPr eaLnBrk="1" fontAlgn="auto" hangingPunct="1">
              <a:lnSpc>
                <a:spcPct val="90000"/>
              </a:lnSpc>
              <a:spcBef>
                <a:spcPts val="700"/>
              </a:spcBef>
              <a:spcAft>
                <a:spcPts val="0"/>
              </a:spcAft>
              <a:defRPr/>
            </a:pPr>
            <a:r>
              <a:rPr lang="en-GB" sz="1800" dirty="0">
                <a:solidFill>
                  <a:srgbClr val="01655B"/>
                </a:solidFill>
              </a:rPr>
              <a:t>Quel type de recherche votre jardin mène-t-il (</a:t>
            </a:r>
            <a:r>
              <a:rPr lang="en-GB" sz="1800" dirty="0" smtClean="0">
                <a:solidFill>
                  <a:srgbClr val="01655B"/>
                </a:solidFill>
              </a:rPr>
              <a:t>par </a:t>
            </a:r>
            <a:r>
              <a:rPr lang="en-GB" sz="1800" dirty="0">
                <a:solidFill>
                  <a:srgbClr val="01655B"/>
                </a:solidFill>
              </a:rPr>
              <a:t>ex. en matière de systématique, d'ethnobotanique, de phytochimie) ?</a:t>
            </a:r>
            <a:endParaRPr lang="fr-FR" sz="1800" dirty="0">
              <a:solidFill>
                <a:srgbClr val="01655B"/>
              </a:solidFill>
            </a:endParaRPr>
          </a:p>
          <a:p>
            <a:pPr marL="0" indent="0" eaLnBrk="1" fontAlgn="auto" hangingPunct="1">
              <a:lnSpc>
                <a:spcPct val="90000"/>
              </a:lnSpc>
              <a:spcBef>
                <a:spcPts val="700"/>
              </a:spcBef>
              <a:spcAft>
                <a:spcPts val="0"/>
              </a:spcAft>
              <a:buFont typeface="Arial" pitchFamily="34" charset="0"/>
              <a:buNone/>
              <a:defRPr/>
            </a:pPr>
            <a:r>
              <a:rPr lang="en-GB" sz="1800" dirty="0">
                <a:solidFill>
                  <a:srgbClr val="01655B"/>
                </a:solidFill>
              </a:rPr>
              <a:t>Travail de terrain</a:t>
            </a:r>
          </a:p>
          <a:p>
            <a:pPr eaLnBrk="1" fontAlgn="auto" hangingPunct="1">
              <a:lnSpc>
                <a:spcPct val="90000"/>
              </a:lnSpc>
              <a:spcBef>
                <a:spcPts val="400"/>
              </a:spcBef>
              <a:spcAft>
                <a:spcPts val="0"/>
              </a:spcAft>
              <a:defRPr/>
            </a:pPr>
            <a:r>
              <a:rPr lang="en-GB" sz="1800" dirty="0">
                <a:solidFill>
                  <a:srgbClr val="01655B"/>
                </a:solidFill>
              </a:rPr>
              <a:t>Réalisez-vous des travaux de terrain à l'étranger ? </a:t>
            </a:r>
            <a:endParaRPr lang="fr-FR" sz="1800" dirty="0" smtClean="0">
              <a:solidFill>
                <a:srgbClr val="01655B"/>
              </a:solidFill>
            </a:endParaRPr>
          </a:p>
          <a:p>
            <a:pPr eaLnBrk="1" fontAlgn="auto" hangingPunct="1">
              <a:lnSpc>
                <a:spcPct val="90000"/>
              </a:lnSpc>
              <a:spcBef>
                <a:spcPts val="400"/>
              </a:spcBef>
              <a:spcAft>
                <a:spcPts val="0"/>
              </a:spcAft>
              <a:defRPr/>
            </a:pPr>
            <a:r>
              <a:rPr lang="en-GB" sz="1800" dirty="0" smtClean="0">
                <a:solidFill>
                  <a:srgbClr val="01655B"/>
                </a:solidFill>
              </a:rPr>
              <a:t>Avez-vous des partenariats dans d'autres pays ?</a:t>
            </a:r>
            <a:endParaRPr lang="fr-FR" sz="1800" dirty="0">
              <a:solidFill>
                <a:srgbClr val="01655B"/>
              </a:solidFill>
            </a:endParaRPr>
          </a:p>
          <a:p>
            <a:pPr marL="0" indent="0" eaLnBrk="1" fontAlgn="auto" hangingPunct="1">
              <a:lnSpc>
                <a:spcPct val="90000"/>
              </a:lnSpc>
              <a:spcBef>
                <a:spcPts val="700"/>
              </a:spcBef>
              <a:spcAft>
                <a:spcPts val="0"/>
              </a:spcAft>
              <a:buFont typeface="Arial" pitchFamily="34" charset="0"/>
              <a:buNone/>
              <a:defRPr/>
            </a:pPr>
            <a:r>
              <a:rPr lang="en-GB" sz="1800" dirty="0">
                <a:solidFill>
                  <a:srgbClr val="01655B"/>
                </a:solidFill>
              </a:rPr>
              <a:t>Partenariats</a:t>
            </a:r>
          </a:p>
          <a:p>
            <a:pPr eaLnBrk="1" fontAlgn="auto" hangingPunct="1">
              <a:lnSpc>
                <a:spcPct val="90000"/>
              </a:lnSpc>
              <a:spcBef>
                <a:spcPts val="400"/>
              </a:spcBef>
              <a:spcAft>
                <a:spcPts val="0"/>
              </a:spcAft>
              <a:defRPr/>
            </a:pPr>
            <a:r>
              <a:rPr lang="en-GB" sz="1800" dirty="0">
                <a:solidFill>
                  <a:srgbClr val="01655B"/>
                </a:solidFill>
              </a:rPr>
              <a:t>Avez-vous des liens avec les universités ? De quelle manière acceptez-vous/fournissez-vous du matériel ?</a:t>
            </a:r>
          </a:p>
          <a:p>
            <a:pPr eaLnBrk="1" fontAlgn="auto" hangingPunct="1">
              <a:lnSpc>
                <a:spcPct val="90000"/>
              </a:lnSpc>
              <a:spcBef>
                <a:spcPts val="400"/>
              </a:spcBef>
              <a:spcAft>
                <a:spcPts val="0"/>
              </a:spcAft>
              <a:defRPr/>
            </a:pPr>
            <a:r>
              <a:rPr lang="en-GB" sz="1800" dirty="0">
                <a:solidFill>
                  <a:srgbClr val="01655B"/>
                </a:solidFill>
              </a:rPr>
              <a:t>Avez-vous des liens avec le secteur industriel ? (pharmaceutique/botanique/agricole/horticole ?) </a:t>
            </a:r>
          </a:p>
          <a:p>
            <a:pPr eaLnBrk="1" fontAlgn="auto" hangingPunct="1">
              <a:lnSpc>
                <a:spcPct val="90000"/>
              </a:lnSpc>
              <a:spcBef>
                <a:spcPts val="400"/>
              </a:spcBef>
              <a:spcAft>
                <a:spcPts val="0"/>
              </a:spcAft>
              <a:defRPr/>
            </a:pPr>
            <a:r>
              <a:rPr lang="en-GB" sz="1800" dirty="0" smtClean="0">
                <a:solidFill>
                  <a:srgbClr val="01655B"/>
                </a:solidFill>
              </a:rPr>
              <a:t>De quelle manière acceptez-vous/fournissez-vous du matériel ?</a:t>
            </a:r>
          </a:p>
          <a:p>
            <a:pPr eaLnBrk="1" fontAlgn="auto" hangingPunct="1">
              <a:lnSpc>
                <a:spcPct val="90000"/>
              </a:lnSpc>
              <a:spcBef>
                <a:spcPts val="700"/>
              </a:spcBef>
              <a:spcAft>
                <a:spcPts val="0"/>
              </a:spcAft>
              <a:buFontTx/>
              <a:buChar char="•"/>
              <a:defRPr/>
            </a:pPr>
            <a:endParaRPr lang="fr-FR" sz="1700" dirty="0"/>
          </a:p>
          <a:p>
            <a:pPr eaLnBrk="1" fontAlgn="auto" hangingPunct="1">
              <a:lnSpc>
                <a:spcPct val="90000"/>
              </a:lnSpc>
              <a:spcAft>
                <a:spcPts val="0"/>
              </a:spcAft>
              <a:defRPr/>
            </a:pPr>
            <a:endParaRPr lang="fr-FR" sz="17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0" end="0"/>
                                            </p:txEl>
                                          </p:spTgt>
                                        </p:tgtEl>
                                        <p:attrNameLst>
                                          <p:attrName>ppt_c</p:attrName>
                                        </p:attrNameLst>
                                      </p:cBhvr>
                                      <p:to>
                                        <a:srgbClr val="FFFF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 end="1"/>
                                            </p:txEl>
                                          </p:spTgt>
                                        </p:tgtEl>
                                        <p:attrNameLst>
                                          <p:attrName>ppt_c</p:attrName>
                                        </p:attrNameLst>
                                      </p:cBhvr>
                                      <p:to>
                                        <a:srgbClr val="FFFF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12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2" end="2"/>
                                            </p:txEl>
                                          </p:spTgt>
                                        </p:tgtEl>
                                        <p:attrNameLst>
                                          <p:attrName>ppt_c</p:attrName>
                                        </p:attrNameLst>
                                      </p:cBhvr>
                                      <p:to>
                                        <a:srgbClr val="FFFF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12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3" end="3"/>
                                            </p:txEl>
                                          </p:spTgt>
                                        </p:tgtEl>
                                        <p:attrNameLst>
                                          <p:attrName>ppt_c</p:attrName>
                                        </p:attrNameLst>
                                      </p:cBhvr>
                                      <p:to>
                                        <a:srgbClr val="FFFF0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12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4" end="4"/>
                                            </p:txEl>
                                          </p:spTgt>
                                        </p:tgtEl>
                                        <p:attrNameLst>
                                          <p:attrName>ppt_c</p:attrName>
                                        </p:attrNameLst>
                                      </p:cBhvr>
                                      <p:to>
                                        <a:srgbClr val="FFFF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120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5" end="5"/>
                                            </p:txEl>
                                          </p:spTgt>
                                        </p:tgtEl>
                                        <p:attrNameLst>
                                          <p:attrName>ppt_c</p:attrName>
                                        </p:attrNameLst>
                                      </p:cBhvr>
                                      <p:to>
                                        <a:srgbClr val="FFFF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9120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6" end="6"/>
                                            </p:txEl>
                                          </p:spTgt>
                                        </p:tgtEl>
                                        <p:attrNameLst>
                                          <p:attrName>ppt_c</p:attrName>
                                        </p:attrNameLst>
                                      </p:cBhvr>
                                      <p:to>
                                        <a:srgbClr val="FFFF0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9120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7" end="7"/>
                                            </p:txEl>
                                          </p:spTgt>
                                        </p:tgtEl>
                                        <p:attrNameLst>
                                          <p:attrName>ppt_c</p:attrName>
                                        </p:attrNameLst>
                                      </p:cBhvr>
                                      <p:to>
                                        <a:srgbClr val="FFFF00"/>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9120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8" end="8"/>
                                            </p:txEl>
                                          </p:spTgt>
                                        </p:tgtEl>
                                        <p:attrNameLst>
                                          <p:attrName>ppt_c</p:attrName>
                                        </p:attrNameLst>
                                      </p:cBhvr>
                                      <p:to>
                                        <a:srgbClr val="FFFF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9120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9" end="9"/>
                                            </p:txEl>
                                          </p:spTgt>
                                        </p:tgtEl>
                                        <p:attrNameLst>
                                          <p:attrName>ppt_c</p:attrName>
                                        </p:attrNameLst>
                                      </p:cBhvr>
                                      <p:to>
                                        <a:srgbClr val="FFFF00"/>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9120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0" end="10"/>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GB" altLang="en-US" sz="4000" dirty="0" err="1" smtClean="0">
                <a:solidFill>
                  <a:schemeClr val="bg1"/>
                </a:solidFill>
              </a:rPr>
              <a:t>Préparation</a:t>
            </a:r>
            <a:r>
              <a:rPr lang="en-GB" altLang="en-US" sz="4000" dirty="0" smtClean="0">
                <a:solidFill>
                  <a:schemeClr val="bg1"/>
                </a:solidFill>
              </a:rPr>
              <a:t> </a:t>
            </a:r>
            <a:r>
              <a:rPr lang="en-GB" altLang="en-US" sz="4000" dirty="0" err="1" smtClean="0">
                <a:solidFill>
                  <a:schemeClr val="bg1"/>
                </a:solidFill>
              </a:rPr>
              <a:t>d'une</a:t>
            </a:r>
            <a:r>
              <a:rPr lang="en-GB" altLang="en-US" sz="4000" dirty="0" smtClean="0">
                <a:solidFill>
                  <a:schemeClr val="bg1"/>
                </a:solidFill>
              </a:rPr>
              <a:t> </a:t>
            </a:r>
            <a:r>
              <a:rPr lang="en-GB" altLang="en-US" sz="4000" dirty="0" err="1" smtClean="0">
                <a:solidFill>
                  <a:schemeClr val="bg1"/>
                </a:solidFill>
              </a:rPr>
              <a:t>liste</a:t>
            </a:r>
            <a:r>
              <a:rPr lang="en-GB" altLang="en-US" sz="4000" dirty="0" smtClean="0">
                <a:solidFill>
                  <a:schemeClr val="bg1"/>
                </a:solidFill>
              </a:rPr>
              <a:t> de </a:t>
            </a:r>
            <a:r>
              <a:rPr lang="en-GB" altLang="en-US" sz="4000" dirty="0" err="1" smtClean="0">
                <a:solidFill>
                  <a:schemeClr val="bg1"/>
                </a:solidFill>
              </a:rPr>
              <a:t>contrôle</a:t>
            </a:r>
            <a:r>
              <a:rPr lang="en-GB" altLang="en-US" sz="4000" dirty="0" smtClean="0">
                <a:solidFill>
                  <a:schemeClr val="bg1"/>
                </a:solidFill>
              </a:rPr>
              <a:t> </a:t>
            </a:r>
            <a:br>
              <a:rPr lang="en-GB" altLang="en-US" sz="4000" dirty="0" smtClean="0">
                <a:solidFill>
                  <a:schemeClr val="bg1"/>
                </a:solidFill>
              </a:rPr>
            </a:br>
            <a:r>
              <a:rPr lang="en-GB" altLang="en-US" sz="4000" dirty="0" smtClean="0">
                <a:solidFill>
                  <a:schemeClr val="bg1"/>
                </a:solidFill>
              </a:rPr>
              <a:t>pour les </a:t>
            </a:r>
            <a:r>
              <a:rPr lang="en-GB" altLang="en-US" sz="4000" dirty="0" err="1" smtClean="0">
                <a:solidFill>
                  <a:schemeClr val="bg1"/>
                </a:solidFill>
              </a:rPr>
              <a:t>jardins</a:t>
            </a:r>
            <a:r>
              <a:rPr lang="en-GB" altLang="en-US" sz="4000" dirty="0" smtClean="0">
                <a:solidFill>
                  <a:schemeClr val="bg1"/>
                </a:solidFill>
              </a:rPr>
              <a:t> (2)</a:t>
            </a:r>
            <a:endParaRPr lang="fr-FR" altLang="en-US" sz="4000" dirty="0" smtClean="0">
              <a:solidFill>
                <a:schemeClr val="bg1"/>
              </a:solidFill>
              <a:ea typeface="ＭＳ Ｐゴシック" pitchFamily="34" charset="-128"/>
            </a:endParaRPr>
          </a:p>
        </p:txBody>
      </p:sp>
      <p:sp>
        <p:nvSpPr>
          <p:cNvPr id="691203" name="Rectangle 3"/>
          <p:cNvSpPr>
            <a:spLocks noGrp="1" noChangeArrowheads="1"/>
          </p:cNvSpPr>
          <p:nvPr>
            <p:ph idx="1"/>
          </p:nvPr>
        </p:nvSpPr>
        <p:spPr/>
        <p:txBody>
          <a:bodyPr rtlCol="0">
            <a:normAutofit/>
          </a:bodyPr>
          <a:lstStyle/>
          <a:p>
            <a:pPr eaLnBrk="1" fontAlgn="auto" hangingPunct="1">
              <a:lnSpc>
                <a:spcPct val="90000"/>
              </a:lnSpc>
              <a:spcAft>
                <a:spcPts val="0"/>
              </a:spcAft>
              <a:defRPr/>
            </a:pPr>
            <a:endParaRPr lang="fr-FR" altLang="en-US" sz="2000" dirty="0" smtClean="0">
              <a:ea typeface="ＭＳ Ｐゴシック" pitchFamily="34" charset="-128"/>
            </a:endParaRPr>
          </a:p>
          <a:p>
            <a:pPr marL="0" indent="0" eaLnBrk="1" fontAlgn="auto" hangingPunct="1">
              <a:lnSpc>
                <a:spcPct val="90000"/>
              </a:lnSpc>
              <a:spcAft>
                <a:spcPts val="0"/>
              </a:spcAft>
              <a:buFont typeface="Arial" pitchFamily="34" charset="0"/>
              <a:buNone/>
              <a:defRPr/>
            </a:pPr>
            <a:r>
              <a:rPr lang="en-GB" altLang="en-US" sz="2000" dirty="0" smtClean="0">
                <a:solidFill>
                  <a:srgbClr val="01655B"/>
                </a:solidFill>
              </a:rPr>
              <a:t>Activité commerciale</a:t>
            </a:r>
          </a:p>
          <a:p>
            <a:pPr eaLnBrk="1" fontAlgn="auto" hangingPunct="1">
              <a:lnSpc>
                <a:spcPct val="90000"/>
              </a:lnSpc>
              <a:spcBef>
                <a:spcPts val="400"/>
              </a:spcBef>
              <a:spcAft>
                <a:spcPts val="0"/>
              </a:spcAft>
              <a:buFontTx/>
              <a:buChar char="•"/>
              <a:defRPr/>
            </a:pPr>
            <a:r>
              <a:rPr lang="en-GB" altLang="en-US" sz="2000" dirty="0" smtClean="0">
                <a:solidFill>
                  <a:srgbClr val="01655B"/>
                </a:solidFill>
              </a:rPr>
              <a:t>Organisez-vous des ventes de plantes ? Quels types de plantes vendez-vous ?</a:t>
            </a:r>
          </a:p>
          <a:p>
            <a:pPr eaLnBrk="1" fontAlgn="auto" hangingPunct="1">
              <a:lnSpc>
                <a:spcPct val="90000"/>
              </a:lnSpc>
              <a:spcBef>
                <a:spcPts val="400"/>
              </a:spcBef>
              <a:spcAft>
                <a:spcPts val="0"/>
              </a:spcAft>
              <a:buFontTx/>
              <a:buChar char="•"/>
              <a:defRPr/>
            </a:pPr>
            <a:r>
              <a:rPr lang="en-GB" altLang="en-US" sz="2000" dirty="0" smtClean="0">
                <a:solidFill>
                  <a:srgbClr val="01655B"/>
                </a:solidFill>
              </a:rPr>
              <a:t>Participez-vous au développement de produits naturels ?</a:t>
            </a:r>
          </a:p>
          <a:p>
            <a:pPr eaLnBrk="1" fontAlgn="auto" hangingPunct="1">
              <a:lnSpc>
                <a:spcPct val="90000"/>
              </a:lnSpc>
              <a:spcBef>
                <a:spcPts val="400"/>
              </a:spcBef>
              <a:spcAft>
                <a:spcPts val="0"/>
              </a:spcAft>
              <a:buFontTx/>
              <a:buChar char="•"/>
              <a:defRPr/>
            </a:pPr>
            <a:r>
              <a:rPr lang="en-GB" altLang="en-US" sz="2000" dirty="0" smtClean="0">
                <a:solidFill>
                  <a:srgbClr val="01655B"/>
                </a:solidFill>
              </a:rPr>
              <a:t>Quels types de travaux financés réalisez-vous ? Proposez-vous des services payés (identification, appellation, fourniture de matériel) ?</a:t>
            </a:r>
          </a:p>
          <a:p>
            <a:pPr eaLnBrk="1" fontAlgn="auto" hangingPunct="1">
              <a:lnSpc>
                <a:spcPct val="90000"/>
              </a:lnSpc>
              <a:spcAft>
                <a:spcPts val="0"/>
              </a:spcAft>
              <a:defRPr/>
            </a:pPr>
            <a:endParaRPr lang="fr-FR" altLang="en-US" sz="2000" dirty="0" smtClean="0">
              <a:solidFill>
                <a:srgbClr val="01655B"/>
              </a:solidFill>
              <a:ea typeface="ＭＳ Ｐゴシック" pitchFamily="34" charset="-128"/>
            </a:endParaRPr>
          </a:p>
          <a:p>
            <a:pPr marL="0" indent="0" eaLnBrk="1" fontAlgn="auto" hangingPunct="1">
              <a:lnSpc>
                <a:spcPct val="90000"/>
              </a:lnSpc>
              <a:spcAft>
                <a:spcPts val="0"/>
              </a:spcAft>
              <a:buFont typeface="Arial" pitchFamily="34" charset="0"/>
              <a:buNone/>
              <a:defRPr/>
            </a:pPr>
            <a:r>
              <a:rPr lang="en-GB" altLang="en-US" sz="2000" dirty="0" smtClean="0">
                <a:solidFill>
                  <a:srgbClr val="01655B"/>
                </a:solidFill>
              </a:rPr>
              <a:t>Partage des avantages</a:t>
            </a:r>
          </a:p>
          <a:p>
            <a:pPr eaLnBrk="1" fontAlgn="auto" hangingPunct="1">
              <a:lnSpc>
                <a:spcPct val="90000"/>
              </a:lnSpc>
              <a:spcBef>
                <a:spcPts val="400"/>
              </a:spcBef>
              <a:spcAft>
                <a:spcPts val="0"/>
              </a:spcAft>
              <a:buFontTx/>
              <a:buChar char="•"/>
              <a:defRPr/>
            </a:pPr>
            <a:r>
              <a:rPr lang="en-GB" altLang="en-US" sz="2000" dirty="0" smtClean="0">
                <a:solidFill>
                  <a:srgbClr val="01655B"/>
                </a:solidFill>
              </a:rPr>
              <a:t>Quels types d'avantages partagez-vous ? De quelle manière ? Avec qui ?</a:t>
            </a:r>
          </a:p>
          <a:p>
            <a:pPr eaLnBrk="1" fontAlgn="auto" hangingPunct="1">
              <a:lnSpc>
                <a:spcPct val="90000"/>
              </a:lnSpc>
              <a:spcBef>
                <a:spcPts val="400"/>
              </a:spcBef>
              <a:spcAft>
                <a:spcPts val="0"/>
              </a:spcAft>
              <a:buFontTx/>
              <a:buChar char="•"/>
              <a:defRPr/>
            </a:pPr>
            <a:r>
              <a:rPr lang="en-GB" altLang="en-US" sz="2000" dirty="0" smtClean="0">
                <a:solidFill>
                  <a:srgbClr val="01655B"/>
                </a:solidFill>
              </a:rPr>
              <a:t>Partagez-vous les avantages de manière égale pour le matériel acquis à une période antérieure et postérieure à la CDB (avant et après le 29 déc. 1993) ?</a:t>
            </a:r>
          </a:p>
          <a:p>
            <a:pPr eaLnBrk="1" fontAlgn="auto" hangingPunct="1">
              <a:lnSpc>
                <a:spcPct val="90000"/>
              </a:lnSpc>
              <a:spcAft>
                <a:spcPts val="0"/>
              </a:spcAft>
              <a:buFontTx/>
              <a:buChar char="•"/>
              <a:defRPr/>
            </a:pPr>
            <a:endParaRPr lang="fr-FR" altLang="en-US" sz="1700" dirty="0" smtClean="0">
              <a:ea typeface="ＭＳ Ｐゴシック" pitchFamily="34" charset="-128"/>
            </a:endParaRPr>
          </a:p>
          <a:p>
            <a:pPr eaLnBrk="1" fontAlgn="auto" hangingPunct="1">
              <a:lnSpc>
                <a:spcPct val="90000"/>
              </a:lnSpc>
              <a:spcAft>
                <a:spcPts val="0"/>
              </a:spcAft>
              <a:defRPr/>
            </a:pPr>
            <a:endParaRPr lang="fr-FR" altLang="en-US" sz="17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1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 end="1"/>
                                            </p:txEl>
                                          </p:spTgt>
                                        </p:tgtEl>
                                        <p:attrNameLst>
                                          <p:attrName>ppt_c</p:attrName>
                                        </p:attrNameLst>
                                      </p:cBhvr>
                                      <p:to>
                                        <a:srgbClr val="FFFF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12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2" end="2"/>
                                            </p:txEl>
                                          </p:spTgt>
                                        </p:tgtEl>
                                        <p:attrNameLst>
                                          <p:attrName>ppt_c</p:attrName>
                                        </p:attrNameLst>
                                      </p:cBhvr>
                                      <p:to>
                                        <a:srgbClr val="FFFF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12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3" end="3"/>
                                            </p:txEl>
                                          </p:spTgt>
                                        </p:tgtEl>
                                        <p:attrNameLst>
                                          <p:attrName>ppt_c</p:attrName>
                                        </p:attrNameLst>
                                      </p:cBhvr>
                                      <p:to>
                                        <a:srgbClr val="FFFF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12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4" end="4"/>
                                            </p:txEl>
                                          </p:spTgt>
                                        </p:tgtEl>
                                        <p:attrNameLst>
                                          <p:attrName>ppt_c</p:attrName>
                                        </p:attrNameLst>
                                      </p:cBhvr>
                                      <p:to>
                                        <a:srgbClr val="FFFF0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120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6" end="6"/>
                                            </p:txEl>
                                          </p:spTgt>
                                        </p:tgtEl>
                                        <p:attrNameLst>
                                          <p:attrName>ppt_c</p:attrName>
                                        </p:attrNameLst>
                                      </p:cBhvr>
                                      <p:to>
                                        <a:srgbClr val="FFFF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120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7" end="7"/>
                                            </p:txEl>
                                          </p:spTgt>
                                        </p:tgtEl>
                                        <p:attrNameLst>
                                          <p:attrName>ppt_c</p:attrName>
                                        </p:attrNameLst>
                                      </p:cBhvr>
                                      <p:to>
                                        <a:srgbClr val="FFFF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9120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8" end="8"/>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GB" altLang="en-US" dirty="0" smtClean="0">
                <a:solidFill>
                  <a:schemeClr val="bg1"/>
                </a:solidFill>
              </a:rPr>
              <a:t>Questions liées à la préparation pour les </a:t>
            </a:r>
            <a:br>
              <a:rPr lang="en-GB" altLang="en-US" dirty="0" smtClean="0">
                <a:solidFill>
                  <a:schemeClr val="bg1"/>
                </a:solidFill>
              </a:rPr>
            </a:br>
            <a:r>
              <a:rPr lang="en-GB" altLang="en-US" dirty="0" err="1" smtClean="0">
                <a:solidFill>
                  <a:schemeClr val="bg1"/>
                </a:solidFill>
              </a:rPr>
              <a:t>jardins</a:t>
            </a:r>
            <a:r>
              <a:rPr lang="en-GB" altLang="en-US" dirty="0" smtClean="0">
                <a:solidFill>
                  <a:schemeClr val="bg1"/>
                </a:solidFill>
              </a:rPr>
              <a:t> – traçabilité et suivi</a:t>
            </a:r>
            <a:endParaRPr lang="fr-FR" altLang="en-US" dirty="0" smtClean="0">
              <a:solidFill>
                <a:schemeClr val="bg1"/>
              </a:solidFill>
              <a:ea typeface="ＭＳ Ｐゴシック" pitchFamily="34" charset="-128"/>
            </a:endParaRPr>
          </a:p>
        </p:txBody>
      </p:sp>
      <p:sp>
        <p:nvSpPr>
          <p:cNvPr id="691203" name="Rectangle 3"/>
          <p:cNvSpPr>
            <a:spLocks noGrp="1" noChangeArrowheads="1"/>
          </p:cNvSpPr>
          <p:nvPr>
            <p:ph idx="1"/>
          </p:nvPr>
        </p:nvSpPr>
        <p:spPr/>
        <p:txBody>
          <a:bodyPr rtlCol="0">
            <a:normAutofit fontScale="92500" lnSpcReduction="20000"/>
          </a:bodyPr>
          <a:lstStyle/>
          <a:p>
            <a:pPr marL="0" indent="0" eaLnBrk="1" fontAlgn="auto" hangingPunct="1">
              <a:lnSpc>
                <a:spcPct val="90000"/>
              </a:lnSpc>
              <a:spcAft>
                <a:spcPts val="0"/>
              </a:spcAft>
              <a:buFont typeface="Arial" pitchFamily="34" charset="0"/>
              <a:buNone/>
              <a:defRPr/>
            </a:pPr>
            <a:r>
              <a:rPr lang="en-GB" altLang="en-US" sz="1900" dirty="0" smtClean="0">
                <a:solidFill>
                  <a:srgbClr val="01655B"/>
                </a:solidFill>
              </a:rPr>
              <a:t>Ressources relatives à la gestion des données</a:t>
            </a:r>
            <a:endParaRPr lang="fr-FR" altLang="en-US" sz="1900" dirty="0" smtClean="0">
              <a:solidFill>
                <a:srgbClr val="01655B"/>
              </a:solidFill>
              <a:ea typeface="ＭＳ Ｐゴシック" pitchFamily="34" charset="-128"/>
            </a:endParaRPr>
          </a:p>
          <a:p>
            <a:pPr eaLnBrk="1" fontAlgn="auto" hangingPunct="1">
              <a:lnSpc>
                <a:spcPct val="90000"/>
              </a:lnSpc>
              <a:spcAft>
                <a:spcPts val="0"/>
              </a:spcAft>
              <a:defRPr/>
            </a:pPr>
            <a:r>
              <a:rPr lang="en-GB" altLang="en-US" sz="1900" dirty="0" smtClean="0">
                <a:solidFill>
                  <a:srgbClr val="01655B"/>
                </a:solidFill>
              </a:rPr>
              <a:t>Enregistrez-vous tous/certains de vos spécimens dans une base de données ? Si oui, lesquels ?</a:t>
            </a:r>
          </a:p>
          <a:p>
            <a:pPr eaLnBrk="1" fontAlgn="auto" hangingPunct="1">
              <a:lnSpc>
                <a:spcPct val="90000"/>
              </a:lnSpc>
              <a:spcAft>
                <a:spcPts val="0"/>
              </a:spcAft>
              <a:defRPr/>
            </a:pPr>
            <a:r>
              <a:rPr lang="en-GB" altLang="en-US" sz="1900" dirty="0" smtClean="0">
                <a:solidFill>
                  <a:srgbClr val="01655B"/>
                </a:solidFill>
              </a:rPr>
              <a:t>Flux des spécimens : combien de transferts en entrée et en sortie ? (Prêts/dons/échantillons)</a:t>
            </a:r>
          </a:p>
          <a:p>
            <a:pPr eaLnBrk="1" fontAlgn="auto" hangingPunct="1">
              <a:lnSpc>
                <a:spcPct val="90000"/>
              </a:lnSpc>
              <a:spcAft>
                <a:spcPts val="0"/>
              </a:spcAft>
              <a:defRPr/>
            </a:pPr>
            <a:r>
              <a:rPr lang="en-GB" altLang="en-US" sz="1900" dirty="0" smtClean="0">
                <a:solidFill>
                  <a:srgbClr val="01655B"/>
                </a:solidFill>
              </a:rPr>
              <a:t>Qui décide/gère les entrées et les sorties ?</a:t>
            </a:r>
          </a:p>
          <a:p>
            <a:pPr eaLnBrk="1" fontAlgn="auto" hangingPunct="1">
              <a:lnSpc>
                <a:spcPct val="90000"/>
              </a:lnSpc>
              <a:spcAft>
                <a:spcPts val="0"/>
              </a:spcAft>
              <a:defRPr/>
            </a:pPr>
            <a:r>
              <a:rPr lang="en-GB" altLang="en-US" sz="1900" dirty="0" smtClean="0">
                <a:solidFill>
                  <a:srgbClr val="01655B"/>
                </a:solidFill>
              </a:rPr>
              <a:t>Assurez-vous la traçabilité des transferts ? De quelle manière ?</a:t>
            </a:r>
          </a:p>
          <a:p>
            <a:pPr eaLnBrk="1" fontAlgn="auto" hangingPunct="1">
              <a:lnSpc>
                <a:spcPct val="90000"/>
              </a:lnSpc>
              <a:spcAft>
                <a:spcPts val="0"/>
              </a:spcAft>
              <a:defRPr/>
            </a:pPr>
            <a:r>
              <a:rPr lang="en-GB" altLang="en-US" sz="1900" dirty="0" smtClean="0">
                <a:solidFill>
                  <a:srgbClr val="01655B"/>
                </a:solidFill>
              </a:rPr>
              <a:t>De quelle manière assurez-vous le suivi des permis et des conditions spéciales relatives aux spécimens ?</a:t>
            </a:r>
          </a:p>
          <a:p>
            <a:pPr eaLnBrk="1" fontAlgn="auto" hangingPunct="1">
              <a:lnSpc>
                <a:spcPct val="90000"/>
              </a:lnSpc>
              <a:spcAft>
                <a:spcPts val="0"/>
              </a:spcAft>
              <a:defRPr/>
            </a:pPr>
            <a:r>
              <a:rPr lang="en-GB" altLang="en-US" sz="1900" dirty="0" smtClean="0">
                <a:solidFill>
                  <a:srgbClr val="01655B"/>
                </a:solidFill>
              </a:rPr>
              <a:t>Attribuez-vous/utilisez-vous des identifiants uniques pour réaliser le suivi des spécimens (par ex. numéros IPEN) ?</a:t>
            </a:r>
          </a:p>
          <a:p>
            <a:pPr eaLnBrk="1" fontAlgn="auto" hangingPunct="1">
              <a:lnSpc>
                <a:spcPct val="90000"/>
              </a:lnSpc>
              <a:spcAft>
                <a:spcPts val="0"/>
              </a:spcAft>
              <a:defRPr/>
            </a:pPr>
            <a:endParaRPr lang="fr-FR" altLang="en-US" sz="1900" dirty="0" smtClean="0">
              <a:solidFill>
                <a:srgbClr val="01655B"/>
              </a:solidFill>
              <a:ea typeface="ＭＳ Ｐゴシック" pitchFamily="34" charset="-128"/>
            </a:endParaRPr>
          </a:p>
          <a:p>
            <a:pPr marL="0" indent="0" eaLnBrk="1" fontAlgn="auto" hangingPunct="1">
              <a:lnSpc>
                <a:spcPct val="90000"/>
              </a:lnSpc>
              <a:spcAft>
                <a:spcPts val="0"/>
              </a:spcAft>
              <a:buFont typeface="Arial" pitchFamily="34" charset="0"/>
              <a:buNone/>
              <a:defRPr/>
            </a:pPr>
            <a:r>
              <a:rPr lang="en-GB" altLang="en-US" sz="1900" dirty="0" smtClean="0">
                <a:solidFill>
                  <a:srgbClr val="01655B"/>
                </a:solidFill>
              </a:rPr>
              <a:t>Élaboration d'une politique</a:t>
            </a:r>
          </a:p>
          <a:p>
            <a:pPr eaLnBrk="1" fontAlgn="auto" hangingPunct="1">
              <a:lnSpc>
                <a:spcPct val="90000"/>
              </a:lnSpc>
              <a:spcAft>
                <a:spcPts val="0"/>
              </a:spcAft>
              <a:defRPr/>
            </a:pPr>
            <a:r>
              <a:rPr lang="en-GB" altLang="en-US" sz="1900" dirty="0" smtClean="0">
                <a:solidFill>
                  <a:srgbClr val="01655B"/>
                </a:solidFill>
              </a:rPr>
              <a:t>Disposez-vous actuellement d'une politique/procédure déterminée quant à l'accès, l'utilisation et la fourniture de ressources génétiques ? </a:t>
            </a:r>
          </a:p>
          <a:p>
            <a:pPr eaLnBrk="1" fontAlgn="auto" hangingPunct="1">
              <a:lnSpc>
                <a:spcPct val="90000"/>
              </a:lnSpc>
              <a:spcAft>
                <a:spcPts val="0"/>
              </a:spcAft>
              <a:defRPr/>
            </a:pPr>
            <a:r>
              <a:rPr lang="en-GB" altLang="en-US" sz="1900" dirty="0" smtClean="0">
                <a:solidFill>
                  <a:srgbClr val="01655B"/>
                </a:solidFill>
              </a:rPr>
              <a:t>Utilisez-vous des accords de transfert de matériel ?</a:t>
            </a:r>
          </a:p>
          <a:p>
            <a:pPr eaLnBrk="1" fontAlgn="auto" hangingPunct="1">
              <a:lnSpc>
                <a:spcPct val="90000"/>
              </a:lnSpc>
              <a:spcAft>
                <a:spcPts val="0"/>
              </a:spcAft>
              <a:defRPr/>
            </a:pPr>
            <a:r>
              <a:rPr lang="en-GB" altLang="en-US" sz="1900" dirty="0" smtClean="0">
                <a:solidFill>
                  <a:srgbClr val="01655B"/>
                </a:solidFill>
              </a:rPr>
              <a:t>Disposez-vous de politiques concernant les chercheurs invités ?</a:t>
            </a:r>
          </a:p>
          <a:p>
            <a:pPr eaLnBrk="1" fontAlgn="auto" hangingPunct="1">
              <a:lnSpc>
                <a:spcPct val="90000"/>
              </a:lnSpc>
              <a:spcAft>
                <a:spcPts val="0"/>
              </a:spcAft>
              <a:defRPr/>
            </a:pPr>
            <a:r>
              <a:rPr lang="en-GB" altLang="en-US" sz="1900" dirty="0" smtClean="0">
                <a:solidFill>
                  <a:srgbClr val="01655B"/>
                </a:solidFill>
              </a:rPr>
              <a:t>Disposez-vous d'une politique qui différencie le matériel acquis avant ou après la </a:t>
            </a:r>
          </a:p>
          <a:p>
            <a:pPr eaLnBrk="1" fontAlgn="auto" hangingPunct="1">
              <a:lnSpc>
                <a:spcPct val="90000"/>
              </a:lnSpc>
              <a:spcAft>
                <a:spcPts val="0"/>
              </a:spcAft>
              <a:buNone/>
              <a:defRPr/>
            </a:pPr>
            <a:r>
              <a:rPr lang="en-GB" altLang="en-US" sz="1900" dirty="0" smtClean="0">
                <a:solidFill>
                  <a:srgbClr val="01655B"/>
                </a:solidFill>
              </a:rPr>
              <a:t>	CDB (1993) ?</a:t>
            </a:r>
          </a:p>
          <a:p>
            <a:pPr marL="0" indent="0" eaLnBrk="1" fontAlgn="auto" hangingPunct="1">
              <a:lnSpc>
                <a:spcPct val="90000"/>
              </a:lnSpc>
              <a:spcAft>
                <a:spcPts val="0"/>
              </a:spcAft>
              <a:buFont typeface="Arial" pitchFamily="34" charset="0"/>
              <a:buNone/>
              <a:defRPr/>
            </a:pPr>
            <a:endParaRPr lang="fr-FR" altLang="en-US" sz="1700"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0" end="0"/>
                                            </p:txEl>
                                          </p:spTgt>
                                        </p:tgtEl>
                                        <p:attrNameLst>
                                          <p:attrName>ppt_c</p:attrName>
                                        </p:attrNameLst>
                                      </p:cBhvr>
                                      <p:to>
                                        <a:srgbClr val="FFFF0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 end="1"/>
                                            </p:txEl>
                                          </p:spTgt>
                                        </p:tgtEl>
                                        <p:attrNameLst>
                                          <p:attrName>ppt_c</p:attrName>
                                        </p:attrNameLst>
                                      </p:cBhvr>
                                      <p:to>
                                        <a:srgbClr val="FFFF0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12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2" end="2"/>
                                            </p:txEl>
                                          </p:spTgt>
                                        </p:tgtEl>
                                        <p:attrNameLst>
                                          <p:attrName>ppt_c</p:attrName>
                                        </p:attrNameLst>
                                      </p:cBhvr>
                                      <p:to>
                                        <a:srgbClr val="FFFF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120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3" end="3"/>
                                            </p:txEl>
                                          </p:spTgt>
                                        </p:tgtEl>
                                        <p:attrNameLst>
                                          <p:attrName>ppt_c</p:attrName>
                                        </p:attrNameLst>
                                      </p:cBhvr>
                                      <p:to>
                                        <a:srgbClr val="FFFF0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12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4" end="4"/>
                                            </p:txEl>
                                          </p:spTgt>
                                        </p:tgtEl>
                                        <p:attrNameLst>
                                          <p:attrName>ppt_c</p:attrName>
                                        </p:attrNameLst>
                                      </p:cBhvr>
                                      <p:to>
                                        <a:srgbClr val="FFFF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9120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5" end="5"/>
                                            </p:txEl>
                                          </p:spTgt>
                                        </p:tgtEl>
                                        <p:attrNameLst>
                                          <p:attrName>ppt_c</p:attrName>
                                        </p:attrNameLst>
                                      </p:cBhvr>
                                      <p:to>
                                        <a:srgbClr val="FFFF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9120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6" end="6"/>
                                            </p:txEl>
                                          </p:spTgt>
                                        </p:tgtEl>
                                        <p:attrNameLst>
                                          <p:attrName>ppt_c</p:attrName>
                                        </p:attrNameLst>
                                      </p:cBhvr>
                                      <p:to>
                                        <a:srgbClr val="FFFF0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9120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8" end="8"/>
                                            </p:txEl>
                                          </p:spTgt>
                                        </p:tgtEl>
                                        <p:attrNameLst>
                                          <p:attrName>ppt_c</p:attrName>
                                        </p:attrNameLst>
                                      </p:cBhvr>
                                      <p:to>
                                        <a:srgbClr val="FFFF00"/>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9120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9" end="9"/>
                                            </p:txEl>
                                          </p:spTgt>
                                        </p:tgtEl>
                                        <p:attrNameLst>
                                          <p:attrName>ppt_c</p:attrName>
                                        </p:attrNameLst>
                                      </p:cBhvr>
                                      <p:to>
                                        <a:srgbClr val="FFFF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9120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0" end="10"/>
                                            </p:txEl>
                                          </p:spTgt>
                                        </p:tgtEl>
                                        <p:attrNameLst>
                                          <p:attrName>ppt_c</p:attrName>
                                        </p:attrNameLst>
                                      </p:cBhvr>
                                      <p:to>
                                        <a:srgbClr val="FFFF00"/>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9120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1" end="11"/>
                                            </p:txEl>
                                          </p:spTgt>
                                        </p:tgtEl>
                                        <p:attrNameLst>
                                          <p:attrName>ppt_c</p:attrName>
                                        </p:attrNameLst>
                                      </p:cBhvr>
                                      <p:to>
                                        <a:srgbClr val="FFFF00"/>
                                      </p:to>
                                    </p:animClr>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9120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2" end="12"/>
                                            </p:txEl>
                                          </p:spTgt>
                                        </p:tgtEl>
                                        <p:attrNameLst>
                                          <p:attrName>ppt_c</p:attrName>
                                        </p:attrNameLst>
                                      </p:cBhvr>
                                      <p:to>
                                        <a:srgbClr val="FFFF00"/>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1203">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691203">
                                            <p:txEl>
                                              <p:pRg st="13" end="13"/>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sz="4000" smtClean="0">
                <a:solidFill>
                  <a:schemeClr val="bg1"/>
                </a:solidFill>
                <a:latin typeface="Calibri" pitchFamily="34" charset="0"/>
              </a:rPr>
              <a:t>Boîte à outils suggérée pour l'APA</a:t>
            </a:r>
            <a:endParaRPr lang="fr-FR" altLang="en-US" sz="4000" smtClean="0">
              <a:solidFill>
                <a:schemeClr val="bg1"/>
              </a:solidFill>
              <a:latin typeface="Calibri" pitchFamily="34" charset="0"/>
              <a:ea typeface="ＭＳ Ｐゴシック" pitchFamily="34" charset="-128"/>
            </a:endParaRPr>
          </a:p>
        </p:txBody>
      </p:sp>
      <p:sp>
        <p:nvSpPr>
          <p:cNvPr id="13315" name="Rectangle 3"/>
          <p:cNvSpPr>
            <a:spLocks noGrp="1" noChangeArrowheads="1"/>
          </p:cNvSpPr>
          <p:nvPr>
            <p:ph idx="1"/>
          </p:nvPr>
        </p:nvSpPr>
        <p:spPr/>
        <p:txBody>
          <a:bodyPr>
            <a:normAutofit lnSpcReduction="10000"/>
          </a:bodyPr>
          <a:lstStyle/>
          <a:p>
            <a:pPr marL="0" indent="0" eaLnBrk="1" hangingPunct="1">
              <a:spcBef>
                <a:spcPts val="700"/>
              </a:spcBef>
              <a:buFont typeface="Arial" pitchFamily="34" charset="0"/>
              <a:buNone/>
              <a:defRPr/>
            </a:pPr>
            <a:r>
              <a:rPr lang="en-GB" altLang="en-US" sz="2000" dirty="0" smtClean="0">
                <a:solidFill>
                  <a:srgbClr val="01655B"/>
                </a:solidFill>
              </a:rPr>
              <a:t>Pour une bonne préparation à l'APA, veillez à tenir compte des éléments suivants dans le cadre d'une 'boîte à outils pour l'APA' :</a:t>
            </a:r>
          </a:p>
          <a:p>
            <a:pPr eaLnBrk="1" fontAlgn="auto" hangingPunct="1">
              <a:spcBef>
                <a:spcPts val="700"/>
              </a:spcBef>
              <a:spcAft>
                <a:spcPts val="0"/>
              </a:spcAft>
              <a:defRPr/>
            </a:pPr>
            <a:r>
              <a:rPr lang="en-GB" altLang="en-US" sz="2000" dirty="0">
                <a:solidFill>
                  <a:srgbClr val="01655B"/>
                </a:solidFill>
              </a:rPr>
              <a:t>Une politique générale sur l'APA, notamment en matière d'acquisition, d'utilisation, de fourniture de matériel et de partage des avantages</a:t>
            </a:r>
          </a:p>
          <a:p>
            <a:pPr eaLnBrk="1" fontAlgn="auto" hangingPunct="1">
              <a:spcBef>
                <a:spcPts val="700"/>
              </a:spcBef>
              <a:spcAft>
                <a:spcPts val="0"/>
              </a:spcAft>
              <a:defRPr/>
            </a:pPr>
            <a:r>
              <a:rPr lang="en-GB" altLang="en-US" sz="2000" dirty="0">
                <a:solidFill>
                  <a:srgbClr val="01655B"/>
                </a:solidFill>
              </a:rPr>
              <a:t>Au moins un membre du personnel chargé de l'APA</a:t>
            </a:r>
          </a:p>
          <a:p>
            <a:pPr eaLnBrk="1" fontAlgn="auto" hangingPunct="1">
              <a:spcBef>
                <a:spcPts val="700"/>
              </a:spcBef>
              <a:spcAft>
                <a:spcPts val="0"/>
              </a:spcAft>
              <a:defRPr/>
            </a:pPr>
            <a:r>
              <a:rPr lang="en-GB" altLang="en-US" sz="2000" dirty="0">
                <a:solidFill>
                  <a:srgbClr val="01655B"/>
                </a:solidFill>
              </a:rPr>
              <a:t>Un système de gestion des données pour assurer le suivi du matériel, du fournisseur, du CPCC et autres permis, des CCCA (y compris les restrictions), des utilisations des ressources génétiques, des transferts à l'intérieur et hors du jardin, des liens avec des publications et autres productions, des avantages, de tous les identifiants uniques</a:t>
            </a:r>
          </a:p>
          <a:p>
            <a:pPr eaLnBrk="1" fontAlgn="auto" hangingPunct="1">
              <a:spcBef>
                <a:spcPts val="700"/>
              </a:spcBef>
              <a:spcAft>
                <a:spcPts val="0"/>
              </a:spcAft>
              <a:defRPr/>
            </a:pPr>
            <a:r>
              <a:rPr lang="en-GB" altLang="en-US" sz="2000" dirty="0">
                <a:solidFill>
                  <a:srgbClr val="01655B"/>
                </a:solidFill>
              </a:rPr>
              <a:t>La formation régulière du personnel et un guide accessible sur la politique et les procédures internes relatives à l'APA</a:t>
            </a:r>
          </a:p>
          <a:p>
            <a:pPr eaLnBrk="1" fontAlgn="auto" hangingPunct="1">
              <a:spcBef>
                <a:spcPts val="700"/>
              </a:spcBef>
              <a:spcAft>
                <a:spcPts val="0"/>
              </a:spcAft>
              <a:defRPr/>
            </a:pPr>
            <a:r>
              <a:rPr lang="en-GB" altLang="en-US" sz="2000" dirty="0">
                <a:solidFill>
                  <a:srgbClr val="01655B"/>
                </a:solidFill>
              </a:rPr>
              <a:t>Une procédure pour les travaux de terrain à l'étranger, notamment en matière de planification à l'avance et de suivi</a:t>
            </a:r>
          </a:p>
          <a:p>
            <a:pPr marL="0" indent="0" eaLnBrk="1" hangingPunct="1">
              <a:lnSpc>
                <a:spcPct val="90000"/>
              </a:lnSpc>
              <a:defRPr/>
            </a:pPr>
            <a:endParaRPr lang="fr-FR" altLang="en-US" sz="2400" dirty="0" smtClean="0">
              <a:ea typeface="ＭＳ Ｐゴシック" pitchFamily="34" charset="-128"/>
            </a:endParaRPr>
          </a:p>
        </p:txBody>
      </p:sp>
      <p:sp>
        <p:nvSpPr>
          <p:cNvPr id="13316" name="Rectangle 8"/>
          <p:cNvSpPr>
            <a:spLocks noChangeArrowheads="1"/>
          </p:cNvSpPr>
          <p:nvPr/>
        </p:nvSpPr>
        <p:spPr bwMode="auto">
          <a:xfrm>
            <a:off x="450850" y="3573463"/>
            <a:ext cx="67135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ct val="50000"/>
              </a:spcAft>
              <a:buFontTx/>
              <a:buChar char="•"/>
            </a:pPr>
            <a:endParaRPr lang="en-GB" altLang="en-US" sz="2200">
              <a:solidFill>
                <a:srgbClr val="FFFF00"/>
              </a:solidFill>
              <a:latin typeface="Times New Roman" pitchFamily="18" charset="0"/>
            </a:endParaRPr>
          </a:p>
          <a:p>
            <a:pPr lvl="1" eaLnBrk="1" hangingPunct="1">
              <a:spcBef>
                <a:spcPct val="0"/>
              </a:spcBef>
              <a:spcAft>
                <a:spcPct val="50000"/>
              </a:spcAft>
              <a:buFontTx/>
              <a:buChar char="–"/>
            </a:pPr>
            <a:endParaRPr lang="en-GB" altLang="en-US" sz="2000">
              <a:solidFill>
                <a:srgbClr val="FFFF00"/>
              </a:solidFill>
              <a:latin typeface="Times New Roman" pitchFamily="18" charset="0"/>
            </a:endParaRPr>
          </a:p>
          <a:p>
            <a:pPr eaLnBrk="1" hangingPunct="1">
              <a:lnSpc>
                <a:spcPct val="90000"/>
              </a:lnSpc>
              <a:spcBef>
                <a:spcPct val="0"/>
              </a:spcBef>
              <a:spcAft>
                <a:spcPct val="50000"/>
              </a:spcAft>
              <a:buFontTx/>
              <a:buChar char="•"/>
            </a:pPr>
            <a:endParaRPr lang="en-US" altLang="en-US" sz="220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GB" altLang="en-US" sz="4000" smtClean="0">
                <a:solidFill>
                  <a:schemeClr val="bg1"/>
                </a:solidFill>
              </a:rPr>
              <a:t>Boîte à outils suggérée pour l'APA (2)</a:t>
            </a:r>
          </a:p>
        </p:txBody>
      </p:sp>
      <p:sp>
        <p:nvSpPr>
          <p:cNvPr id="14339" name="Rectangle 4"/>
          <p:cNvSpPr>
            <a:spLocks noChangeArrowheads="1"/>
          </p:cNvSpPr>
          <p:nvPr/>
        </p:nvSpPr>
        <p:spPr bwMode="auto">
          <a:xfrm>
            <a:off x="257175" y="1704975"/>
            <a:ext cx="8496300" cy="51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itchFamily="34" charset="0"/>
              <a:buChar char="•"/>
              <a:defRPr sz="3200">
                <a:solidFill>
                  <a:schemeClr val="tx1"/>
                </a:solidFill>
                <a:latin typeface="Calibri" pitchFamily="34" charset="0"/>
              </a:defRPr>
            </a:lvl1pPr>
            <a:lvl2pPr marL="800100" indent="-34290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auto">
              <a:spcBef>
                <a:spcPts val="700"/>
              </a:spcBef>
              <a:spcAft>
                <a:spcPts val="0"/>
              </a:spcAft>
              <a:defRPr/>
            </a:pPr>
            <a:r>
              <a:rPr lang="en-GB" altLang="en-US" sz="2000" dirty="0">
                <a:solidFill>
                  <a:srgbClr val="01655B"/>
                </a:solidFill>
                <a:latin typeface="+mn-lt"/>
              </a:rPr>
              <a:t>Des politiques relatives aux chercheurs invités dans tous les services</a:t>
            </a:r>
          </a:p>
          <a:p>
            <a:pPr fontAlgn="auto">
              <a:spcBef>
                <a:spcPts val="700"/>
              </a:spcBef>
              <a:spcAft>
                <a:spcPts val="0"/>
              </a:spcAft>
              <a:defRPr/>
            </a:pPr>
            <a:r>
              <a:rPr lang="en-GB" altLang="en-US" sz="2000" dirty="0">
                <a:solidFill>
                  <a:srgbClr val="01655B"/>
                </a:solidFill>
                <a:latin typeface="+mn-lt"/>
              </a:rPr>
              <a:t>Des politiques relatives au recueil d'informations, d'images et de données sur l'ADN</a:t>
            </a:r>
          </a:p>
          <a:p>
            <a:pPr fontAlgn="auto">
              <a:spcBef>
                <a:spcPts val="700"/>
              </a:spcBef>
              <a:spcAft>
                <a:spcPts val="0"/>
              </a:spcAft>
              <a:defRPr/>
            </a:pPr>
            <a:r>
              <a:rPr lang="en-GB" altLang="en-US" sz="2000" dirty="0">
                <a:solidFill>
                  <a:srgbClr val="01655B"/>
                </a:solidFill>
                <a:latin typeface="+mn-lt"/>
              </a:rPr>
              <a:t>Une politique relative à la commercialisation et à la fourniture à des tiers du secteur commercial/au changement d'usage et d'intention</a:t>
            </a:r>
          </a:p>
          <a:p>
            <a:pPr fontAlgn="auto">
              <a:spcBef>
                <a:spcPts val="700"/>
              </a:spcBef>
              <a:spcAft>
                <a:spcPts val="0"/>
              </a:spcAft>
              <a:defRPr/>
            </a:pPr>
            <a:r>
              <a:rPr lang="en-GB" altLang="en-US" sz="2000" dirty="0">
                <a:solidFill>
                  <a:srgbClr val="01655B"/>
                </a:solidFill>
                <a:latin typeface="+mn-lt"/>
              </a:rPr>
              <a:t>Documents types :  </a:t>
            </a:r>
          </a:p>
          <a:p>
            <a:pPr lvl="1">
              <a:spcBef>
                <a:spcPts val="1000"/>
              </a:spcBef>
              <a:buFont typeface="Wingdings" panose="05000000000000000000" pitchFamily="2" charset="2"/>
              <a:buChar char="§"/>
              <a:defRPr/>
            </a:pPr>
            <a:r>
              <a:rPr lang="en-GB" altLang="en-US" sz="2000" dirty="0">
                <a:solidFill>
                  <a:srgbClr val="01655B"/>
                </a:solidFill>
              </a:rPr>
              <a:t>Accords de transfert de matériel</a:t>
            </a:r>
          </a:p>
          <a:p>
            <a:pPr lvl="1">
              <a:spcBef>
                <a:spcPts val="1000"/>
              </a:spcBef>
              <a:buFont typeface="Wingdings" panose="05000000000000000000" pitchFamily="2" charset="2"/>
              <a:buChar char="§"/>
              <a:defRPr/>
            </a:pPr>
            <a:r>
              <a:rPr lang="en-GB" altLang="en-US" sz="2000" dirty="0">
                <a:solidFill>
                  <a:srgbClr val="01655B"/>
                </a:solidFill>
              </a:rPr>
              <a:t>Lettres et clauses types propres à différentes situations</a:t>
            </a:r>
          </a:p>
          <a:p>
            <a:pPr lvl="1">
              <a:spcBef>
                <a:spcPts val="1000"/>
              </a:spcBef>
              <a:buFont typeface="Wingdings" panose="05000000000000000000" pitchFamily="2" charset="2"/>
              <a:buChar char="§"/>
              <a:defRPr/>
            </a:pPr>
            <a:r>
              <a:rPr lang="en-GB" altLang="en-US" sz="2000" dirty="0">
                <a:solidFill>
                  <a:srgbClr val="01655B"/>
                </a:solidFill>
              </a:rPr>
              <a:t>Accords à long terme sur l'APA pour les partenariats</a:t>
            </a:r>
          </a:p>
          <a:p>
            <a:pPr lvl="1">
              <a:spcBef>
                <a:spcPts val="1000"/>
              </a:spcBef>
              <a:buFont typeface="Wingdings" panose="05000000000000000000" pitchFamily="2" charset="2"/>
              <a:buChar char="§"/>
              <a:defRPr/>
            </a:pPr>
            <a:r>
              <a:rPr lang="en-GB" altLang="en-US" sz="2000" dirty="0">
                <a:solidFill>
                  <a:srgbClr val="01655B"/>
                </a:solidFill>
              </a:rPr>
              <a:t>Procédures relatives au changement d'usage</a:t>
            </a:r>
          </a:p>
          <a:p>
            <a:pPr lvl="1">
              <a:spcBef>
                <a:spcPts val="1000"/>
              </a:spcBef>
              <a:buFont typeface="Wingdings" panose="05000000000000000000" pitchFamily="2" charset="2"/>
              <a:buChar char="§"/>
              <a:defRPr/>
            </a:pPr>
            <a:r>
              <a:rPr lang="en-GB" altLang="en-US" sz="2000" dirty="0">
                <a:solidFill>
                  <a:srgbClr val="01655B"/>
                </a:solidFill>
              </a:rPr>
              <a:t>Convention de prêt (pour les spécimens des herbiers)</a:t>
            </a:r>
          </a:p>
          <a:p>
            <a:pPr>
              <a:spcBef>
                <a:spcPct val="0"/>
              </a:spcBef>
              <a:spcAft>
                <a:spcPct val="50000"/>
              </a:spcAft>
              <a:buFontTx/>
              <a:buNone/>
              <a:defRPr/>
            </a:pPr>
            <a:endParaRPr lang="fr-FR" altLang="en-US" sz="2000" dirty="0">
              <a:solidFill>
                <a:srgbClr val="01655B"/>
              </a:solidFill>
              <a:cs typeface="+mn-cs"/>
            </a:endParaRPr>
          </a:p>
          <a:p>
            <a:pPr lvl="1">
              <a:spcBef>
                <a:spcPct val="0"/>
              </a:spcBef>
              <a:spcAft>
                <a:spcPct val="50000"/>
              </a:spcAft>
              <a:buFontTx/>
              <a:buChar char="•"/>
              <a:defRPr/>
            </a:pPr>
            <a:endParaRPr lang="fr-FR" altLang="en-US" sz="2000" dirty="0">
              <a:solidFill>
                <a:srgbClr val="01655B"/>
              </a:solidFill>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GB" altLang="en-US" dirty="0" smtClean="0">
                <a:solidFill>
                  <a:schemeClr val="bg1"/>
                </a:solidFill>
              </a:rPr>
              <a:t>Actions </a:t>
            </a:r>
            <a:r>
              <a:rPr lang="en-GB" altLang="en-US" dirty="0" err="1" smtClean="0">
                <a:solidFill>
                  <a:schemeClr val="bg1"/>
                </a:solidFill>
              </a:rPr>
              <a:t>en</a:t>
            </a:r>
            <a:r>
              <a:rPr lang="en-GB" altLang="en-US" dirty="0" smtClean="0">
                <a:solidFill>
                  <a:schemeClr val="bg1"/>
                </a:solidFill>
              </a:rPr>
              <a:t> </a:t>
            </a:r>
            <a:r>
              <a:rPr lang="en-GB" altLang="en-US" dirty="0" err="1" smtClean="0">
                <a:solidFill>
                  <a:schemeClr val="bg1"/>
                </a:solidFill>
              </a:rPr>
              <a:t>matière</a:t>
            </a:r>
            <a:r>
              <a:rPr lang="en-GB" altLang="en-US" dirty="0" smtClean="0">
                <a:solidFill>
                  <a:schemeClr val="bg1"/>
                </a:solidFill>
              </a:rPr>
              <a:t> </a:t>
            </a:r>
            <a:r>
              <a:rPr lang="en-GB" altLang="en-US" dirty="0" err="1" smtClean="0">
                <a:solidFill>
                  <a:schemeClr val="bg1"/>
                </a:solidFill>
              </a:rPr>
              <a:t>d'APA</a:t>
            </a:r>
            <a:r>
              <a:rPr lang="en-GB" altLang="en-US" dirty="0" smtClean="0">
                <a:solidFill>
                  <a:schemeClr val="bg1"/>
                </a:solidFill>
              </a:rPr>
              <a:t> pour les </a:t>
            </a:r>
            <a:r>
              <a:rPr lang="en-GB" altLang="en-US" dirty="0" err="1" smtClean="0">
                <a:solidFill>
                  <a:schemeClr val="bg1"/>
                </a:solidFill>
              </a:rPr>
              <a:t>jardins</a:t>
            </a:r>
            <a:endParaRPr lang="fr-FR" altLang="en-US" dirty="0" smtClean="0">
              <a:solidFill>
                <a:schemeClr val="bg1"/>
              </a:solidFill>
              <a:ea typeface="ＭＳ Ｐゴシック" pitchFamily="34" charset="-128"/>
            </a:endParaRPr>
          </a:p>
        </p:txBody>
      </p:sp>
      <p:sp>
        <p:nvSpPr>
          <p:cNvPr id="15363" name="Rectangle 3"/>
          <p:cNvSpPr>
            <a:spLocks noGrp="1" noChangeArrowheads="1"/>
          </p:cNvSpPr>
          <p:nvPr>
            <p:ph idx="1"/>
          </p:nvPr>
        </p:nvSpPr>
        <p:spPr/>
        <p:txBody>
          <a:bodyPr>
            <a:noAutofit/>
          </a:bodyPr>
          <a:lstStyle/>
          <a:p>
            <a:pPr marL="285750" indent="-285750" eaLnBrk="1" hangingPunct="1">
              <a:lnSpc>
                <a:spcPct val="90000"/>
              </a:lnSpc>
              <a:buFontTx/>
              <a:buChar char="•"/>
            </a:pPr>
            <a:r>
              <a:rPr lang="fr-FR" altLang="en-US" sz="2000" dirty="0" smtClean="0">
                <a:solidFill>
                  <a:srgbClr val="01655B"/>
                </a:solidFill>
              </a:rPr>
              <a:t>Acquérez le matériel d'une manière légale (avec un CPCC, des CCCA et en respectant la législation nationale) et éthique (si le travail est réalisé avec des communautés, conformez-vous aux droits coutumiers/protocoles/codes de conduite en place)</a:t>
            </a:r>
          </a:p>
          <a:p>
            <a:pPr marL="285750" indent="-285750" eaLnBrk="1" hangingPunct="1">
              <a:lnSpc>
                <a:spcPct val="90000"/>
              </a:lnSpc>
              <a:buFontTx/>
              <a:buChar char="•"/>
            </a:pPr>
            <a:r>
              <a:rPr lang="fr-FR" altLang="en-US" sz="2000" dirty="0" smtClean="0">
                <a:solidFill>
                  <a:srgbClr val="01655B"/>
                </a:solidFill>
              </a:rPr>
              <a:t>Négociez des conditions convenues d'un commun accord (CCCA) dans le cadre de l'utilisation des ressources génétiques et du partage des avantages, exposées sous la forme d'un accord écrit – possibilité d'utiliser les accords et clauses types</a:t>
            </a:r>
          </a:p>
          <a:p>
            <a:pPr marL="285750" indent="-285750" eaLnBrk="1" hangingPunct="1">
              <a:lnSpc>
                <a:spcPct val="90000"/>
              </a:lnSpc>
              <a:buFontTx/>
              <a:buChar char="•"/>
            </a:pPr>
            <a:r>
              <a:rPr lang="fr-FR" altLang="en-US" sz="2000" dirty="0" smtClean="0">
                <a:solidFill>
                  <a:srgbClr val="01655B"/>
                </a:solidFill>
              </a:rPr>
              <a:t>Utilisez les accords de transfert de matériel ou les lettres pour les dons lors d'acquisitions auprès d'autres collections </a:t>
            </a:r>
            <a:r>
              <a:rPr lang="fr-FR" altLang="en-US" sz="2000" i="1" dirty="0" smtClean="0">
                <a:solidFill>
                  <a:srgbClr val="01655B"/>
                </a:solidFill>
              </a:rPr>
              <a:t>ex situ</a:t>
            </a:r>
            <a:r>
              <a:rPr lang="fr-FR" altLang="en-US" sz="2000" dirty="0" smtClean="0">
                <a:solidFill>
                  <a:srgbClr val="01655B"/>
                </a:solidFill>
              </a:rPr>
              <a:t> ou de donateurs, afin d'assurer la sécurité juridique et d'établir les conditions d'utilisation des ressources génétiques</a:t>
            </a:r>
          </a:p>
          <a:p>
            <a:pPr marL="285750" indent="-285750" eaLnBrk="1" hangingPunct="1">
              <a:lnSpc>
                <a:spcPct val="90000"/>
              </a:lnSpc>
              <a:buFontTx/>
              <a:buChar char="•"/>
            </a:pPr>
            <a:r>
              <a:rPr lang="fr-FR" altLang="en-US" sz="2000" dirty="0" smtClean="0">
                <a:solidFill>
                  <a:srgbClr val="01655B"/>
                </a:solidFill>
              </a:rPr>
              <a:t>Assurez-vous que la différence entre l'utilisation commerciale et non commerciale des ressources génétiques soit claire </a:t>
            </a:r>
          </a:p>
          <a:p>
            <a:pPr marL="285750" indent="-285750" eaLnBrk="1" hangingPunct="1">
              <a:lnSpc>
                <a:spcPct val="90000"/>
              </a:lnSpc>
              <a:buFontTx/>
              <a:buChar char="•"/>
            </a:pPr>
            <a:r>
              <a:rPr lang="fr-FR" altLang="en-US" sz="2000" dirty="0" smtClean="0">
                <a:solidFill>
                  <a:srgbClr val="01655B"/>
                </a:solidFill>
              </a:rPr>
              <a:t>Respectez toutes les conditions d'utilisation des ressources génétiques et partagez les avantages ; renégociez le CPCC si l'intention quant à l'utilisation des ressources génétiques est modifiée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Actions </a:t>
            </a:r>
            <a:r>
              <a:rPr lang="en-GB" altLang="en-US" dirty="0" err="1"/>
              <a:t>en</a:t>
            </a:r>
            <a:r>
              <a:rPr lang="en-GB" altLang="en-US" dirty="0"/>
              <a:t> </a:t>
            </a:r>
            <a:r>
              <a:rPr lang="en-GB" altLang="en-US" dirty="0" err="1"/>
              <a:t>matière</a:t>
            </a:r>
            <a:r>
              <a:rPr lang="en-GB" altLang="en-US" dirty="0"/>
              <a:t> </a:t>
            </a:r>
            <a:r>
              <a:rPr lang="en-GB" altLang="en-US" dirty="0" err="1"/>
              <a:t>d'APA</a:t>
            </a:r>
            <a:r>
              <a:rPr lang="en-GB" altLang="en-US" dirty="0"/>
              <a:t> pour les </a:t>
            </a:r>
            <a:r>
              <a:rPr lang="en-GB" altLang="en-US" dirty="0" err="1" smtClean="0"/>
              <a:t>jardins</a:t>
            </a:r>
            <a:r>
              <a:rPr lang="en-GB" altLang="en-US" dirty="0" smtClean="0"/>
              <a:t> (2)</a:t>
            </a:r>
            <a:endParaRPr lang="en-GB" dirty="0"/>
          </a:p>
        </p:txBody>
      </p:sp>
      <p:sp>
        <p:nvSpPr>
          <p:cNvPr id="3" name="Content Placeholder 2"/>
          <p:cNvSpPr>
            <a:spLocks noGrp="1"/>
          </p:cNvSpPr>
          <p:nvPr>
            <p:ph idx="1"/>
          </p:nvPr>
        </p:nvSpPr>
        <p:spPr/>
        <p:txBody>
          <a:bodyPr>
            <a:normAutofit fontScale="32500" lnSpcReduction="20000"/>
          </a:bodyPr>
          <a:lstStyle/>
          <a:p>
            <a:pPr marL="285750" indent="-285750">
              <a:lnSpc>
                <a:spcPct val="90000"/>
              </a:lnSpc>
              <a:buFontTx/>
              <a:buChar char="•"/>
            </a:pPr>
            <a:endParaRPr lang="fr-FR" altLang="en-US" dirty="0" smtClean="0">
              <a:solidFill>
                <a:srgbClr val="01655B"/>
              </a:solidFill>
            </a:endParaRPr>
          </a:p>
          <a:p>
            <a:pPr marL="285750" indent="-285750">
              <a:lnSpc>
                <a:spcPct val="90000"/>
              </a:lnSpc>
              <a:buFontTx/>
              <a:buChar char="•"/>
            </a:pPr>
            <a:r>
              <a:rPr lang="fr-FR" altLang="en-US" sz="6200" dirty="0">
                <a:solidFill>
                  <a:srgbClr val="01655B"/>
                </a:solidFill>
              </a:rPr>
              <a:t>Assurez-vous de la possibilité de traçabilité et de suivi des spécimens, des conditions et modalités, et du partage des avantages ‑ utilisez un système de gestion des données unique dans l'ensemble de votre structure, ou assurez-vous que les informations puissent être transférées d'une base de données à une autre</a:t>
            </a:r>
          </a:p>
          <a:p>
            <a:pPr marL="285750" indent="-285750">
              <a:lnSpc>
                <a:spcPct val="90000"/>
              </a:lnSpc>
              <a:buFontTx/>
              <a:buChar char="•"/>
            </a:pPr>
            <a:r>
              <a:rPr lang="fr-FR" altLang="en-US" sz="6200" dirty="0" smtClean="0">
                <a:solidFill>
                  <a:srgbClr val="01655B"/>
                </a:solidFill>
              </a:rPr>
              <a:t>Conservez </a:t>
            </a:r>
            <a:r>
              <a:rPr lang="fr-FR" altLang="en-US" sz="6200" dirty="0">
                <a:solidFill>
                  <a:srgbClr val="01655B"/>
                </a:solidFill>
              </a:rPr>
              <a:t>tous les identifiants uniques associés au matériel, et assurez-vous qu'ils soient également appliqués de manière appropriée aux échantillons, à la descendance, etc.</a:t>
            </a:r>
          </a:p>
          <a:p>
            <a:pPr marL="285750" indent="-285750">
              <a:lnSpc>
                <a:spcPct val="90000"/>
              </a:lnSpc>
              <a:buFontTx/>
              <a:buChar char="•"/>
            </a:pPr>
            <a:r>
              <a:rPr lang="fr-FR" altLang="en-US" sz="6200" dirty="0">
                <a:solidFill>
                  <a:srgbClr val="01655B"/>
                </a:solidFill>
              </a:rPr>
              <a:t>Fournissez le matériel en utilisant les accords de transfert de matériel, conformément aux conditions originales d'utilisation des ressources génétiques</a:t>
            </a:r>
          </a:p>
          <a:p>
            <a:pPr marL="285750" indent="-285750">
              <a:lnSpc>
                <a:spcPct val="90000"/>
              </a:lnSpc>
              <a:buFontTx/>
              <a:buChar char="•"/>
            </a:pPr>
            <a:r>
              <a:rPr lang="fr-FR" altLang="en-US" sz="6200" dirty="0">
                <a:solidFill>
                  <a:srgbClr val="01655B"/>
                </a:solidFill>
              </a:rPr>
              <a:t>Travaillez avec d'autres collections pour développer des normes communes d'accès aux ressources génétiques pour les informations/bases de données en ligne, etc. et pour partager </a:t>
            </a:r>
            <a:r>
              <a:rPr lang="fr-FR" altLang="zh-CN" sz="6200" dirty="0">
                <a:solidFill>
                  <a:srgbClr val="01655B"/>
                </a:solidFill>
              </a:rPr>
              <a:t>les informations sur les politiques et les procédures en matière d'APA</a:t>
            </a:r>
          </a:p>
          <a:p>
            <a:pPr marL="285750" indent="-285750">
              <a:lnSpc>
                <a:spcPct val="90000"/>
              </a:lnSpc>
              <a:buFontTx/>
              <a:buChar char="•"/>
            </a:pPr>
            <a:r>
              <a:rPr lang="fr-FR" altLang="en-US" sz="6200" dirty="0">
                <a:solidFill>
                  <a:srgbClr val="01655B"/>
                </a:solidFill>
              </a:rPr>
              <a:t>Préparez une stratégie pour tenter de stimuler l'intérêt porté à nos collections de la part du secteur commercial</a:t>
            </a:r>
          </a:p>
          <a:p>
            <a:pPr marL="285750" indent="-285750">
              <a:lnSpc>
                <a:spcPct val="90000"/>
              </a:lnSpc>
              <a:buFontTx/>
              <a:buChar char="•"/>
            </a:pPr>
            <a:r>
              <a:rPr lang="fr-FR" altLang="en-US" sz="6200" dirty="0">
                <a:solidFill>
                  <a:srgbClr val="01655B"/>
                </a:solidFill>
              </a:rPr>
              <a:t>Travaillez avec des partenaires en vue d'envisager le développement et l'introduction de mesures simplifiées d'accès aux ressources génétiques</a:t>
            </a:r>
          </a:p>
          <a:p>
            <a:endParaRPr lang="en-GB" dirty="0"/>
          </a:p>
        </p:txBody>
      </p:sp>
    </p:spTree>
    <p:extLst>
      <p:ext uri="{BB962C8B-B14F-4D97-AF65-F5344CB8AC3E}">
        <p14:creationId xmlns:p14="http://schemas.microsoft.com/office/powerpoint/2010/main" val="2363159796"/>
      </p:ext>
    </p:extLst>
  </p:cSld>
  <p:clrMapOvr>
    <a:masterClrMapping/>
  </p:clrMapOvr>
</p:sld>
</file>

<file path=ppt/theme/theme1.xml><?xml version="1.0" encoding="utf-8"?>
<a:theme xmlns:a="http://schemas.openxmlformats.org/drawingml/2006/main" name="BGCI PPT Presentation Template pot">
  <a:themeElements>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BGCI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GCI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GCI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GCI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GCI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GCI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GCI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GCI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GCI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GCI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GCI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GCI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GCI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GCI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10420</TotalTime>
  <Words>651</Words>
  <Application>Microsoft Office PowerPoint</Application>
  <PresentationFormat>On-screen Show (4:3)</PresentationFormat>
  <Paragraphs>102</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BGCI PPT Presentation Template pot</vt:lpstr>
      <vt:lpstr>BGCI Training Template</vt:lpstr>
      <vt:lpstr>   Module 5 : Établir une liste de contrôle/boîte à outils pour votre jardin </vt:lpstr>
      <vt:lpstr>Préparation au Protocole de Nagoya</vt:lpstr>
      <vt:lpstr>Préparation d'une liste de contrôle  pour les jardins</vt:lpstr>
      <vt:lpstr>Préparation d'une liste de contrôle  pour les jardins (2)</vt:lpstr>
      <vt:lpstr>Questions liées à la préparation pour les  jardins – traçabilité et suivi</vt:lpstr>
      <vt:lpstr>Boîte à outils suggérée pour l'APA</vt:lpstr>
      <vt:lpstr>Boîte à outils suggérée pour l'APA (2)</vt:lpstr>
      <vt:lpstr>Actions en matière d'APA pour les jardins</vt:lpstr>
      <vt:lpstr>Actions en matière d'APA pour les jardins (2)</vt:lpstr>
      <vt:lpstr>Codes de conduite, lignes directrices, contrats et clauses types sectoriels</vt:lpstr>
      <vt:lpstr>PowerPoint Presentation</vt:lpstr>
      <vt:lpstr>PowerPoint Presentation</vt:lpstr>
    </vt:vector>
  </TitlesOfParts>
  <Company>RBG, Kew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Access and Benefit Sharing</dc:title>
  <dc:creator>China Williams</dc:creator>
  <cp:lastModifiedBy>Katherine O’Donnell</cp:lastModifiedBy>
  <cp:revision>319</cp:revision>
  <dcterms:created xsi:type="dcterms:W3CDTF">2014-07-03T10:28:45Z</dcterms:created>
  <dcterms:modified xsi:type="dcterms:W3CDTF">2016-01-18T17:32:23Z</dcterms:modified>
</cp:coreProperties>
</file>