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02" r:id="rId2"/>
  </p:sldMasterIdLst>
  <p:notesMasterIdLst>
    <p:notesMasterId r:id="rId22"/>
  </p:notesMasterIdLst>
  <p:sldIdLst>
    <p:sldId id="377" r:id="rId3"/>
    <p:sldId id="279" r:id="rId4"/>
    <p:sldId id="372" r:id="rId5"/>
    <p:sldId id="326" r:id="rId6"/>
    <p:sldId id="375" r:id="rId7"/>
    <p:sldId id="324" r:id="rId8"/>
    <p:sldId id="327" r:id="rId9"/>
    <p:sldId id="284" r:id="rId10"/>
    <p:sldId id="285" r:id="rId11"/>
    <p:sldId id="323" r:id="rId12"/>
    <p:sldId id="373" r:id="rId13"/>
    <p:sldId id="286" r:id="rId14"/>
    <p:sldId id="376" r:id="rId15"/>
    <p:sldId id="370" r:id="rId16"/>
    <p:sldId id="334" r:id="rId17"/>
    <p:sldId id="332" r:id="rId18"/>
    <p:sldId id="374" r:id="rId19"/>
    <p:sldId id="371" r:id="rId20"/>
    <p:sldId id="37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5B"/>
    <a:srgbClr val="00642D"/>
    <a:srgbClr val="F54C00"/>
    <a:srgbClr val="EEB111"/>
    <a:srgbClr val="AA0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936" y="-666"/>
      </p:cViewPr>
      <p:guideLst>
        <p:guide orient="horz" pos="2160"/>
        <p:guide pos="2880"/>
      </p:guideLst>
    </p:cSldViewPr>
  </p:slideViewPr>
  <p:outlineViewPr>
    <p:cViewPr>
      <p:scale>
        <a:sx n="33" d="100"/>
        <a:sy n="33" d="100"/>
      </p:scale>
      <p:origin x="0" y="33036"/>
    </p:cViewPr>
  </p:outlineViewPr>
  <p:notesTextViewPr>
    <p:cViewPr>
      <p:scale>
        <a:sx n="100" d="100"/>
        <a:sy n="100" d="100"/>
      </p:scale>
      <p:origin x="0" y="0"/>
    </p:cViewPr>
  </p:notesTextViewPr>
  <p:sorterViewPr>
    <p:cViewPr>
      <p:scale>
        <a:sx n="100" d="100"/>
        <a:sy n="100" d="100"/>
      </p:scale>
      <p:origin x="0" y="1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B9C89D8C-D1BA-49AC-8E58-611E2EBD61F6}" type="datetimeFigureOut">
              <a:rPr lang="en-GB"/>
              <a:pPr>
                <a:defRPr/>
              </a:pPr>
              <a:t>18/01/2016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0A75466A-21DE-4A7C-95F1-A8572AF82721}" type="slidenum">
              <a:rPr lang="en-GB" altLang="en-US"/>
              <a:pPr>
                <a:defRPr/>
              </a:pPr>
              <a:t>‹#›</a:t>
            </a:fld>
            <a:endParaRPr lang="fr-FR" altLang="en-US"/>
          </a:p>
        </p:txBody>
      </p:sp>
    </p:spTree>
    <p:extLst>
      <p:ext uri="{BB962C8B-B14F-4D97-AF65-F5344CB8AC3E}">
        <p14:creationId xmlns:p14="http://schemas.microsoft.com/office/powerpoint/2010/main" val="132745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CBB16-EE5E-44F9-9A42-3E6F3CEF7142}" type="slidenum">
              <a:rPr lang="en-GB" smtClean="0"/>
              <a:t>1</a:t>
            </a:fld>
            <a:endParaRPr lang="en-GB"/>
          </a:p>
        </p:txBody>
      </p:sp>
    </p:spTree>
    <p:extLst>
      <p:ext uri="{BB962C8B-B14F-4D97-AF65-F5344CB8AC3E}">
        <p14:creationId xmlns:p14="http://schemas.microsoft.com/office/powerpoint/2010/main" val="226288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D88C25DB-0E3B-41ED-BC92-07F454266F13}" type="slidenum">
              <a:rPr lang="en-US" altLang="en-US" smtClean="0">
                <a:latin typeface="Arial" pitchFamily="34" charset="0"/>
              </a:rPr>
              <a:pPr>
                <a:spcBef>
                  <a:spcPct val="0"/>
                </a:spcBef>
              </a:pPr>
              <a:t>2</a:t>
            </a:fld>
            <a:endParaRPr lang="fr-FR" altLang="en-US" smtClean="0">
              <a:latin typeface="Arial" pitchFamily="34" charset="0"/>
            </a:endParaRPr>
          </a:p>
        </p:txBody>
      </p:sp>
    </p:spTree>
    <p:extLst>
      <p:ext uri="{BB962C8B-B14F-4D97-AF65-F5344CB8AC3E}">
        <p14:creationId xmlns:p14="http://schemas.microsoft.com/office/powerpoint/2010/main" val="168554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46C20988-BC3B-4AE2-8A13-073E5C9EC698}" type="slidenum">
              <a:rPr lang="en-US" altLang="en-US" smtClean="0">
                <a:latin typeface="Arial" pitchFamily="34" charset="0"/>
              </a:rPr>
              <a:pPr>
                <a:spcBef>
                  <a:spcPct val="0"/>
                </a:spcBef>
              </a:pPr>
              <a:t>3</a:t>
            </a:fld>
            <a:endParaRPr lang="fr-FR" altLang="en-US" smtClean="0">
              <a:latin typeface="Arial" pitchFamily="34" charset="0"/>
            </a:endParaRPr>
          </a:p>
        </p:txBody>
      </p:sp>
    </p:spTree>
    <p:extLst>
      <p:ext uri="{BB962C8B-B14F-4D97-AF65-F5344CB8AC3E}">
        <p14:creationId xmlns:p14="http://schemas.microsoft.com/office/powerpoint/2010/main" val="101108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0764376-A2F3-4308-AAF0-C796302FE2E3}" type="slidenum">
              <a:rPr lang="en-US" altLang="en-US" smtClean="0">
                <a:latin typeface="Arial" pitchFamily="34" charset="0"/>
              </a:rPr>
              <a:pPr>
                <a:spcBef>
                  <a:spcPct val="0"/>
                </a:spcBef>
              </a:pPr>
              <a:t>6</a:t>
            </a:fld>
            <a:endParaRPr lang="fr-FR" altLang="en-US" smtClean="0">
              <a:latin typeface="Arial" pitchFamily="34" charset="0"/>
            </a:endParaRPr>
          </a:p>
        </p:txBody>
      </p:sp>
    </p:spTree>
    <p:extLst>
      <p:ext uri="{BB962C8B-B14F-4D97-AF65-F5344CB8AC3E}">
        <p14:creationId xmlns:p14="http://schemas.microsoft.com/office/powerpoint/2010/main" val="2267814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6"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7"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8"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9"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1"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2" name="Rectangle 16"/>
          <p:cNvSpPr>
            <a:spLocks noChangeArrowheads="1"/>
          </p:cNvSpPr>
          <p:nvPr/>
        </p:nvSpPr>
        <p:spPr bwMode="auto">
          <a:xfrm>
            <a:off x="381000" y="304800"/>
            <a:ext cx="8229600" cy="1179513"/>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3600" smtClean="0">
              <a:solidFill>
                <a:schemeClr val="bg1"/>
              </a:solidFill>
              <a:latin typeface="Helvetica 55 Roman"/>
              <a:ea typeface="+mn-ea"/>
              <a:cs typeface="Arial" pitchFamily="34" charset="0"/>
            </a:endParaRPr>
          </a:p>
        </p:txBody>
      </p:sp>
      <p:pic>
        <p:nvPicPr>
          <p:cNvPr id="13" name="Picture 17" descr="bgcirgbplanet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685800" y="2130425"/>
            <a:ext cx="7772400" cy="1470025"/>
          </a:xfrm>
        </p:spPr>
        <p:txBody>
          <a:bodyPr/>
          <a:lstStyle>
            <a:lvl1pPr algn="ctr">
              <a:defRPr b="1">
                <a:solidFill>
                  <a:srgbClr val="01655B"/>
                </a:solidFill>
              </a:defRPr>
            </a:lvl1pPr>
          </a:lstStyle>
          <a:p>
            <a:r>
              <a:rPr lang="en-US" smtClean="0"/>
              <a:t>Click to edit Master title style</a:t>
            </a:r>
            <a:endParaRPr lang="en-US" dirty="0"/>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defRPr>
                <a:solidFill>
                  <a:srgbClr val="01655B"/>
                </a:solidFill>
              </a:defRPr>
            </a:lvl1pPr>
          </a:lstStyle>
          <a:p>
            <a:r>
              <a:rPr lang="en-US" smtClean="0"/>
              <a:t>Click to edit Master subtitle style</a:t>
            </a:r>
            <a:endParaRPr lang="en-US" dirty="0"/>
          </a:p>
        </p:txBody>
      </p:sp>
      <p:sp>
        <p:nvSpPr>
          <p:cNvPr id="14" name="Rectangle 1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124200" y="6245225"/>
            <a:ext cx="2895600" cy="476250"/>
          </a:xfrm>
        </p:spPr>
        <p:txBody>
          <a:bodyPr/>
          <a:lstStyle>
            <a:lvl1pPr>
              <a:defRPr>
                <a:solidFill>
                  <a:schemeClr val="tx1"/>
                </a:solidFill>
                <a:effectLst>
                  <a:outerShdw blurRad="38100" dist="38100" dir="2700000" algn="tl">
                    <a:srgbClr val="C0C0C0"/>
                  </a:outerShdw>
                </a:effectLst>
              </a:defRPr>
            </a:lvl1pPr>
          </a:lstStyle>
          <a:p>
            <a:pPr>
              <a:defRPr/>
            </a:pPr>
            <a:endParaRPr lang="en-US"/>
          </a:p>
        </p:txBody>
      </p:sp>
      <p:sp>
        <p:nvSpPr>
          <p:cNvPr id="16" name="Rectangle 15"/>
          <p:cNvSpPr>
            <a:spLocks noGrp="1" noChangeArrowheads="1"/>
          </p:cNvSpPr>
          <p:nvPr>
            <p:ph type="sldNum" sz="quarter" idx="12"/>
          </p:nvPr>
        </p:nvSpPr>
        <p:spPr>
          <a:xfrm>
            <a:off x="6553200" y="6245225"/>
            <a:ext cx="1474788" cy="476250"/>
          </a:xfrm>
        </p:spPr>
        <p:txBody>
          <a:bodyPr/>
          <a:lstStyle>
            <a:lvl1pPr>
              <a:defRPr/>
            </a:lvl1pPr>
          </a:lstStyle>
          <a:p>
            <a:pPr>
              <a:defRPr/>
            </a:pPr>
            <a:fld id="{2AE70323-5249-48C0-AB6A-4DBFB23F4FCF}" type="slidenum">
              <a:rPr lang="en-US" altLang="en-US"/>
              <a:pPr>
                <a:defRPr/>
              </a:pPr>
              <a:t>‹#›</a:t>
            </a:fld>
            <a:endParaRPr lang="en-US" altLang="en-US"/>
          </a:p>
        </p:txBody>
      </p:sp>
    </p:spTree>
    <p:extLst>
      <p:ext uri="{BB962C8B-B14F-4D97-AF65-F5344CB8AC3E}">
        <p14:creationId xmlns:p14="http://schemas.microsoft.com/office/powerpoint/2010/main" val="135149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36FA6F0-2EA9-4D55-A891-BD9682548426}" type="slidenum">
              <a:rPr lang="en-US" altLang="en-US"/>
              <a:pPr>
                <a:defRPr/>
              </a:pPr>
              <a:t>‹#›</a:t>
            </a:fld>
            <a:endParaRPr lang="en-US" altLang="en-US"/>
          </a:p>
        </p:txBody>
      </p:sp>
    </p:spTree>
    <p:extLst>
      <p:ext uri="{BB962C8B-B14F-4D97-AF65-F5344CB8AC3E}">
        <p14:creationId xmlns:p14="http://schemas.microsoft.com/office/powerpoint/2010/main" val="179697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35B9790-E1C1-4D9F-B9E6-B2DC36C28E57}" type="slidenum">
              <a:rPr lang="en-US" altLang="en-US"/>
              <a:pPr>
                <a:defRPr/>
              </a:pPr>
              <a:t>‹#›</a:t>
            </a:fld>
            <a:endParaRPr lang="en-US" altLang="en-US"/>
          </a:p>
        </p:txBody>
      </p:sp>
    </p:spTree>
    <p:extLst>
      <p:ext uri="{BB962C8B-B14F-4D97-AF65-F5344CB8AC3E}">
        <p14:creationId xmlns:p14="http://schemas.microsoft.com/office/powerpoint/2010/main" val="45028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8A61DF34-04D6-40BC-9E15-E68EF6BFB0F1}" type="slidenum">
              <a:rPr lang="en-GB" altLang="en-US"/>
              <a:pPr>
                <a:defRPr/>
              </a:pPr>
              <a:t>‹#›</a:t>
            </a:fld>
            <a:endParaRPr lang="en-GB" altLang="en-US"/>
          </a:p>
        </p:txBody>
      </p:sp>
    </p:spTree>
    <p:extLst>
      <p:ext uri="{BB962C8B-B14F-4D97-AF65-F5344CB8AC3E}">
        <p14:creationId xmlns:p14="http://schemas.microsoft.com/office/powerpoint/2010/main" val="223929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609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smtClean="0">
                <a:solidFill>
                  <a:schemeClr val="bg1"/>
                </a:solidFill>
                <a:latin typeface="+mn-lt"/>
                <a:cs typeface="Arial" panose="020B0604020202020204" pitchFamily="34" charset="0"/>
              </a:rPr>
              <a:t>Botanic Gardens Conservation International</a:t>
            </a:r>
          </a:p>
          <a:p>
            <a:pPr algn="ctr"/>
            <a:r>
              <a:rPr lang="en-GB" sz="2800" b="1" i="1" dirty="0" smtClean="0">
                <a:solidFill>
                  <a:schemeClr val="bg1"/>
                </a:solidFill>
                <a:latin typeface="+mn-lt"/>
                <a:cs typeface="Arial" panose="020B0604020202020204" pitchFamily="34" charset="0"/>
              </a:rPr>
              <a:t>The world’s largest plant conservation network </a:t>
            </a:r>
            <a:endParaRPr lang="en-GB" sz="2800" b="1" i="1" dirty="0">
              <a:solidFill>
                <a:schemeClr val="bg1"/>
              </a:solidFill>
              <a:latin typeface="+mn-lt"/>
              <a:cs typeface="Arial" panose="020B0604020202020204" pitchFamily="34" charset="0"/>
            </a:endParaRP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7052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34199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alphaModFix amt="2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smtClean="0">
                <a:solidFill>
                  <a:schemeClr val="bg1"/>
                </a:solidFill>
              </a:rPr>
              <a:t>Our Mission </a:t>
            </a:r>
            <a:r>
              <a:rPr lang="en-GB" sz="2000" dirty="0" smtClean="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smtClean="0">
                <a:solidFill>
                  <a:schemeClr val="bg1"/>
                </a:solidFill>
              </a:rPr>
              <a:t>Connecting People   •   Sharing Knowledge   •   Saving </a:t>
            </a:r>
            <a:r>
              <a:rPr lang="en-GB" sz="2000" i="1" dirty="0">
                <a:solidFill>
                  <a:schemeClr val="bg1"/>
                </a:solidFill>
              </a:rPr>
              <a:t>P</a:t>
            </a:r>
            <a:r>
              <a:rPr lang="en-GB" sz="2000" i="1" dirty="0" smtClean="0">
                <a:solidFill>
                  <a:schemeClr val="bg1"/>
                </a:solidFill>
              </a:rPr>
              <a:t>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smtClean="0">
                <a:solidFill>
                  <a:schemeClr val="bg1"/>
                </a:solidFill>
              </a:rPr>
              <a:t>Descanso House</a:t>
            </a:r>
            <a:r>
              <a:rPr lang="en-GB" sz="1600" i="1" dirty="0" smtClean="0">
                <a:solidFill>
                  <a:schemeClr val="bg1"/>
                </a:solidFill>
              </a:rPr>
              <a:t>, </a:t>
            </a:r>
            <a:r>
              <a:rPr lang="en-US" sz="1600" i="1" dirty="0" smtClean="0">
                <a:solidFill>
                  <a:schemeClr val="bg1"/>
                </a:solidFill>
              </a:rPr>
              <a:t>199 </a:t>
            </a:r>
            <a:r>
              <a:rPr lang="en-US" sz="1600" i="1" dirty="0">
                <a:solidFill>
                  <a:schemeClr val="bg1"/>
                </a:solidFill>
              </a:rPr>
              <a:t>Kew </a:t>
            </a:r>
            <a:r>
              <a:rPr lang="en-US" sz="1600" i="1" dirty="0" smtClean="0">
                <a:solidFill>
                  <a:schemeClr val="bg1"/>
                </a:solidFill>
              </a:rPr>
              <a:t>Road</a:t>
            </a:r>
            <a:r>
              <a:rPr lang="en-GB" sz="1600" i="1" dirty="0" smtClean="0">
                <a:solidFill>
                  <a:schemeClr val="bg1"/>
                </a:solidFill>
              </a:rPr>
              <a:t>, </a:t>
            </a:r>
            <a:r>
              <a:rPr lang="en-US" sz="1600" i="1" dirty="0" smtClean="0">
                <a:solidFill>
                  <a:schemeClr val="bg1"/>
                </a:solidFill>
              </a:rPr>
              <a:t>Richmond</a:t>
            </a:r>
            <a:r>
              <a:rPr lang="en-US" sz="1600" i="1" dirty="0">
                <a:solidFill>
                  <a:schemeClr val="bg1"/>
                </a:solidFill>
              </a:rPr>
              <a:t>, </a:t>
            </a:r>
            <a:r>
              <a:rPr lang="en-US" sz="1600" i="1" dirty="0" smtClean="0">
                <a:solidFill>
                  <a:schemeClr val="bg1"/>
                </a:solidFill>
              </a:rPr>
              <a:t>Surrey</a:t>
            </a:r>
            <a:r>
              <a:rPr lang="en-GB" sz="1600" i="1" dirty="0" smtClean="0">
                <a:solidFill>
                  <a:schemeClr val="bg1"/>
                </a:solidFill>
              </a:rPr>
              <a:t>, </a:t>
            </a:r>
            <a:r>
              <a:rPr lang="en-US" sz="1600" i="1" dirty="0" smtClean="0">
                <a:solidFill>
                  <a:schemeClr val="bg1"/>
                </a:solidFill>
              </a:rPr>
              <a:t>TW9 3BW, UK</a:t>
            </a:r>
            <a:endParaRPr lang="en-GB" sz="1600" i="1" u="sng" dirty="0" smtClean="0">
              <a:solidFill>
                <a:schemeClr val="bg1"/>
              </a:solidFill>
            </a:endParaRPr>
          </a:p>
          <a:p>
            <a:pPr algn="ctr"/>
            <a:r>
              <a:rPr lang="en-GB" sz="1600" i="1" u="sng" dirty="0" smtClean="0">
                <a:solidFill>
                  <a:schemeClr val="bg1"/>
                </a:solidFill>
              </a:rPr>
              <a:t>www.bgci.org</a:t>
            </a:r>
          </a:p>
          <a:p>
            <a:pPr algn="ctr"/>
            <a:r>
              <a:rPr lang="en-GB" sz="1600" i="1" u="none" dirty="0" smtClean="0">
                <a:solidFill>
                  <a:schemeClr val="bg1"/>
                </a:solidFill>
              </a:rPr>
              <a:t>  @</a:t>
            </a:r>
            <a:r>
              <a:rPr lang="en-GB" sz="1600" i="1" u="none" dirty="0" err="1" smtClean="0">
                <a:solidFill>
                  <a:schemeClr val="bg1"/>
                </a:solidFill>
              </a:rPr>
              <a:t>bgci</a:t>
            </a:r>
            <a:endParaRPr lang="en-GB" sz="1600" i="1" u="none" dirty="0" smtClean="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6B34BBD-D30A-498F-8BAA-C7C3E218F478}" type="slidenum">
              <a:rPr lang="en-US" altLang="en-US"/>
              <a:pPr>
                <a:defRPr/>
              </a:pPr>
              <a:t>‹#›</a:t>
            </a:fld>
            <a:endParaRPr lang="en-US" altLang="en-US"/>
          </a:p>
        </p:txBody>
      </p:sp>
    </p:spTree>
    <p:extLst>
      <p:ext uri="{BB962C8B-B14F-4D97-AF65-F5344CB8AC3E}">
        <p14:creationId xmlns:p14="http://schemas.microsoft.com/office/powerpoint/2010/main" val="1688628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7FA7ED28-3390-4541-ADE3-2536D29AD407}" type="slidenum">
              <a:rPr lang="en-GB" altLang="en-US"/>
              <a:pPr>
                <a:defRPr/>
              </a:pPr>
              <a:t>‹#›</a:t>
            </a:fld>
            <a:endParaRPr lang="en-GB" altLang="en-US"/>
          </a:p>
        </p:txBody>
      </p:sp>
    </p:spTree>
    <p:extLst>
      <p:ext uri="{BB962C8B-B14F-4D97-AF65-F5344CB8AC3E}">
        <p14:creationId xmlns:p14="http://schemas.microsoft.com/office/powerpoint/2010/main" val="4261323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293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D6B4102-22AA-4AD6-83AA-8C7FEA18FE84}" type="slidenum">
              <a:rPr lang="en-US" altLang="en-US"/>
              <a:pPr>
                <a:defRPr/>
              </a:pPr>
              <a:t>‹#›</a:t>
            </a:fld>
            <a:endParaRPr lang="en-US" altLang="en-US"/>
          </a:p>
        </p:txBody>
      </p:sp>
    </p:spTree>
    <p:extLst>
      <p:ext uri="{BB962C8B-B14F-4D97-AF65-F5344CB8AC3E}">
        <p14:creationId xmlns:p14="http://schemas.microsoft.com/office/powerpoint/2010/main" val="393488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F55E7AA-3FB7-4B70-BD8A-6EB42B28A78C}" type="slidenum">
              <a:rPr lang="en-US" altLang="en-US"/>
              <a:pPr>
                <a:defRPr/>
              </a:pPr>
              <a:t>‹#›</a:t>
            </a:fld>
            <a:endParaRPr lang="en-US" altLang="en-US"/>
          </a:p>
        </p:txBody>
      </p:sp>
    </p:spTree>
    <p:extLst>
      <p:ext uri="{BB962C8B-B14F-4D97-AF65-F5344CB8AC3E}">
        <p14:creationId xmlns:p14="http://schemas.microsoft.com/office/powerpoint/2010/main" val="292755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212007E-0C27-426C-828C-1E74AA97D387}" type="slidenum">
              <a:rPr lang="en-US" altLang="en-US"/>
              <a:pPr>
                <a:defRPr/>
              </a:pPr>
              <a:t>‹#›</a:t>
            </a:fld>
            <a:endParaRPr lang="en-US" altLang="en-US"/>
          </a:p>
        </p:txBody>
      </p:sp>
    </p:spTree>
    <p:extLst>
      <p:ext uri="{BB962C8B-B14F-4D97-AF65-F5344CB8AC3E}">
        <p14:creationId xmlns:p14="http://schemas.microsoft.com/office/powerpoint/2010/main" val="360868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BA6CD095-406E-4238-BC25-F7F0A6E364A4}" type="slidenum">
              <a:rPr lang="en-US" altLang="en-US"/>
              <a:pPr>
                <a:defRPr/>
              </a:pPr>
              <a:t>‹#›</a:t>
            </a:fld>
            <a:endParaRPr lang="en-US" altLang="en-US"/>
          </a:p>
        </p:txBody>
      </p:sp>
    </p:spTree>
    <p:extLst>
      <p:ext uri="{BB962C8B-B14F-4D97-AF65-F5344CB8AC3E}">
        <p14:creationId xmlns:p14="http://schemas.microsoft.com/office/powerpoint/2010/main" val="244259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E24B54D-2223-4D94-8B61-192E1A6F0272}" type="slidenum">
              <a:rPr lang="en-US" altLang="en-US"/>
              <a:pPr>
                <a:defRPr/>
              </a:pPr>
              <a:t>‹#›</a:t>
            </a:fld>
            <a:endParaRPr lang="en-US" altLang="en-US"/>
          </a:p>
        </p:txBody>
      </p:sp>
    </p:spTree>
    <p:extLst>
      <p:ext uri="{BB962C8B-B14F-4D97-AF65-F5344CB8AC3E}">
        <p14:creationId xmlns:p14="http://schemas.microsoft.com/office/powerpoint/2010/main" val="267649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88667F8C-AB24-41C8-A9F3-9CE371469CA8}" type="slidenum">
              <a:rPr lang="en-US" altLang="en-US"/>
              <a:pPr>
                <a:defRPr/>
              </a:pPr>
              <a:t>‹#›</a:t>
            </a:fld>
            <a:endParaRPr lang="en-US" altLang="en-US"/>
          </a:p>
        </p:txBody>
      </p:sp>
    </p:spTree>
    <p:extLst>
      <p:ext uri="{BB962C8B-B14F-4D97-AF65-F5344CB8AC3E}">
        <p14:creationId xmlns:p14="http://schemas.microsoft.com/office/powerpoint/2010/main" val="41639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15463DF-39C0-4B69-B7BA-0FFE87B380C2}" type="slidenum">
              <a:rPr lang="en-US" altLang="en-US"/>
              <a:pPr>
                <a:defRPr/>
              </a:pPr>
              <a:t>‹#›</a:t>
            </a:fld>
            <a:endParaRPr lang="en-US" altLang="en-US"/>
          </a:p>
        </p:txBody>
      </p:sp>
    </p:spTree>
    <p:extLst>
      <p:ext uri="{BB962C8B-B14F-4D97-AF65-F5344CB8AC3E}">
        <p14:creationId xmlns:p14="http://schemas.microsoft.com/office/powerpoint/2010/main" val="5736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27"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1028"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cs typeface="Arial" pitchFamily="34" charset="0"/>
            </a:endParaRPr>
          </a:p>
        </p:txBody>
      </p:sp>
      <p:sp>
        <p:nvSpPr>
          <p:cNvPr id="1029"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0"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1"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2"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3"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cs typeface="Arial" pitchFamily="34" charset="0"/>
            </a:endParaRPr>
          </a:p>
        </p:txBody>
      </p:sp>
      <p:sp>
        <p:nvSpPr>
          <p:cNvPr id="1034" name="Rectangle 11"/>
          <p:cNvSpPr>
            <a:spLocks noGrp="1" noChangeArrowheads="1"/>
          </p:cNvSpPr>
          <p:nvPr>
            <p:ph type="title"/>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5" name="Rectangle 12"/>
          <p:cNvSpPr>
            <a:spLocks noGrp="1" noChangeArrowheads="1"/>
          </p:cNvSpPr>
          <p:nvPr>
            <p:ph type="body" idx="1"/>
          </p:nvPr>
        </p:nvSpPr>
        <p:spPr bwMode="auto">
          <a:xfrm>
            <a:off x="3810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C0C0C0"/>
                  </a:outerShdw>
                </a:effectLst>
                <a:latin typeface="Arial" pitchFamily="34" charset="0"/>
                <a:ea typeface="+mn-ea"/>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01655B"/>
                </a:solidFill>
                <a:latin typeface="Arial" pitchFamily="34" charset="0"/>
                <a:ea typeface="+mn-ea"/>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3638"/>
            <a:ext cx="1474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effectLst>
                  <a:outerShdw blurRad="38100" dist="38100" dir="2700000" algn="tl">
                    <a:srgbClr val="C0C0C0"/>
                  </a:outerShdw>
                </a:effectLst>
                <a:cs typeface="Arial" pitchFamily="34" charset="0"/>
              </a:defRPr>
            </a:lvl1pPr>
          </a:lstStyle>
          <a:p>
            <a:pPr>
              <a:defRPr/>
            </a:pPr>
            <a:fld id="{48FEC321-1124-4A20-B4E6-30B35921C828}" type="slidenum">
              <a:rPr lang="en-US" altLang="en-US"/>
              <a:pPr>
                <a:defRPr/>
              </a:pPr>
              <a:t>‹#›</a:t>
            </a:fld>
            <a:endParaRPr lang="en-US" altLang="en-US"/>
          </a:p>
        </p:txBody>
      </p:sp>
      <p:pic>
        <p:nvPicPr>
          <p:cNvPr id="1039" name="Picture 16" descr="bgcirgbplanetsm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98" r:id="rId12"/>
    <p:sldLayoutId id="2147484099" r:id="rId13"/>
  </p:sldLayoutIdLst>
  <p:txStyles>
    <p:titleStyle>
      <a:lvl1pPr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Arial" pitchFamily="34" charset="0"/>
        </a:defRPr>
      </a:lvl6pPr>
      <a:lvl7pPr marL="914400" algn="l" rtl="0" eaLnBrk="1" fontAlgn="base" hangingPunct="1">
        <a:spcBef>
          <a:spcPct val="0"/>
        </a:spcBef>
        <a:spcAft>
          <a:spcPct val="0"/>
        </a:spcAft>
        <a:defRPr sz="3600">
          <a:solidFill>
            <a:schemeClr val="bg1"/>
          </a:solidFill>
          <a:latin typeface="Arial" pitchFamily="34" charset="0"/>
        </a:defRPr>
      </a:lvl7pPr>
      <a:lvl8pPr marL="1371600" algn="l" rtl="0" eaLnBrk="1" fontAlgn="base" hangingPunct="1">
        <a:spcBef>
          <a:spcPct val="0"/>
        </a:spcBef>
        <a:spcAft>
          <a:spcPct val="0"/>
        </a:spcAft>
        <a:defRPr sz="3600">
          <a:solidFill>
            <a:schemeClr val="bg1"/>
          </a:solidFill>
          <a:latin typeface="Arial" pitchFamily="34" charset="0"/>
        </a:defRPr>
      </a:lvl8pPr>
      <a:lvl9pPr marL="1828800" algn="l" rtl="0" eaLnBrk="1" fontAlgn="base" hangingPunct="1">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400">
          <a:solidFill>
            <a:srgbClr val="01655B"/>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1655B"/>
        </a:buClr>
        <a:buSzPct val="125000"/>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1655B"/>
        </a:buClr>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1655B"/>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1655B"/>
        </a:buClr>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1655B"/>
        </a:buClr>
        <a:buChar char="•"/>
        <a:defRPr sz="1600">
          <a:solidFill>
            <a:schemeClr val="tx1"/>
          </a:solidFill>
          <a:latin typeface="+mn-lt"/>
        </a:defRPr>
      </a:lvl6pPr>
      <a:lvl7pPr marL="2971800" indent="-228600" algn="l" rtl="0" eaLnBrk="1" fontAlgn="base" hangingPunct="1">
        <a:spcBef>
          <a:spcPct val="20000"/>
        </a:spcBef>
        <a:spcAft>
          <a:spcPct val="0"/>
        </a:spcAft>
        <a:buClr>
          <a:srgbClr val="01655B"/>
        </a:buClr>
        <a:buChar char="•"/>
        <a:defRPr sz="1600">
          <a:solidFill>
            <a:schemeClr val="tx1"/>
          </a:solidFill>
          <a:latin typeface="+mn-lt"/>
        </a:defRPr>
      </a:lvl7pPr>
      <a:lvl8pPr marL="3429000" indent="-228600" algn="l" rtl="0" eaLnBrk="1" fontAlgn="base" hangingPunct="1">
        <a:spcBef>
          <a:spcPct val="20000"/>
        </a:spcBef>
        <a:spcAft>
          <a:spcPct val="0"/>
        </a:spcAft>
        <a:buClr>
          <a:srgbClr val="01655B"/>
        </a:buClr>
        <a:buChar char="•"/>
        <a:defRPr sz="1600">
          <a:solidFill>
            <a:schemeClr val="tx1"/>
          </a:solidFill>
          <a:latin typeface="+mn-lt"/>
        </a:defRPr>
      </a:lvl8pPr>
      <a:lvl9pPr marL="3886200" indent="-228600" algn="l" rtl="0" eaLnBrk="1" fontAlgn="base" hangingPunct="1">
        <a:spcBef>
          <a:spcPct val="20000"/>
        </a:spcBef>
        <a:spcAft>
          <a:spcPct val="0"/>
        </a:spcAft>
        <a:buClr>
          <a:srgbClr val="01655B"/>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FEC321-1124-4A20-B4E6-30B35921C828}" type="slidenum">
              <a:rPr lang="en-US" altLang="en-US" smtClean="0"/>
              <a:pPr>
                <a:defRPr/>
              </a:pPr>
              <a:t>‹#›</a:t>
            </a:fld>
            <a:endParaRPr lang="en-US" altLang="en-US"/>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bgci.org/files/ABS/Module4-FR.pdf" TargetMode="External"/><Relationship Id="rId2" Type="http://schemas.openxmlformats.org/officeDocument/2006/relationships/hyperlink" Target="http://www.bgci.org/resources/abs_quizfr3"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8350370" cy="1470025"/>
          </a:xfrm>
        </p:spPr>
        <p:txBody>
          <a:bodyPr>
            <a:normAutofit fontScale="90000"/>
          </a:bodyPr>
          <a:lstStyle/>
          <a:p>
            <a:pPr algn="l"/>
            <a:r>
              <a:rPr lang="en-GB" altLang="en-US" b="1" dirty="0" smtClean="0">
                <a:solidFill>
                  <a:srgbClr val="01655B"/>
                </a:solidFill>
                <a:latin typeface="Calibri" pitchFamily="34" charset="0"/>
              </a:rPr>
              <a:t/>
            </a:r>
            <a:br>
              <a:rPr lang="en-GB" altLang="en-US" b="1" dirty="0" smtClean="0">
                <a:solidFill>
                  <a:srgbClr val="01655B"/>
                </a:solidFill>
                <a:latin typeface="Calibri" pitchFamily="34" charset="0"/>
              </a:rPr>
            </a:br>
            <a:r>
              <a:rPr lang="en-GB" altLang="en-US" b="1" dirty="0">
                <a:solidFill>
                  <a:srgbClr val="01655B"/>
                </a:solidFill>
                <a:latin typeface="Calibri" pitchFamily="34" charset="0"/>
              </a:rPr>
              <a:t/>
            </a:r>
            <a:br>
              <a:rPr lang="en-GB" altLang="en-US" b="1" dirty="0">
                <a:solidFill>
                  <a:srgbClr val="01655B"/>
                </a:solidFill>
                <a:latin typeface="Calibri" pitchFamily="34" charset="0"/>
              </a:rPr>
            </a:br>
            <a:r>
              <a:rPr lang="en-GB" altLang="en-US" b="1" dirty="0" smtClean="0">
                <a:solidFill>
                  <a:srgbClr val="01655B"/>
                </a:solidFill>
                <a:latin typeface="Calibri" pitchFamily="34" charset="0"/>
              </a:rPr>
              <a:t>Module </a:t>
            </a:r>
            <a:r>
              <a:rPr lang="en-GB" altLang="en-US" b="1" dirty="0">
                <a:solidFill>
                  <a:srgbClr val="01655B"/>
                </a:solidFill>
                <a:latin typeface="Calibri" pitchFamily="34" charset="0"/>
              </a:rPr>
              <a:t>3 : Articles </a:t>
            </a:r>
            <a:r>
              <a:rPr lang="en-GB" altLang="en-US" b="1" dirty="0" err="1">
                <a:solidFill>
                  <a:srgbClr val="01655B"/>
                </a:solidFill>
                <a:latin typeface="Calibri" pitchFamily="34" charset="0"/>
              </a:rPr>
              <a:t>clés</a:t>
            </a:r>
            <a:r>
              <a:rPr lang="en-GB" altLang="en-US" b="1" dirty="0">
                <a:solidFill>
                  <a:srgbClr val="01655B"/>
                </a:solidFill>
                <a:latin typeface="Calibri" pitchFamily="34" charset="0"/>
              </a:rPr>
              <a:t> du </a:t>
            </a:r>
            <a:r>
              <a:rPr lang="en-GB" altLang="en-US" b="1" dirty="0" err="1">
                <a:solidFill>
                  <a:srgbClr val="01655B"/>
                </a:solidFill>
                <a:latin typeface="Calibri" pitchFamily="34" charset="0"/>
              </a:rPr>
              <a:t>Protocole</a:t>
            </a:r>
            <a:r>
              <a:rPr lang="en-GB" altLang="en-US" b="1" dirty="0">
                <a:solidFill>
                  <a:srgbClr val="01655B"/>
                </a:solidFill>
                <a:latin typeface="Calibri" pitchFamily="34" charset="0"/>
              </a:rPr>
              <a:t> de Nagoya sur </a:t>
            </a:r>
            <a:r>
              <a:rPr lang="en-GB" altLang="en-US" b="1" dirty="0" err="1">
                <a:solidFill>
                  <a:srgbClr val="01655B"/>
                </a:solidFill>
                <a:latin typeface="Calibri" pitchFamily="34" charset="0"/>
              </a:rPr>
              <a:t>l'Accès</a:t>
            </a:r>
            <a:r>
              <a:rPr lang="en-GB" altLang="en-US" b="1" dirty="0">
                <a:solidFill>
                  <a:srgbClr val="01655B"/>
                </a:solidFill>
                <a:latin typeface="Calibri" pitchFamily="34" charset="0"/>
              </a:rPr>
              <a:t> aux </a:t>
            </a:r>
            <a:r>
              <a:rPr lang="en-GB" altLang="en-US" b="1" dirty="0" err="1">
                <a:solidFill>
                  <a:srgbClr val="01655B"/>
                </a:solidFill>
                <a:latin typeface="Calibri" pitchFamily="34" charset="0"/>
              </a:rPr>
              <a:t>ressources</a:t>
            </a:r>
            <a:r>
              <a:rPr lang="en-GB" altLang="en-US" b="1" dirty="0">
                <a:solidFill>
                  <a:srgbClr val="01655B"/>
                </a:solidFill>
                <a:latin typeface="Calibri" pitchFamily="34" charset="0"/>
              </a:rPr>
              <a:t> </a:t>
            </a:r>
            <a:r>
              <a:rPr lang="en-GB" altLang="en-US" b="1" dirty="0" err="1">
                <a:solidFill>
                  <a:srgbClr val="01655B"/>
                </a:solidFill>
                <a:latin typeface="Calibri" pitchFamily="34" charset="0"/>
              </a:rPr>
              <a:t>génétiques</a:t>
            </a:r>
            <a:r>
              <a:rPr lang="en-GB" altLang="en-US" b="1" dirty="0">
                <a:solidFill>
                  <a:srgbClr val="01655B"/>
                </a:solidFill>
                <a:latin typeface="Calibri" pitchFamily="34" charset="0"/>
              </a:rPr>
              <a:t> et le </a:t>
            </a:r>
            <a:r>
              <a:rPr lang="en-GB" altLang="en-US" b="1" dirty="0" err="1">
                <a:solidFill>
                  <a:srgbClr val="01655B"/>
                </a:solidFill>
                <a:latin typeface="Calibri" pitchFamily="34" charset="0"/>
              </a:rPr>
              <a:t>partage</a:t>
            </a:r>
            <a:r>
              <a:rPr lang="en-GB" altLang="en-US" b="1" dirty="0">
                <a:solidFill>
                  <a:srgbClr val="01655B"/>
                </a:solidFill>
                <a:latin typeface="Calibri" pitchFamily="34" charset="0"/>
              </a:rPr>
              <a:t> des </a:t>
            </a:r>
            <a:r>
              <a:rPr lang="en-GB" altLang="en-US" b="1" dirty="0" err="1">
                <a:solidFill>
                  <a:srgbClr val="01655B"/>
                </a:solidFill>
                <a:latin typeface="Calibri" pitchFamily="34" charset="0"/>
              </a:rPr>
              <a:t>avantages</a:t>
            </a:r>
            <a:r>
              <a:rPr lang="en-GB" altLang="en-US" b="1" dirty="0">
                <a:solidFill>
                  <a:srgbClr val="01655B"/>
                </a:solidFill>
                <a:latin typeface="Calibri" pitchFamily="34" charset="0"/>
              </a:rPr>
              <a:t> </a:t>
            </a:r>
            <a:endParaRPr lang="en-GB" dirty="0"/>
          </a:p>
        </p:txBody>
      </p:sp>
      <p:grpSp>
        <p:nvGrpSpPr>
          <p:cNvPr id="4" name="Group 3"/>
          <p:cNvGrpSpPr/>
          <p:nvPr/>
        </p:nvGrpSpPr>
        <p:grpSpPr>
          <a:xfrm>
            <a:off x="-1" y="5167399"/>
            <a:ext cx="9144002" cy="1690601"/>
            <a:chOff x="10371" y="5167399"/>
            <a:chExt cx="9144002" cy="1690601"/>
          </a:xfrm>
          <a:noFill/>
        </p:grpSpPr>
        <p:sp>
          <p:nvSpPr>
            <p:cNvPr id="5" name="TextBox 4"/>
            <p:cNvSpPr txBox="1"/>
            <p:nvPr userDrawn="1"/>
          </p:nvSpPr>
          <p:spPr>
            <a:xfrm>
              <a:off x="7137913" y="5687523"/>
              <a:ext cx="1746919" cy="369332"/>
            </a:xfrm>
            <a:prstGeom prst="rect">
              <a:avLst/>
            </a:prstGeom>
            <a:grpFill/>
          </p:spPr>
          <p:txBody>
            <a:bodyPr wrap="square" rtlCol="0">
              <a:spAutoFit/>
            </a:bodyPr>
            <a:lstStyle/>
            <a:p>
              <a:pPr algn="ctr"/>
              <a:r>
                <a:rPr lang="en-GB" dirty="0" smtClean="0">
                  <a:solidFill>
                    <a:srgbClr val="008080"/>
                  </a:solidFill>
                </a:rPr>
                <a:t>Science</a:t>
              </a:r>
            </a:p>
          </p:txBody>
        </p:sp>
        <p:sp>
          <p:nvSpPr>
            <p:cNvPr id="6" name="TextBox 5"/>
            <p:cNvSpPr txBox="1"/>
            <p:nvPr userDrawn="1"/>
          </p:nvSpPr>
          <p:spPr>
            <a:xfrm>
              <a:off x="4932040" y="5658819"/>
              <a:ext cx="1746919" cy="369332"/>
            </a:xfrm>
            <a:prstGeom prst="rect">
              <a:avLst/>
            </a:prstGeom>
            <a:grpFill/>
          </p:spPr>
          <p:txBody>
            <a:bodyPr wrap="square" rtlCol="0">
              <a:spAutoFit/>
            </a:bodyPr>
            <a:lstStyle/>
            <a:p>
              <a:pPr algn="ctr"/>
              <a:r>
                <a:rPr lang="en-GB" dirty="0" smtClean="0">
                  <a:solidFill>
                    <a:srgbClr val="008080"/>
                  </a:solidFill>
                </a:rPr>
                <a:t>Places</a:t>
              </a:r>
              <a:endParaRPr lang="en-GB" dirty="0">
                <a:solidFill>
                  <a:srgbClr val="008080"/>
                </a:solidFill>
              </a:endParaRPr>
            </a:p>
          </p:txBody>
        </p:sp>
        <p:sp>
          <p:nvSpPr>
            <p:cNvPr id="7" name="TextBox 6"/>
            <p:cNvSpPr txBox="1"/>
            <p:nvPr userDrawn="1"/>
          </p:nvSpPr>
          <p:spPr>
            <a:xfrm>
              <a:off x="2590801" y="5687523"/>
              <a:ext cx="1746919" cy="369332"/>
            </a:xfrm>
            <a:prstGeom prst="rect">
              <a:avLst/>
            </a:prstGeom>
            <a:grpFill/>
          </p:spPr>
          <p:txBody>
            <a:bodyPr wrap="square" rtlCol="0">
              <a:spAutoFit/>
            </a:bodyPr>
            <a:lstStyle/>
            <a:p>
              <a:pPr algn="ctr"/>
              <a:r>
                <a:rPr lang="en-GB" dirty="0" smtClean="0">
                  <a:solidFill>
                    <a:srgbClr val="008080"/>
                  </a:solidFill>
                </a:rPr>
                <a:t>Plants</a:t>
              </a:r>
              <a:endParaRPr lang="en-GB" dirty="0">
                <a:solidFill>
                  <a:srgbClr val="008080"/>
                </a:solidFill>
              </a:endParaRPr>
            </a:p>
          </p:txBody>
        </p:sp>
        <p:sp>
          <p:nvSpPr>
            <p:cNvPr id="8" name="TextBox 7"/>
            <p:cNvSpPr txBox="1"/>
            <p:nvPr userDrawn="1"/>
          </p:nvSpPr>
          <p:spPr>
            <a:xfrm>
              <a:off x="304801" y="5643366"/>
              <a:ext cx="1746919" cy="369332"/>
            </a:xfrm>
            <a:prstGeom prst="rect">
              <a:avLst/>
            </a:prstGeom>
            <a:grpFill/>
          </p:spPr>
          <p:txBody>
            <a:bodyPr wrap="square" rtlCol="0">
              <a:spAutoFit/>
            </a:bodyPr>
            <a:lstStyle/>
            <a:p>
              <a:pPr algn="ctr"/>
              <a:r>
                <a:rPr lang="en-GB" dirty="0" smtClean="0">
                  <a:solidFill>
                    <a:srgbClr val="008080"/>
                  </a:solidFill>
                </a:rPr>
                <a:t>People</a:t>
              </a:r>
              <a:endParaRPr lang="en-GB" dirty="0">
                <a:solidFill>
                  <a:srgbClr val="008080"/>
                </a:solidFill>
              </a:endParaRPr>
            </a:p>
          </p:txBody>
        </p:sp>
        <p:grpSp>
          <p:nvGrpSpPr>
            <p:cNvPr id="9" name="Group 8"/>
            <p:cNvGrpSpPr/>
            <p:nvPr userDrawn="1"/>
          </p:nvGrpSpPr>
          <p:grpSpPr>
            <a:xfrm>
              <a:off x="10371" y="5167399"/>
              <a:ext cx="9144002" cy="1690601"/>
              <a:chOff x="10371" y="5167399"/>
              <a:chExt cx="9144002" cy="1690601"/>
            </a:xfrm>
            <a:grpFill/>
          </p:grpSpPr>
          <p:sp>
            <p:nvSpPr>
              <p:cNvPr id="10" name="Rectangle 9"/>
              <p:cNvSpPr/>
              <p:nvPr userDrawn="1"/>
            </p:nvSpPr>
            <p:spPr>
              <a:xfrm>
                <a:off x="6868373" y="5167401"/>
                <a:ext cx="2286000" cy="1690599"/>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590256" y="5167401"/>
                <a:ext cx="2296372" cy="1690599"/>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279968" y="5167399"/>
                <a:ext cx="2310287" cy="1690599"/>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10371" y="5167400"/>
                <a:ext cx="2269597" cy="1690598"/>
              </a:xfrm>
              <a:prstGeom prst="rect">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38690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4000" smtClean="0">
                <a:solidFill>
                  <a:schemeClr val="bg1"/>
                </a:solidFill>
                <a:latin typeface="Calibri" pitchFamily="34" charset="0"/>
              </a:rPr>
              <a:t>Partage des avantages (article 5)</a:t>
            </a:r>
          </a:p>
        </p:txBody>
      </p:sp>
      <p:sp>
        <p:nvSpPr>
          <p:cNvPr id="30723" name="Text Placeholder 2"/>
          <p:cNvSpPr>
            <a:spLocks noGrp="1"/>
          </p:cNvSpPr>
          <p:nvPr>
            <p:ph idx="1"/>
          </p:nvPr>
        </p:nvSpPr>
        <p:spPr/>
        <p:txBody>
          <a:bodyPr rtlCol="0">
            <a:normAutofit/>
          </a:bodyPr>
          <a:lstStyle/>
          <a:p>
            <a:pPr marL="0" indent="0" eaLnBrk="1" fontAlgn="auto" hangingPunct="1">
              <a:spcBef>
                <a:spcPts val="1000"/>
              </a:spcBef>
              <a:spcAft>
                <a:spcPts val="0"/>
              </a:spcAft>
              <a:buFont typeface="Arial" pitchFamily="34" charset="0"/>
              <a:buNone/>
              <a:defRPr/>
            </a:pPr>
            <a:r>
              <a:rPr lang="en-GB" sz="2000" dirty="0" smtClean="0">
                <a:solidFill>
                  <a:srgbClr val="01655B"/>
                </a:solidFill>
              </a:rPr>
              <a:t>Conformément au Protocole de Nagoya, les avantages </a:t>
            </a:r>
            <a:r>
              <a:rPr lang="en-US" sz="2000" dirty="0" smtClean="0">
                <a:solidFill>
                  <a:srgbClr val="01655B"/>
                </a:solidFill>
              </a:rPr>
              <a:t>dé</a:t>
            </a:r>
            <a:r>
              <a:rPr lang="en-GB" sz="2000" dirty="0" smtClean="0">
                <a:solidFill>
                  <a:srgbClr val="01655B"/>
                </a:solidFill>
              </a:rPr>
              <a:t>coulant de l’utilisation des ressources </a:t>
            </a:r>
            <a:r>
              <a:rPr lang="en-US" sz="2000" dirty="0" smtClean="0">
                <a:solidFill>
                  <a:srgbClr val="01655B"/>
                </a:solidFill>
              </a:rPr>
              <a:t>géné</a:t>
            </a:r>
            <a:r>
              <a:rPr lang="en-GB" sz="2000" dirty="0" smtClean="0">
                <a:solidFill>
                  <a:srgbClr val="01655B"/>
                </a:solidFill>
              </a:rPr>
              <a:t>tiques </a:t>
            </a:r>
            <a:r>
              <a:rPr lang="en-GB" sz="2000" b="1" i="1" dirty="0" smtClean="0">
                <a:solidFill>
                  <a:srgbClr val="01655B"/>
                </a:solidFill>
              </a:rPr>
              <a:t>et des applications et de la commercialisation </a:t>
            </a:r>
            <a:r>
              <a:rPr lang="en-US" sz="2000" b="1" i="1" dirty="0" smtClean="0">
                <a:solidFill>
                  <a:srgbClr val="01655B"/>
                </a:solidFill>
              </a:rPr>
              <a:t>subsé</a:t>
            </a:r>
            <a:r>
              <a:rPr lang="en-GB" sz="2000" b="1" i="1" dirty="0" smtClean="0">
                <a:solidFill>
                  <a:srgbClr val="01655B"/>
                </a:solidFill>
              </a:rPr>
              <a:t>quentes</a:t>
            </a:r>
            <a:r>
              <a:rPr lang="en-GB" sz="2000" dirty="0" smtClean="0">
                <a:solidFill>
                  <a:srgbClr val="01655B"/>
                </a:solidFill>
              </a:rPr>
              <a:t> sont </a:t>
            </a:r>
            <a:r>
              <a:rPr lang="en-US" sz="2000" dirty="0" smtClean="0">
                <a:solidFill>
                  <a:srgbClr val="01655B"/>
                </a:solidFill>
              </a:rPr>
              <a:t>partagé</a:t>
            </a:r>
            <a:r>
              <a:rPr lang="en-GB" sz="2000" dirty="0" smtClean="0">
                <a:solidFill>
                  <a:srgbClr val="01655B"/>
                </a:solidFill>
              </a:rPr>
              <a:t>s :</a:t>
            </a:r>
          </a:p>
          <a:p>
            <a:pPr eaLnBrk="1" fontAlgn="auto" hangingPunct="1">
              <a:spcBef>
                <a:spcPts val="1000"/>
              </a:spcBef>
              <a:spcAft>
                <a:spcPts val="0"/>
              </a:spcAft>
              <a:defRPr/>
            </a:pPr>
            <a:r>
              <a:rPr lang="en-GB" sz="2000" dirty="0" smtClean="0">
                <a:solidFill>
                  <a:srgbClr val="01655B"/>
                </a:solidFill>
              </a:rPr>
              <a:t>d'une </a:t>
            </a:r>
            <a:r>
              <a:rPr lang="en-US" sz="2000" dirty="0" smtClean="0">
                <a:solidFill>
                  <a:srgbClr val="01655B"/>
                </a:solidFill>
              </a:rPr>
              <a:t>maniè</a:t>
            </a:r>
            <a:r>
              <a:rPr lang="en-GB" sz="2000" dirty="0" smtClean="0">
                <a:solidFill>
                  <a:srgbClr val="01655B"/>
                </a:solidFill>
              </a:rPr>
              <a:t>re juste et </a:t>
            </a:r>
            <a:r>
              <a:rPr lang="en-US" sz="2000" dirty="0" smtClean="0">
                <a:solidFill>
                  <a:srgbClr val="01655B"/>
                </a:solidFill>
              </a:rPr>
              <a:t>é</a:t>
            </a:r>
            <a:r>
              <a:rPr lang="en-GB" sz="2000" dirty="0" smtClean="0">
                <a:solidFill>
                  <a:srgbClr val="01655B"/>
                </a:solidFill>
              </a:rPr>
              <a:t>quitable avec la Partie qui fournit lesdites ressources (le pays où les plantes sont obtenues)</a:t>
            </a:r>
          </a:p>
          <a:p>
            <a:pPr eaLnBrk="1" fontAlgn="auto" hangingPunct="1">
              <a:spcBef>
                <a:spcPts val="1000"/>
              </a:spcBef>
              <a:spcAft>
                <a:spcPts val="0"/>
              </a:spcAft>
              <a:defRPr/>
            </a:pPr>
            <a:r>
              <a:rPr lang="en-GB" sz="2000" dirty="0" smtClean="0">
                <a:solidFill>
                  <a:srgbClr val="01655B"/>
                </a:solidFill>
              </a:rPr>
              <a:t>selon des conditions convenues d’un commun accord</a:t>
            </a:r>
          </a:p>
          <a:p>
            <a:pPr eaLnBrk="1" fontAlgn="auto" hangingPunct="1">
              <a:spcBef>
                <a:spcPts val="1000"/>
              </a:spcBef>
              <a:spcAft>
                <a:spcPts val="0"/>
              </a:spcAft>
              <a:defRPr/>
            </a:pPr>
            <a:r>
              <a:rPr lang="en-GB" sz="2000" dirty="0" smtClean="0">
                <a:solidFill>
                  <a:srgbClr val="01655B"/>
                </a:solidFill>
              </a:rPr>
              <a:t>et, selon qu’il convient, avec les </a:t>
            </a:r>
            <a:r>
              <a:rPr lang="en-US" sz="2000" dirty="0" smtClean="0">
                <a:solidFill>
                  <a:srgbClr val="01655B"/>
                </a:solidFill>
              </a:rPr>
              <a:t>communauté</a:t>
            </a:r>
            <a:r>
              <a:rPr lang="en-GB" sz="2000" dirty="0" smtClean="0">
                <a:solidFill>
                  <a:srgbClr val="01655B"/>
                </a:solidFill>
              </a:rPr>
              <a:t>s autochtones et locales</a:t>
            </a:r>
          </a:p>
          <a:p>
            <a:pPr marL="0" indent="0" eaLnBrk="1" fontAlgn="auto" hangingPunct="1">
              <a:spcBef>
                <a:spcPts val="1000"/>
              </a:spcBef>
              <a:spcAft>
                <a:spcPts val="0"/>
              </a:spcAft>
              <a:buFont typeface="Arial" pitchFamily="34" charset="0"/>
              <a:buNone/>
              <a:defRPr/>
            </a:pPr>
            <a:r>
              <a:rPr lang="en-GB" sz="2000" dirty="0" smtClean="0">
                <a:solidFill>
                  <a:srgbClr val="01655B"/>
                </a:solidFill>
              </a:rPr>
              <a:t>Il peut s'agir d'avantages monétaires et non monétaires (une liste de certains avantages possibles est présentée dans l'une des annexes du PN).</a:t>
            </a:r>
          </a:p>
          <a:p>
            <a:pPr marL="0" indent="0" eaLnBrk="1" fontAlgn="auto" hangingPunct="1">
              <a:spcBef>
                <a:spcPts val="1000"/>
              </a:spcBef>
              <a:spcAft>
                <a:spcPts val="0"/>
              </a:spcAft>
              <a:defRPr/>
            </a:pPr>
            <a:endParaRPr lang="fr-FR" sz="2000" dirty="0" smtClean="0"/>
          </a:p>
          <a:p>
            <a:pPr eaLnBrk="1" fontAlgn="auto" hangingPunct="1">
              <a:spcAft>
                <a:spcPts val="0"/>
              </a:spcAft>
              <a:defRPr/>
            </a:pPr>
            <a:endParaRPr lang="fr-F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rtlCol="0">
            <a:normAutofit/>
          </a:bodyPr>
          <a:lstStyle/>
          <a:p>
            <a:pPr eaLnBrk="1" fontAlgn="auto" hangingPunct="1">
              <a:spcAft>
                <a:spcPts val="0"/>
              </a:spcAft>
              <a:defRPr/>
            </a:pPr>
            <a:r>
              <a:rPr lang="en-GB" altLang="en-US" dirty="0" smtClean="0">
                <a:solidFill>
                  <a:schemeClr val="bg1"/>
                </a:solidFill>
                <a:latin typeface="Calibri" pitchFamily="34" charset="0"/>
              </a:rPr>
              <a:t>Mécanisme multilatéral mondial de partage des avantages (article 10)</a:t>
            </a:r>
            <a:endParaRPr lang="fr-FR" altLang="en-US" i="1" dirty="0" smtClean="0">
              <a:solidFill>
                <a:srgbClr val="00B050"/>
              </a:solidFill>
              <a:latin typeface="Calibri" pitchFamily="34" charset="0"/>
              <a:ea typeface="ＭＳ Ｐゴシック" pitchFamily="34" charset="-128"/>
            </a:endParaRPr>
          </a:p>
        </p:txBody>
      </p:sp>
      <p:sp>
        <p:nvSpPr>
          <p:cNvPr id="18435" name="Text Placeholder 2"/>
          <p:cNvSpPr>
            <a:spLocks noGrp="1"/>
          </p:cNvSpPr>
          <p:nvPr>
            <p:ph idx="1"/>
          </p:nvPr>
        </p:nvSpPr>
        <p:spPr/>
        <p:txBody>
          <a:bodyPr/>
          <a:lstStyle/>
          <a:p>
            <a:pPr marL="0" indent="0" eaLnBrk="1" hangingPunct="1">
              <a:spcBef>
                <a:spcPts val="700"/>
              </a:spcBef>
              <a:buFont typeface="Arial" pitchFamily="34" charset="0"/>
              <a:buNone/>
            </a:pPr>
            <a:r>
              <a:rPr lang="en-GB" altLang="en-US" sz="2000" smtClean="0">
                <a:solidFill>
                  <a:srgbClr val="01655B"/>
                </a:solidFill>
              </a:rPr>
              <a:t>Il a également été demandé aux Parties de considérer la nécessité et les modalités (comment il fonctionnerait) d’un mécanisme multilatéral mondial de partage des avantages.</a:t>
            </a:r>
          </a:p>
          <a:p>
            <a:pPr marL="0" indent="0" eaLnBrk="1" hangingPunct="1">
              <a:spcBef>
                <a:spcPts val="700"/>
              </a:spcBef>
              <a:buFont typeface="Arial" pitchFamily="34" charset="0"/>
              <a:buNone/>
            </a:pPr>
            <a:r>
              <a:rPr lang="en-GB" altLang="en-US" sz="2000" smtClean="0">
                <a:solidFill>
                  <a:srgbClr val="01655B"/>
                </a:solidFill>
              </a:rPr>
              <a:t>Les discussions n'ont pas encore démarré, toutefois ce type de mécanisme pourrait impliquer le regroupement d'avantages financiers en vue d'une répartition plus large. Ce modèle de financement pourrait permettre le partage des avantages découlant de l'utilisation des ressources génétiques et des CT associées aux ressources génétiques qui se trouvent dans des situations transfrontières, ou pour lesquelles il n’est pas possible d’obtenir le consentement préalable donné en connaissance de cause. </a:t>
            </a:r>
          </a:p>
          <a:p>
            <a:pPr marL="0" indent="0" eaLnBrk="1" hangingPunct="1">
              <a:spcBef>
                <a:spcPts val="700"/>
              </a:spcBef>
              <a:buFont typeface="Arial" pitchFamily="34" charset="0"/>
              <a:buNone/>
            </a:pPr>
            <a:r>
              <a:rPr lang="en-GB" altLang="en-US" sz="2000" smtClean="0">
                <a:solidFill>
                  <a:srgbClr val="01655B"/>
                </a:solidFill>
              </a:rPr>
              <a:t>En fonction de la voie dans laquelle s'engagent les discussions, cet article pourrait être très pertinent pour les jardins botaniques et d'autres collections </a:t>
            </a:r>
            <a:r>
              <a:rPr lang="en-GB" altLang="en-US" sz="2000" i="1" smtClean="0">
                <a:solidFill>
                  <a:srgbClr val="01655B"/>
                </a:solidFill>
              </a:rPr>
              <a:t>ex situ</a:t>
            </a:r>
            <a:r>
              <a:rPr lang="en-GB" altLang="en-US" sz="2000" smtClean="0">
                <a:solidFill>
                  <a:srgbClr val="01655B"/>
                </a:solidFill>
              </a:rPr>
              <a:t> qui détiennent ce type de matériel.</a:t>
            </a:r>
          </a:p>
          <a:p>
            <a:pPr marL="0" indent="0" eaLnBrk="1" hangingPunct="1">
              <a:buFont typeface="Arial" pitchFamily="34" charset="0"/>
              <a:buNone/>
            </a:pPr>
            <a:endParaRPr lang="fr-FR" altLang="en-US" sz="2000" smtClean="0">
              <a:ea typeface="ＭＳ Ｐゴシック" pitchFamily="34" charset="-128"/>
            </a:endParaRPr>
          </a:p>
          <a:p>
            <a:pPr marL="0" indent="0" eaLnBrk="1" hangingPunct="1"/>
            <a:endParaRPr lang="fr-FR" altLang="en-US" smtClean="0">
              <a:solidFill>
                <a:srgbClr val="660066"/>
              </a:solidFill>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GB" altLang="en-US" sz="4000" smtClean="0">
                <a:solidFill>
                  <a:schemeClr val="bg1"/>
                </a:solidFill>
                <a:latin typeface="Calibri" pitchFamily="34" charset="0"/>
              </a:rPr>
              <a:t>Respect de la législation ou des exigences (articles 15, 16 et 17)</a:t>
            </a:r>
          </a:p>
        </p:txBody>
      </p:sp>
      <p:sp>
        <p:nvSpPr>
          <p:cNvPr id="16387" name="Text Placeholder 2"/>
          <p:cNvSpPr>
            <a:spLocks noGrp="1"/>
          </p:cNvSpPr>
          <p:nvPr>
            <p:ph idx="1"/>
          </p:nvPr>
        </p:nvSpPr>
        <p:spPr/>
        <p:txBody>
          <a:bodyPr rtlCol="0">
            <a:normAutofit/>
          </a:bodyPr>
          <a:lstStyle/>
          <a:p>
            <a:pPr marL="0" indent="0" eaLnBrk="1" fontAlgn="auto" hangingPunct="1">
              <a:spcBef>
                <a:spcPct val="0"/>
              </a:spcBef>
              <a:spcAft>
                <a:spcPts val="0"/>
              </a:spcAft>
              <a:buFont typeface="Arial" pitchFamily="34" charset="0"/>
              <a:buNone/>
              <a:defRPr/>
            </a:pPr>
            <a:r>
              <a:rPr lang="en-GB" altLang="en-US" sz="2000" dirty="0" smtClean="0">
                <a:solidFill>
                  <a:srgbClr val="01655B"/>
                </a:solidFill>
              </a:rPr>
              <a:t>Le respect de la législation ou des exigences par les utilisateurs des ressources génétiques est au cœur du Protocole de Nagoya. Les Parties au Protocole doivent prendre des mesures au niveau national :</a:t>
            </a:r>
          </a:p>
          <a:p>
            <a:pPr eaLnBrk="1" fontAlgn="auto" hangingPunct="1">
              <a:spcBef>
                <a:spcPct val="0"/>
              </a:spcBef>
              <a:spcAft>
                <a:spcPts val="0"/>
              </a:spcAft>
              <a:defRPr/>
            </a:pPr>
            <a:endParaRPr lang="fr-FR" altLang="en-US" sz="2000" dirty="0" smtClean="0">
              <a:solidFill>
                <a:srgbClr val="01655B"/>
              </a:solidFill>
              <a:ea typeface="ＭＳ Ｐゴシック" pitchFamily="34" charset="-128"/>
            </a:endParaRPr>
          </a:p>
          <a:p>
            <a:pPr eaLnBrk="1" fontAlgn="auto" hangingPunct="1">
              <a:spcBef>
                <a:spcPct val="0"/>
              </a:spcBef>
              <a:spcAft>
                <a:spcPts val="600"/>
              </a:spcAft>
              <a:defRPr/>
            </a:pPr>
            <a:r>
              <a:rPr lang="en-GB" altLang="en-US" sz="2000" dirty="0" smtClean="0">
                <a:solidFill>
                  <a:srgbClr val="01655B"/>
                </a:solidFill>
              </a:rPr>
              <a:t>pour garantir que l’accès aux ressources génétiques et aux connaissances traditionnelles associées aux ressources génétiques utilisées sous sa juridiction soit conforme à la législation</a:t>
            </a:r>
          </a:p>
          <a:p>
            <a:pPr eaLnBrk="1" fontAlgn="auto" hangingPunct="1">
              <a:spcBef>
                <a:spcPct val="0"/>
              </a:spcBef>
              <a:spcAft>
                <a:spcPts val="600"/>
              </a:spcAft>
              <a:defRPr/>
            </a:pPr>
            <a:r>
              <a:rPr lang="en-GB" altLang="en-US" sz="2000" dirty="0" smtClean="0">
                <a:solidFill>
                  <a:srgbClr val="01655B"/>
                </a:solidFill>
              </a:rPr>
              <a:t>pour traiter des situations de non-respect des mesures</a:t>
            </a:r>
          </a:p>
          <a:p>
            <a:pPr eaLnBrk="1" fontAlgn="auto" hangingPunct="1">
              <a:spcBef>
                <a:spcPct val="0"/>
              </a:spcBef>
              <a:spcAft>
                <a:spcPts val="600"/>
              </a:spcAft>
              <a:defRPr/>
            </a:pPr>
            <a:r>
              <a:rPr lang="en-GB" altLang="en-US" sz="2000" dirty="0" smtClean="0">
                <a:solidFill>
                  <a:srgbClr val="01655B"/>
                </a:solidFill>
              </a:rPr>
              <a:t>pour </a:t>
            </a:r>
            <a:r>
              <a:rPr lang="en-GB" altLang="en-US" sz="2000" b="1" i="1" dirty="0" smtClean="0">
                <a:solidFill>
                  <a:srgbClr val="01655B"/>
                </a:solidFill>
              </a:rPr>
              <a:t>surveiller</a:t>
            </a:r>
            <a:r>
              <a:rPr lang="en-GB" altLang="en-US" sz="2000" dirty="0" smtClean="0">
                <a:solidFill>
                  <a:srgbClr val="01655B"/>
                </a:solidFill>
              </a:rPr>
              <a:t> l’utilisation des ressources génétiques par la désignation d’un ou plusieurs </a:t>
            </a:r>
            <a:r>
              <a:rPr lang="en-GB" altLang="en-US" sz="2000" b="1" dirty="0" smtClean="0">
                <a:solidFill>
                  <a:srgbClr val="01655B"/>
                </a:solidFill>
              </a:rPr>
              <a:t>points de contrôle</a:t>
            </a:r>
            <a:r>
              <a:rPr lang="en-GB" altLang="en-US" sz="2000" dirty="0" smtClean="0">
                <a:solidFill>
                  <a:srgbClr val="01655B"/>
                </a:solidFill>
              </a:rPr>
              <a:t> afin de recueillir ou recevoir les informations concernant le CPCC, les CCCA, la source de la ressource génétique et/ou l’utilisation des ressources génétiques </a:t>
            </a:r>
          </a:p>
          <a:p>
            <a:pPr marL="0" indent="0" eaLnBrk="1" fontAlgn="auto" hangingPunct="1">
              <a:spcBef>
                <a:spcPct val="0"/>
              </a:spcBef>
              <a:spcAft>
                <a:spcPts val="600"/>
              </a:spcAft>
              <a:buFont typeface="Arial" pitchFamily="34" charset="0"/>
              <a:buNone/>
              <a:defRPr/>
            </a:pPr>
            <a:endParaRPr lang="fr-FR" altLang="en-US" sz="2000" dirty="0" smtClean="0">
              <a:ea typeface="ＭＳ Ｐゴシック" pitchFamily="34" charset="-128"/>
            </a:endParaRPr>
          </a:p>
          <a:p>
            <a:pPr marL="0" indent="0" eaLnBrk="1" fontAlgn="auto" hangingPunct="1">
              <a:spcBef>
                <a:spcPct val="0"/>
              </a:spcBef>
              <a:spcAft>
                <a:spcPts val="600"/>
              </a:spcAft>
              <a:defRPr/>
            </a:pPr>
            <a:endParaRPr lang="fr-FR"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fontScale="90000"/>
          </a:bodyPr>
          <a:lstStyle/>
          <a:p>
            <a:pPr eaLnBrk="1" fontAlgn="auto" hangingPunct="1">
              <a:spcAft>
                <a:spcPts val="0"/>
              </a:spcAft>
              <a:defRPr/>
            </a:pPr>
            <a:r>
              <a:rPr lang="en-GB" altLang="en-US" dirty="0" smtClean="0">
                <a:solidFill>
                  <a:schemeClr val="bg1"/>
                </a:solidFill>
                <a:latin typeface="Calibri" pitchFamily="34" charset="0"/>
              </a:rPr>
              <a:t>Surveillance de l'utilisation des ressources génétiques : </a:t>
            </a:r>
            <a:r>
              <a:t/>
            </a:r>
            <a:br/>
            <a:r>
              <a:rPr lang="en-GB" altLang="en-US" dirty="0" smtClean="0">
                <a:solidFill>
                  <a:schemeClr val="bg1"/>
                </a:solidFill>
                <a:latin typeface="Calibri" pitchFamily="34" charset="0"/>
              </a:rPr>
              <a:t>points de contrôle et certificats</a:t>
            </a:r>
          </a:p>
        </p:txBody>
      </p:sp>
      <p:sp>
        <p:nvSpPr>
          <p:cNvPr id="20483" name="Text Placeholder 2"/>
          <p:cNvSpPr>
            <a:spLocks noGrp="1"/>
          </p:cNvSpPr>
          <p:nvPr>
            <p:ph idx="1"/>
          </p:nvPr>
        </p:nvSpPr>
        <p:spPr/>
        <p:txBody>
          <a:bodyPr>
            <a:noAutofit/>
          </a:bodyPr>
          <a:lstStyle/>
          <a:p>
            <a:pPr marL="0" indent="0" eaLnBrk="1" hangingPunct="1">
              <a:spcBef>
                <a:spcPts val="1000"/>
              </a:spcBef>
              <a:buFont typeface="Arial" pitchFamily="34" charset="0"/>
              <a:buNone/>
            </a:pPr>
            <a:r>
              <a:rPr lang="fr-FR" altLang="en-US" sz="1800" b="1" dirty="0" smtClean="0">
                <a:solidFill>
                  <a:srgbClr val="01655B"/>
                </a:solidFill>
              </a:rPr>
              <a:t>Les points de contrôle</a:t>
            </a:r>
            <a:r>
              <a:rPr lang="fr-FR" altLang="en-US" sz="1800" dirty="0" smtClean="0">
                <a:solidFill>
                  <a:srgbClr val="01655B"/>
                </a:solidFill>
              </a:rPr>
              <a:t> donnent des renseignements aux autorités nationales compétentes, à la Partie qui donne le CPCC et au Centre d’échange sur l’APA, selon qu’il convient. Les Parties décident des points de contrôle qu'il convient d'établir. </a:t>
            </a:r>
          </a:p>
          <a:p>
            <a:pPr marL="0" indent="0" eaLnBrk="1" hangingPunct="1">
              <a:spcBef>
                <a:spcPts val="1000"/>
              </a:spcBef>
              <a:buFont typeface="Arial" pitchFamily="34" charset="0"/>
              <a:buNone/>
            </a:pPr>
            <a:r>
              <a:rPr lang="fr-FR" altLang="en-US" sz="1800" dirty="0" smtClean="0">
                <a:solidFill>
                  <a:srgbClr val="01655B"/>
                </a:solidFill>
              </a:rPr>
              <a:t>Un certificat ou un document équivalent délivré, conformément à l'article 6 relatif à l'accès aux ressources génétiques, par les Parties exigeant un CPCC, </a:t>
            </a:r>
            <a:r>
              <a:rPr lang="fr-FR" altLang="en-US" sz="1800" b="1" dirty="0" smtClean="0">
                <a:solidFill>
                  <a:srgbClr val="01655B"/>
                </a:solidFill>
              </a:rPr>
              <a:t>prouve</a:t>
            </a:r>
            <a:r>
              <a:rPr lang="fr-FR" altLang="en-US" sz="1800" dirty="0" smtClean="0">
                <a:solidFill>
                  <a:srgbClr val="01655B"/>
                </a:solidFill>
              </a:rPr>
              <a:t> que l’accès à la ressource génétique dont il traite a fait l’objet d’un CPCC et que des CCCA ont été établies conformément aux dispositions de la Partie accordant le CPCC. </a:t>
            </a:r>
          </a:p>
          <a:p>
            <a:pPr marL="0" indent="0" eaLnBrk="1" hangingPunct="1">
              <a:spcBef>
                <a:spcPts val="1000"/>
              </a:spcBef>
              <a:buFont typeface="Arial" pitchFamily="34" charset="0"/>
              <a:buNone/>
            </a:pPr>
            <a:r>
              <a:rPr lang="fr-FR" altLang="en-US" sz="1800" dirty="0" smtClean="0">
                <a:solidFill>
                  <a:srgbClr val="01655B"/>
                </a:solidFill>
              </a:rPr>
              <a:t>Ce permis constitue un ‘</a:t>
            </a:r>
            <a:r>
              <a:rPr lang="fr-FR" altLang="ja-JP" sz="1800" b="1" dirty="0" smtClean="0">
                <a:solidFill>
                  <a:srgbClr val="01655B"/>
                </a:solidFill>
              </a:rPr>
              <a:t>certificat de conformité reconnu à l’échelle internationale</a:t>
            </a:r>
            <a:r>
              <a:rPr lang="fr-FR" altLang="en-US" sz="1800" dirty="0" smtClean="0">
                <a:solidFill>
                  <a:srgbClr val="01655B"/>
                </a:solidFill>
              </a:rPr>
              <a:t>’</a:t>
            </a:r>
            <a:r>
              <a:rPr lang="fr-FR" altLang="ja-JP" sz="1800" dirty="0" smtClean="0">
                <a:solidFill>
                  <a:srgbClr val="01655B"/>
                </a:solidFill>
              </a:rPr>
              <a:t> et peut être utilisé aux points de contrôle. Le certificat contient au minimum les renseignements suivants : l’autorité de délivrance ; la date de délivrance ; le fournisseur ; la personne ou entité à laquelle le CPCC a été donné ; le sujet auquel se rapporte le certificat ; une confirmation que le CPCC a été obtenu et que des CCCA ont été établies ; l’utilisation à des fins commerciales et/ou non commerciales.</a:t>
            </a:r>
            <a:endParaRPr lang="fr-FR" altLang="en-US" sz="1800" dirty="0" smtClean="0">
              <a:solidFill>
                <a:srgbClr val="01655B"/>
              </a:solidFill>
              <a:ea typeface="ＭＳ Ｐゴシック" pitchFamily="34" charset="-128"/>
            </a:endParaRPr>
          </a:p>
          <a:p>
            <a:pPr marL="0" indent="0" eaLnBrk="1" hangingPunct="1">
              <a:spcBef>
                <a:spcPts val="1000"/>
              </a:spcBef>
              <a:buFont typeface="Arial" pitchFamily="34" charset="0"/>
              <a:buNone/>
            </a:pPr>
            <a:r>
              <a:rPr lang="fr-FR" altLang="en-US" sz="1800" dirty="0" smtClean="0">
                <a:solidFill>
                  <a:srgbClr val="01655B"/>
                </a:solidFill>
              </a:rPr>
              <a:t>Ce flux d'informations est essentiel afin de garantir que l'accès aux ressources génétiques et leur utilisation sont conformes au CPCC et aux CCCA du pays fournisseur.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eaLnBrk="1" hangingPunct="1"/>
            <a:r>
              <a:rPr lang="en-GB" altLang="en-US" sz="4000" dirty="0" err="1" smtClean="0">
                <a:solidFill>
                  <a:schemeClr val="bg1"/>
                </a:solidFill>
                <a:latin typeface="Calibri" pitchFamily="34" charset="0"/>
              </a:rPr>
              <a:t>Connaissances</a:t>
            </a:r>
            <a:r>
              <a:rPr lang="en-GB" altLang="en-US" sz="4000" dirty="0" smtClean="0">
                <a:solidFill>
                  <a:schemeClr val="bg1"/>
                </a:solidFill>
                <a:latin typeface="Calibri" pitchFamily="34" charset="0"/>
              </a:rPr>
              <a:t> </a:t>
            </a:r>
            <a:r>
              <a:rPr lang="en-GB" altLang="en-US" sz="4000" dirty="0" err="1" smtClean="0">
                <a:solidFill>
                  <a:schemeClr val="bg1"/>
                </a:solidFill>
                <a:latin typeface="Calibri" pitchFamily="34" charset="0"/>
              </a:rPr>
              <a:t>traditionnelles</a:t>
            </a:r>
            <a:r>
              <a:rPr lang="en-GB" altLang="en-US" sz="4000" dirty="0" smtClean="0">
                <a:solidFill>
                  <a:schemeClr val="bg1"/>
                </a:solidFill>
                <a:latin typeface="Calibri" pitchFamily="34" charset="0"/>
              </a:rPr>
              <a:t> </a:t>
            </a:r>
            <a:r>
              <a:rPr lang="en-GB" altLang="en-US" sz="4000" dirty="0" err="1" smtClean="0">
                <a:solidFill>
                  <a:schemeClr val="bg1"/>
                </a:solidFill>
                <a:latin typeface="Calibri" pitchFamily="34" charset="0"/>
              </a:rPr>
              <a:t>associées</a:t>
            </a:r>
            <a:r>
              <a:rPr lang="en-GB" altLang="en-US" sz="4000" dirty="0" smtClean="0">
                <a:solidFill>
                  <a:schemeClr val="bg1"/>
                </a:solidFill>
                <a:latin typeface="Calibri" pitchFamily="34" charset="0"/>
              </a:rPr>
              <a:t> </a:t>
            </a:r>
            <a:br>
              <a:rPr lang="en-GB" altLang="en-US" sz="4000" dirty="0" smtClean="0">
                <a:solidFill>
                  <a:schemeClr val="bg1"/>
                </a:solidFill>
                <a:latin typeface="Calibri" pitchFamily="34" charset="0"/>
              </a:rPr>
            </a:br>
            <a:r>
              <a:rPr lang="en-GB" altLang="en-US" sz="4000" dirty="0" smtClean="0">
                <a:solidFill>
                  <a:schemeClr val="bg1"/>
                </a:solidFill>
                <a:latin typeface="Calibri" pitchFamily="34" charset="0"/>
              </a:rPr>
              <a:t>aux </a:t>
            </a:r>
            <a:r>
              <a:rPr lang="en-GB" altLang="en-US" sz="4000" dirty="0" err="1" smtClean="0">
                <a:solidFill>
                  <a:schemeClr val="bg1"/>
                </a:solidFill>
                <a:latin typeface="Calibri" pitchFamily="34" charset="0"/>
              </a:rPr>
              <a:t>ressources</a:t>
            </a:r>
            <a:r>
              <a:rPr lang="en-GB" altLang="en-US" sz="4000" dirty="0" smtClean="0">
                <a:solidFill>
                  <a:schemeClr val="bg1"/>
                </a:solidFill>
                <a:latin typeface="Calibri" pitchFamily="34" charset="0"/>
              </a:rPr>
              <a:t> </a:t>
            </a:r>
            <a:r>
              <a:rPr lang="en-GB" altLang="en-US" sz="4000" dirty="0" err="1" smtClean="0">
                <a:solidFill>
                  <a:schemeClr val="bg1"/>
                </a:solidFill>
                <a:latin typeface="Calibri" pitchFamily="34" charset="0"/>
              </a:rPr>
              <a:t>génétiques</a:t>
            </a:r>
            <a:endParaRPr lang="en-GB" altLang="en-US" sz="4000" dirty="0" smtClean="0">
              <a:solidFill>
                <a:schemeClr val="bg1"/>
              </a:solidFill>
              <a:latin typeface="Calibri" pitchFamily="34" charset="0"/>
            </a:endParaRPr>
          </a:p>
        </p:txBody>
      </p:sp>
      <p:sp>
        <p:nvSpPr>
          <p:cNvPr id="18436" name="Content Placeholder 5"/>
          <p:cNvSpPr>
            <a:spLocks noGrp="1"/>
          </p:cNvSpPr>
          <p:nvPr>
            <p:ph idx="1"/>
          </p:nvPr>
        </p:nvSpPr>
        <p:spPr>
          <a:xfrm>
            <a:off x="467544" y="1340768"/>
            <a:ext cx="8229600" cy="4641379"/>
          </a:xfrm>
        </p:spPr>
        <p:txBody>
          <a:bodyPr rtlCol="0">
            <a:noAutofit/>
          </a:bodyPr>
          <a:lstStyle/>
          <a:p>
            <a:pPr marL="0" indent="0" eaLnBrk="1" fontAlgn="auto" hangingPunct="1">
              <a:spcBef>
                <a:spcPct val="0"/>
              </a:spcBef>
              <a:spcAft>
                <a:spcPts val="0"/>
              </a:spcAft>
              <a:buFont typeface="Arial" pitchFamily="34" charset="0"/>
              <a:buNone/>
              <a:defRPr/>
            </a:pPr>
            <a:r>
              <a:rPr lang="en-GB" altLang="en-US" sz="1700" dirty="0" smtClean="0">
                <a:solidFill>
                  <a:srgbClr val="01655B"/>
                </a:solidFill>
              </a:rPr>
              <a:t>L'accès aux connaissances traditionnelles associées aux ressources génétiques doit être soumis au </a:t>
            </a:r>
            <a:r>
              <a:rPr lang="en-GB" altLang="en-US" sz="1700" b="1" dirty="0" smtClean="0">
                <a:solidFill>
                  <a:srgbClr val="01655B"/>
                </a:solidFill>
              </a:rPr>
              <a:t>consentement préalable donné en connaissance de cause ou à l'accord et à la participation des communautés autochtones et locales (CAL)</a:t>
            </a:r>
            <a:r>
              <a:rPr lang="en-GB" altLang="en-US" sz="1700" dirty="0" smtClean="0">
                <a:solidFill>
                  <a:srgbClr val="01655B"/>
                </a:solidFill>
              </a:rPr>
              <a:t> qui détiennent des connaissances traditionnelles (CT) associées aux ressources génétiques :</a:t>
            </a:r>
          </a:p>
          <a:p>
            <a:pPr marL="0" indent="0" eaLnBrk="1" fontAlgn="auto" hangingPunct="1">
              <a:spcBef>
                <a:spcPct val="0"/>
              </a:spcBef>
              <a:spcAft>
                <a:spcPts val="0"/>
              </a:spcAft>
              <a:buFont typeface="Arial" pitchFamily="34" charset="0"/>
              <a:buNone/>
              <a:defRPr/>
            </a:pPr>
            <a:r>
              <a:rPr lang="en-GB" altLang="en-US" sz="1700" dirty="0" smtClean="0">
                <a:solidFill>
                  <a:srgbClr val="01655B"/>
                </a:solidFill>
              </a:rPr>
              <a:t> </a:t>
            </a:r>
          </a:p>
          <a:p>
            <a:pPr eaLnBrk="1" fontAlgn="auto" hangingPunct="1">
              <a:spcBef>
                <a:spcPct val="0"/>
              </a:spcBef>
              <a:spcAft>
                <a:spcPts val="0"/>
              </a:spcAft>
              <a:defRPr/>
            </a:pPr>
            <a:r>
              <a:rPr lang="en-GB" altLang="en-US" sz="1700" dirty="0" smtClean="0">
                <a:solidFill>
                  <a:srgbClr val="01655B"/>
                </a:solidFill>
              </a:rPr>
              <a:t>Chaque Partie prend des mesures pour que les avantages soient partagés d'une manière juste et équitable avec les CAL qui détiennent les connaissances traditionnelles associées aux ressources génétiques</a:t>
            </a:r>
          </a:p>
          <a:p>
            <a:pPr eaLnBrk="1" fontAlgn="auto" hangingPunct="1">
              <a:spcBef>
                <a:spcPct val="0"/>
              </a:spcBef>
              <a:spcAft>
                <a:spcPts val="0"/>
              </a:spcAft>
              <a:defRPr/>
            </a:pPr>
            <a:r>
              <a:rPr lang="en-GB" altLang="en-US" sz="1700" dirty="0" smtClean="0">
                <a:solidFill>
                  <a:srgbClr val="01655B"/>
                </a:solidFill>
              </a:rPr>
              <a:t>Les Parties (au Protocole) tiennent compte du droit coutumier des CAL et de leurs protocoles</a:t>
            </a:r>
          </a:p>
          <a:p>
            <a:pPr eaLnBrk="1" fontAlgn="auto" hangingPunct="1">
              <a:spcBef>
                <a:spcPct val="0"/>
              </a:spcBef>
              <a:spcAft>
                <a:spcPts val="0"/>
              </a:spcAft>
              <a:defRPr/>
            </a:pPr>
            <a:r>
              <a:rPr lang="en-GB" altLang="en-US" sz="1700" dirty="0" smtClean="0">
                <a:solidFill>
                  <a:srgbClr val="01655B"/>
                </a:solidFill>
              </a:rPr>
              <a:t>Avec la participation des CAL, les Parties établissent des mécanismes pour informer les utilisateurs potentiels </a:t>
            </a:r>
          </a:p>
          <a:p>
            <a:pPr eaLnBrk="1" fontAlgn="auto" hangingPunct="1">
              <a:spcBef>
                <a:spcPct val="0"/>
              </a:spcBef>
              <a:spcAft>
                <a:spcPts val="0"/>
              </a:spcAft>
              <a:defRPr/>
            </a:pPr>
            <a:r>
              <a:rPr lang="en-GB" altLang="en-US" sz="1700" dirty="0" smtClean="0">
                <a:solidFill>
                  <a:srgbClr val="01655B"/>
                </a:solidFill>
              </a:rPr>
              <a:t>Les Parties s’efforcent d’appuyer l’élaboration par les CAL de protocoles, de conditions minimales pour la négociation de CCCA, de clauses contractuelles types pour le partage des avantages</a:t>
            </a:r>
          </a:p>
          <a:p>
            <a:pPr eaLnBrk="1" fontAlgn="auto" hangingPunct="1">
              <a:spcBef>
                <a:spcPct val="0"/>
              </a:spcBef>
              <a:spcAft>
                <a:spcPts val="0"/>
              </a:spcAft>
              <a:defRPr/>
            </a:pPr>
            <a:r>
              <a:rPr lang="en-GB" altLang="en-US" sz="1700" dirty="0" smtClean="0">
                <a:solidFill>
                  <a:srgbClr val="01655B"/>
                </a:solidFill>
              </a:rPr>
              <a:t>Les Parties ne limitent pas l’utilisation coutumière ou l’échange de ressources génétiques et de CT associées au sein des CAL et entre les CAL</a:t>
            </a:r>
          </a:p>
          <a:p>
            <a:pPr eaLnBrk="1" fontAlgn="auto" hangingPunct="1">
              <a:spcBef>
                <a:spcPct val="0"/>
              </a:spcBef>
              <a:spcAft>
                <a:spcPts val="0"/>
              </a:spcAft>
              <a:defRPr/>
            </a:pPr>
            <a:r>
              <a:rPr lang="en-GB" altLang="en-US" sz="1700" dirty="0" smtClean="0">
                <a:solidFill>
                  <a:srgbClr val="01655B"/>
                </a:solidFill>
              </a:rPr>
              <a:t>Les Parties doivent traiter les situations de non-respect des mesures concernant l'accès aux CT associées aux ressources génétiques et le partage des avantages qui en découlent</a:t>
            </a:r>
          </a:p>
        </p:txBody>
      </p:sp>
      <p:sp>
        <p:nvSpPr>
          <p:cNvPr id="21507" name="Text Placeholder 2"/>
          <p:cNvSpPr>
            <a:spLocks noGrp="1"/>
          </p:cNvSpPr>
          <p:nvPr>
            <p:ph type="body" sz="half" idx="4294967295"/>
          </p:nvPr>
        </p:nvSpPr>
        <p:spPr>
          <a:xfrm>
            <a:off x="0" y="1773238"/>
            <a:ext cx="4752975" cy="4114800"/>
          </a:xfrm>
        </p:spPr>
        <p:txBody>
          <a:bodyPr/>
          <a:lstStyle/>
          <a:p>
            <a:pPr marL="0" indent="342900" eaLnBrk="1" hangingPunct="1"/>
            <a:endParaRPr lang="en-GB" altLang="en-US" sz="2800" smtClean="0">
              <a:ea typeface="ＭＳ Ｐゴシック" pitchFamily="34" charset="-128"/>
            </a:endParaRPr>
          </a:p>
          <a:p>
            <a:pPr marL="0" indent="342900" eaLnBrk="1" hangingPunct="1"/>
            <a:endParaRPr lang="en-GB"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a:bodyPr>
          <a:lstStyle/>
          <a:p>
            <a:pPr eaLnBrk="1" fontAlgn="auto" hangingPunct="1">
              <a:spcAft>
                <a:spcPts val="0"/>
              </a:spcAft>
              <a:defRPr/>
            </a:pPr>
            <a:r>
              <a:rPr lang="en-GB" altLang="en-US" dirty="0" smtClean="0">
                <a:solidFill>
                  <a:schemeClr val="bg1"/>
                </a:solidFill>
                <a:latin typeface="Calibri" pitchFamily="34" charset="0"/>
              </a:rPr>
              <a:t>Clauses contractuelles types et codes de conduite (articles 19 et 20)</a:t>
            </a:r>
          </a:p>
        </p:txBody>
      </p:sp>
      <p:sp>
        <p:nvSpPr>
          <p:cNvPr id="22531" name="Text Placeholder 2"/>
          <p:cNvSpPr>
            <a:spLocks noGrp="1"/>
          </p:cNvSpPr>
          <p:nvPr>
            <p:ph idx="1"/>
          </p:nvPr>
        </p:nvSpPr>
        <p:spPr/>
        <p:txBody>
          <a:bodyPr>
            <a:normAutofit fontScale="92500" lnSpcReduction="20000"/>
          </a:bodyPr>
          <a:lstStyle/>
          <a:p>
            <a:pPr marL="0" indent="0" eaLnBrk="1" hangingPunct="1">
              <a:spcBef>
                <a:spcPts val="1000"/>
              </a:spcBef>
              <a:buFont typeface="Arial" pitchFamily="34" charset="0"/>
              <a:buNone/>
            </a:pPr>
            <a:r>
              <a:rPr lang="fr-FR" altLang="en-US" sz="2000" dirty="0" smtClean="0">
                <a:solidFill>
                  <a:srgbClr val="01655B"/>
                </a:solidFill>
              </a:rPr>
              <a:t>Le Protocole de Nagoya reconnaît que différents utilisateurs de ressources génétiques (par ex. les jardins botaniques) peuvent aborder l'accès aux ressources génétiques et leur utilisation, ainsi que le partage des avantages qui en découlent, de manières très distinctes. </a:t>
            </a:r>
          </a:p>
          <a:p>
            <a:pPr marL="0" indent="0" eaLnBrk="1" hangingPunct="1">
              <a:spcBef>
                <a:spcPts val="1000"/>
              </a:spcBef>
              <a:buFont typeface="Arial" pitchFamily="34" charset="0"/>
              <a:buNone/>
            </a:pPr>
            <a:r>
              <a:rPr lang="fr-FR" altLang="en-US" sz="2000" dirty="0" smtClean="0">
                <a:solidFill>
                  <a:srgbClr val="01655B"/>
                </a:solidFill>
              </a:rPr>
              <a:t>Il encourage l’élaboration, la mise à jour et l’utilisation de </a:t>
            </a:r>
            <a:r>
              <a:rPr lang="fr-FR" altLang="en-US" sz="2000" b="1" dirty="0" smtClean="0">
                <a:solidFill>
                  <a:srgbClr val="01655B"/>
                </a:solidFill>
              </a:rPr>
              <a:t>clauses contractuelles types</a:t>
            </a:r>
            <a:r>
              <a:rPr lang="fr-FR" altLang="en-US" sz="2000" dirty="0" smtClean="0">
                <a:solidFill>
                  <a:srgbClr val="01655B"/>
                </a:solidFill>
              </a:rPr>
              <a:t> sectorielles et intersectorielles, et de </a:t>
            </a:r>
            <a:r>
              <a:rPr lang="fr-FR" altLang="en-US" sz="2000" b="1" dirty="0" smtClean="0">
                <a:solidFill>
                  <a:srgbClr val="01655B"/>
                </a:solidFill>
              </a:rPr>
              <a:t>codes de conduite volontaires, de lignes directrices et bonnes pratiques et/ou normes</a:t>
            </a:r>
            <a:r>
              <a:rPr lang="fr-FR" altLang="en-US" sz="2000" dirty="0" smtClean="0">
                <a:solidFill>
                  <a:srgbClr val="01655B"/>
                </a:solidFill>
              </a:rPr>
              <a:t>. </a:t>
            </a:r>
          </a:p>
          <a:p>
            <a:pPr marL="0" indent="0" eaLnBrk="1" hangingPunct="1">
              <a:spcBef>
                <a:spcPts val="1000"/>
              </a:spcBef>
              <a:buFont typeface="Arial" pitchFamily="34" charset="0"/>
              <a:buNone/>
            </a:pPr>
            <a:r>
              <a:rPr lang="fr-FR" altLang="en-US" sz="2000" dirty="0" smtClean="0">
                <a:solidFill>
                  <a:srgbClr val="01655B"/>
                </a:solidFill>
              </a:rPr>
              <a:t>L'organe directeur du Protocole de Nagoya – la Conférence des Parties siégeant en tant que Réunion des Parties au Protocole de Nagoya – examine périodiquement l’utilisation de ces mesures, et envisage l’adoption de codes de conduite, lignes directrices et bonnes pratiques et/ou normes spécifiques. </a:t>
            </a:r>
          </a:p>
          <a:p>
            <a:pPr marL="0" indent="0" eaLnBrk="1" hangingPunct="1">
              <a:spcBef>
                <a:spcPts val="1000"/>
              </a:spcBef>
              <a:buFont typeface="Arial" pitchFamily="34" charset="0"/>
              <a:buNone/>
            </a:pPr>
            <a:r>
              <a:rPr lang="fr-FR" altLang="en-US" sz="2000" dirty="0" smtClean="0">
                <a:solidFill>
                  <a:srgbClr val="01655B"/>
                </a:solidFill>
              </a:rPr>
              <a:t>Ces articles représentent une bonne opportunité pour que les jardins botaniques établissent des clauses types et des normes réalistes et utilisables qui s'appliquent à leur secteur.  </a:t>
            </a:r>
          </a:p>
          <a:p>
            <a:pPr marL="0" indent="0" eaLnBrk="1" hangingPunct="1">
              <a:spcBef>
                <a:spcPts val="1000"/>
              </a:spcBef>
              <a:buFont typeface="Arial" pitchFamily="34" charset="0"/>
              <a:buNone/>
            </a:pPr>
            <a:r>
              <a:rPr lang="fr-FR" altLang="en-US" sz="2000" dirty="0" smtClean="0">
                <a:solidFill>
                  <a:srgbClr val="01655B"/>
                </a:solidFill>
              </a:rPr>
              <a:t>Le module 6 présente davantage de détails concernant les accords types et les codes de conduite.</a:t>
            </a:r>
          </a:p>
          <a:p>
            <a:pPr marL="0" indent="0" eaLnBrk="1" hangingPunct="1">
              <a:spcBef>
                <a:spcPct val="0"/>
              </a:spcBef>
            </a:pPr>
            <a:endParaRPr lang="fr-FR" altLang="en-US" sz="2000" dirty="0" smtClean="0">
              <a:ea typeface="ＭＳ Ｐゴシック" pitchFamily="34" charset="-128"/>
            </a:endParaRPr>
          </a:p>
          <a:p>
            <a:pPr marL="0" indent="0" eaLnBrk="1" hangingPunct="1">
              <a:spcBef>
                <a:spcPts val="1000"/>
              </a:spcBef>
            </a:pPr>
            <a:endParaRPr lang="fr-FR"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rmAutofit/>
          </a:bodyPr>
          <a:lstStyle/>
          <a:p>
            <a:pPr eaLnBrk="1" fontAlgn="auto" hangingPunct="1">
              <a:spcAft>
                <a:spcPts val="0"/>
              </a:spcAft>
              <a:defRPr/>
            </a:pPr>
            <a:r>
              <a:rPr lang="en-GB" altLang="en-US" dirty="0" smtClean="0">
                <a:solidFill>
                  <a:schemeClr val="bg1"/>
                </a:solidFill>
                <a:latin typeface="Calibri" pitchFamily="34" charset="0"/>
              </a:rPr>
              <a:t>Sources d'informations (articles 13, 14 et 17)</a:t>
            </a:r>
          </a:p>
        </p:txBody>
      </p:sp>
      <p:sp>
        <p:nvSpPr>
          <p:cNvPr id="24579" name="Text Placeholder 2"/>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en-GB" sz="2000" dirty="0" smtClean="0">
                <a:solidFill>
                  <a:srgbClr val="01655B"/>
                </a:solidFill>
              </a:rPr>
              <a:t>Le Protocole prévoit plusieurs sources d'informations et autorités en matière d'APA, aux niveaux national et international.</a:t>
            </a:r>
          </a:p>
          <a:p>
            <a:pPr marL="0" indent="0" eaLnBrk="1" fontAlgn="auto" hangingPunct="1">
              <a:spcAft>
                <a:spcPts val="0"/>
              </a:spcAft>
              <a:buFont typeface="Arial" pitchFamily="34" charset="0"/>
              <a:buNone/>
              <a:defRPr/>
            </a:pPr>
            <a:r>
              <a:rPr lang="en-GB" sz="2000" dirty="0" smtClean="0">
                <a:solidFill>
                  <a:srgbClr val="01655B"/>
                </a:solidFill>
              </a:rPr>
              <a:t>Au niveau national, chaque Partie désigne :</a:t>
            </a:r>
          </a:p>
          <a:p>
            <a:pPr eaLnBrk="1" fontAlgn="auto" hangingPunct="1">
              <a:spcAft>
                <a:spcPts val="0"/>
              </a:spcAft>
              <a:defRPr/>
            </a:pPr>
            <a:r>
              <a:rPr lang="en-GB" sz="2000" dirty="0" smtClean="0">
                <a:solidFill>
                  <a:srgbClr val="01655B"/>
                </a:solidFill>
              </a:rPr>
              <a:t>un </a:t>
            </a:r>
            <a:r>
              <a:rPr lang="en-GB" sz="2000" b="1" dirty="0" smtClean="0">
                <a:solidFill>
                  <a:srgbClr val="01655B"/>
                </a:solidFill>
              </a:rPr>
              <a:t>point focal national pour l'APA</a:t>
            </a:r>
            <a:r>
              <a:rPr lang="en-GB" sz="2000" dirty="0" smtClean="0">
                <a:solidFill>
                  <a:srgbClr val="01655B"/>
                </a:solidFill>
              </a:rPr>
              <a:t>, pour mettre à disposition des informations sur les </a:t>
            </a:r>
            <a:r>
              <a:rPr lang="en-US" sz="2000" dirty="0" smtClean="0">
                <a:solidFill>
                  <a:srgbClr val="01655B"/>
                </a:solidFill>
              </a:rPr>
              <a:t>procé</a:t>
            </a:r>
            <a:r>
              <a:rPr lang="en-GB" sz="2000" dirty="0" smtClean="0">
                <a:solidFill>
                  <a:srgbClr val="01655B"/>
                </a:solidFill>
              </a:rPr>
              <a:t>dures d’obtention du CPCC, les mesures législatives nationales en matière d'accès aux ressources génétiques, les </a:t>
            </a:r>
            <a:r>
              <a:rPr lang="en-US" sz="2000" dirty="0" smtClean="0">
                <a:solidFill>
                  <a:srgbClr val="01655B"/>
                </a:solidFill>
              </a:rPr>
              <a:t>autorité</a:t>
            </a:r>
            <a:r>
              <a:rPr lang="en-GB" sz="2000" dirty="0" smtClean="0">
                <a:solidFill>
                  <a:srgbClr val="01655B"/>
                </a:solidFill>
              </a:rPr>
              <a:t>s nationales, les </a:t>
            </a:r>
            <a:r>
              <a:rPr lang="en-US" sz="2000" dirty="0" smtClean="0">
                <a:solidFill>
                  <a:srgbClr val="01655B"/>
                </a:solidFill>
              </a:rPr>
              <a:t>communauté</a:t>
            </a:r>
            <a:r>
              <a:rPr lang="en-GB" sz="2000" dirty="0" smtClean="0">
                <a:solidFill>
                  <a:srgbClr val="01655B"/>
                </a:solidFill>
              </a:rPr>
              <a:t>s autochtones et locales et les parties prenantes</a:t>
            </a:r>
          </a:p>
          <a:p>
            <a:pPr eaLnBrk="1" fontAlgn="auto" hangingPunct="1">
              <a:spcAft>
                <a:spcPts val="0"/>
              </a:spcAft>
              <a:defRPr/>
            </a:pPr>
            <a:r>
              <a:rPr lang="en-GB" sz="2000" dirty="0" smtClean="0">
                <a:solidFill>
                  <a:srgbClr val="01655B"/>
                </a:solidFill>
              </a:rPr>
              <a:t>une ou plusieurs </a:t>
            </a:r>
            <a:r>
              <a:rPr lang="en-US" sz="2000" b="1" dirty="0" smtClean="0">
                <a:solidFill>
                  <a:srgbClr val="01655B"/>
                </a:solidFill>
              </a:rPr>
              <a:t>autorité</a:t>
            </a:r>
            <a:r>
              <a:rPr lang="en-GB" sz="2000" b="1" dirty="0" smtClean="0">
                <a:solidFill>
                  <a:srgbClr val="01655B"/>
                </a:solidFill>
              </a:rPr>
              <a:t>s nationales </a:t>
            </a:r>
            <a:r>
              <a:rPr lang="en-US" sz="2000" b="1" dirty="0" smtClean="0">
                <a:solidFill>
                  <a:srgbClr val="01655B"/>
                </a:solidFill>
              </a:rPr>
              <a:t>compé</a:t>
            </a:r>
            <a:r>
              <a:rPr lang="en-GB" sz="2000" b="1" dirty="0" smtClean="0">
                <a:solidFill>
                  <a:srgbClr val="01655B"/>
                </a:solidFill>
              </a:rPr>
              <a:t>tentes</a:t>
            </a:r>
            <a:r>
              <a:rPr lang="en-GB" sz="2000" dirty="0" smtClean="0">
                <a:solidFill>
                  <a:srgbClr val="01655B"/>
                </a:solidFill>
              </a:rPr>
              <a:t>, </a:t>
            </a:r>
            <a:r>
              <a:rPr lang="en-US" sz="2000" dirty="0" smtClean="0">
                <a:solidFill>
                  <a:srgbClr val="01655B"/>
                </a:solidFill>
              </a:rPr>
              <a:t>chargé</a:t>
            </a:r>
            <a:r>
              <a:rPr lang="en-GB" sz="2000" dirty="0" smtClean="0">
                <a:solidFill>
                  <a:srgbClr val="01655B"/>
                </a:solidFill>
              </a:rPr>
              <a:t>es d’accorder l’</a:t>
            </a:r>
            <a:r>
              <a:rPr lang="en-US" sz="2000" dirty="0" smtClean="0">
                <a:solidFill>
                  <a:srgbClr val="01655B"/>
                </a:solidFill>
              </a:rPr>
              <a:t>accè</a:t>
            </a:r>
            <a:r>
              <a:rPr lang="en-GB" sz="2000" dirty="0" smtClean="0">
                <a:solidFill>
                  <a:srgbClr val="01655B"/>
                </a:solidFill>
              </a:rPr>
              <a:t>s ou de </a:t>
            </a:r>
            <a:r>
              <a:rPr lang="en-US" sz="2000" dirty="0" smtClean="0">
                <a:solidFill>
                  <a:srgbClr val="01655B"/>
                </a:solidFill>
              </a:rPr>
              <a:t>dé</a:t>
            </a:r>
            <a:r>
              <a:rPr lang="en-GB" sz="2000" dirty="0" smtClean="0">
                <a:solidFill>
                  <a:srgbClr val="01655B"/>
                </a:solidFill>
              </a:rPr>
              <a:t>livrer une preuve que les conditions d’</a:t>
            </a:r>
            <a:r>
              <a:rPr lang="en-US" sz="2000" dirty="0" smtClean="0">
                <a:solidFill>
                  <a:srgbClr val="01655B"/>
                </a:solidFill>
              </a:rPr>
              <a:t>accè</a:t>
            </a:r>
            <a:r>
              <a:rPr lang="en-GB" sz="2000" dirty="0" smtClean="0">
                <a:solidFill>
                  <a:srgbClr val="01655B"/>
                </a:solidFill>
              </a:rPr>
              <a:t>s ont </a:t>
            </a:r>
            <a:r>
              <a:rPr lang="en-US" sz="2000" dirty="0" smtClean="0">
                <a:solidFill>
                  <a:srgbClr val="01655B"/>
                </a:solidFill>
              </a:rPr>
              <a:t>été respecté</a:t>
            </a:r>
            <a:r>
              <a:rPr lang="en-GB" sz="2000" dirty="0" smtClean="0">
                <a:solidFill>
                  <a:srgbClr val="01655B"/>
                </a:solidFill>
              </a:rPr>
              <a:t>es, et d'apporter des conseils sur les </a:t>
            </a:r>
            <a:r>
              <a:rPr lang="en-US" sz="2000" dirty="0" smtClean="0">
                <a:solidFill>
                  <a:srgbClr val="01655B"/>
                </a:solidFill>
              </a:rPr>
              <a:t>procé</a:t>
            </a:r>
            <a:r>
              <a:rPr lang="en-GB" sz="2000" dirty="0" smtClean="0">
                <a:solidFill>
                  <a:srgbClr val="01655B"/>
                </a:solidFill>
              </a:rPr>
              <a:t>dures d’obtention du CPCC et de conclusion des CCCA</a:t>
            </a:r>
          </a:p>
          <a:p>
            <a:pPr eaLnBrk="1" fontAlgn="auto" hangingPunct="1">
              <a:spcAft>
                <a:spcPts val="0"/>
              </a:spcAft>
              <a:defRPr/>
            </a:pPr>
            <a:r>
              <a:rPr lang="en-GB" sz="2000" dirty="0">
                <a:solidFill>
                  <a:srgbClr val="01655B"/>
                </a:solidFill>
              </a:rPr>
              <a:t>un ou plusieurs </a:t>
            </a:r>
            <a:r>
              <a:rPr lang="en-GB" sz="2000" b="1" dirty="0">
                <a:solidFill>
                  <a:srgbClr val="01655B"/>
                </a:solidFill>
              </a:rPr>
              <a:t>points de contrôle</a:t>
            </a:r>
            <a:r>
              <a:rPr lang="en-GB" sz="2000" dirty="0">
                <a:solidFill>
                  <a:srgbClr val="01655B"/>
                </a:solidFill>
              </a:rPr>
              <a:t> pour recueillir et recevoir les informations des utilisateurs concernant le CPCC, les CCCA et l’utilisation des ressources génétiques</a:t>
            </a:r>
          </a:p>
          <a:p>
            <a:pPr eaLnBrk="1" fontAlgn="auto" hangingPunct="1">
              <a:spcAft>
                <a:spcPts val="0"/>
              </a:spcAft>
              <a:defRPr/>
            </a:pPr>
            <a:endParaRPr lang="fr-FR" sz="2000" dirty="0">
              <a:solidFill>
                <a:srgbClr val="01655B"/>
              </a:solidFill>
            </a:endParaRPr>
          </a:p>
          <a:p>
            <a:pPr marL="0" indent="0" eaLnBrk="1" fontAlgn="auto" hangingPunct="1">
              <a:spcAft>
                <a:spcPts val="0"/>
              </a:spcAft>
              <a:defRPr/>
            </a:pPr>
            <a:endParaRPr lang="fr-FR" sz="2000" dirty="0" smtClean="0"/>
          </a:p>
          <a:p>
            <a:pPr marL="0" indent="342900" eaLnBrk="1" fontAlgn="auto" hangingPunct="1">
              <a:spcAft>
                <a:spcPts val="0"/>
              </a:spcAft>
              <a:defRPr/>
            </a:pPr>
            <a:endParaRPr lang="fr-FR" sz="2800" dirty="0" smtClean="0"/>
          </a:p>
          <a:p>
            <a:pPr marL="0" indent="342900" eaLnBrk="1" fontAlgn="auto" hangingPunct="1">
              <a:spcAft>
                <a:spcPts val="0"/>
              </a:spcAft>
              <a:defRPr/>
            </a:pPr>
            <a:endParaRPr lang="fr-F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GB" altLang="en-US" sz="4000" smtClean="0">
                <a:solidFill>
                  <a:schemeClr val="bg1"/>
                </a:solidFill>
                <a:latin typeface="Calibri" pitchFamily="34" charset="0"/>
              </a:rPr>
              <a:t>Le Centre d'échange sur l'APA (article 14)</a:t>
            </a:r>
            <a:endParaRPr lang="fr-FR" altLang="en-US" sz="4000" i="1" smtClean="0">
              <a:solidFill>
                <a:srgbClr val="00B050"/>
              </a:solidFill>
              <a:latin typeface="Calibri" pitchFamily="34" charset="0"/>
              <a:ea typeface="ＭＳ Ｐゴシック" pitchFamily="34" charset="-128"/>
            </a:endParaRPr>
          </a:p>
        </p:txBody>
      </p:sp>
      <p:sp>
        <p:nvSpPr>
          <p:cNvPr id="24579" name="Text Placeholder 2"/>
          <p:cNvSpPr>
            <a:spLocks noGrp="1"/>
          </p:cNvSpPr>
          <p:nvPr>
            <p:ph idx="1"/>
          </p:nvPr>
        </p:nvSpPr>
        <p:spPr/>
        <p:txBody>
          <a:bodyPr/>
          <a:lstStyle/>
          <a:p>
            <a:pPr marL="0" indent="0" eaLnBrk="1" hangingPunct="1">
              <a:spcBef>
                <a:spcPts val="1000"/>
              </a:spcBef>
              <a:buFont typeface="Arial" pitchFamily="34" charset="0"/>
              <a:buNone/>
            </a:pPr>
            <a:r>
              <a:rPr lang="fr-FR" altLang="en-US" sz="2000" dirty="0" smtClean="0">
                <a:solidFill>
                  <a:srgbClr val="01655B"/>
                </a:solidFill>
              </a:rPr>
              <a:t>Au niveau international, le </a:t>
            </a:r>
            <a:r>
              <a:rPr lang="fr-FR" altLang="en-US" sz="2000" b="1" dirty="0" smtClean="0">
                <a:solidFill>
                  <a:srgbClr val="01655B"/>
                </a:solidFill>
              </a:rPr>
              <a:t>Centre d'échange sur l'APA</a:t>
            </a:r>
            <a:r>
              <a:rPr lang="fr-FR" altLang="en-US" sz="2000" dirty="0" smtClean="0">
                <a:solidFill>
                  <a:srgbClr val="01655B"/>
                </a:solidFill>
              </a:rPr>
              <a:t>, qui dépend du Secrétariat de la CDB, fournit et partage les informations concernant les mesures nationales en matière d’APA et les autorités nationales compétentes, les certificats de conformité reconnus à l’échelle internationale et d'autres mesures relatives à l'APA, telles que les codes de conduite et les accords types.</a:t>
            </a:r>
          </a:p>
          <a:p>
            <a:pPr marL="0" indent="0" eaLnBrk="1" hangingPunct="1">
              <a:spcBef>
                <a:spcPts val="1000"/>
              </a:spcBef>
              <a:buFont typeface="Arial" pitchFamily="34" charset="0"/>
              <a:buNone/>
            </a:pPr>
            <a:r>
              <a:rPr lang="fr-FR" altLang="en-US" sz="2000" dirty="0" smtClean="0">
                <a:solidFill>
                  <a:srgbClr val="01655B"/>
                </a:solidFill>
              </a:rPr>
              <a:t>Chaque Partie communique au Centre d’échange sur l’APA toute information qu’elle est tenue de fournir en vertu du Protocole.</a:t>
            </a:r>
          </a:p>
          <a:p>
            <a:pPr marL="0" indent="0" eaLnBrk="1" hangingPunct="1">
              <a:spcBef>
                <a:spcPts val="1000"/>
              </a:spcBef>
              <a:buFont typeface="Arial" pitchFamily="34" charset="0"/>
              <a:buNone/>
            </a:pPr>
            <a:r>
              <a:rPr lang="fr-FR" altLang="en-US" sz="2000" dirty="0" smtClean="0">
                <a:solidFill>
                  <a:srgbClr val="01655B"/>
                </a:solidFill>
              </a:rPr>
              <a:t>À ce titre, le Centre d'échange sur l'APA est essentiel à la mise en application du PN : il correspond à la source majeure d'informations et de sécurité juridiques, et joue un rôle crucial dans la surveillance de l'utilisation des ressources génétiques.</a:t>
            </a:r>
          </a:p>
          <a:p>
            <a:pPr marL="0" indent="0" eaLnBrk="1" hangingPunct="1">
              <a:spcBef>
                <a:spcPts val="1000"/>
              </a:spcBef>
            </a:pPr>
            <a:endParaRPr lang="fr-FR" altLang="en-US" sz="2000" dirty="0" smtClean="0">
              <a:ea typeface="ＭＳ Ｐゴシック" pitchFamily="34" charset="-128"/>
            </a:endParaRPr>
          </a:p>
          <a:p>
            <a:pPr marL="0" indent="0" eaLnBrk="1" hangingPunct="1"/>
            <a:endParaRPr lang="fr-FR" altLang="en-US" sz="2800" dirty="0" smtClean="0">
              <a:ea typeface="ＭＳ Ｐゴシック" pitchFamily="34" charset="-128"/>
            </a:endParaRPr>
          </a:p>
          <a:p>
            <a:pPr marL="0" indent="0" eaLnBrk="1" hangingPunct="1"/>
            <a:endParaRPr lang="fr-FR"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idx="1"/>
          </p:nvPr>
        </p:nvSpPr>
        <p:spPr/>
        <p:txBody>
          <a:bodyPr rtlCol="0">
            <a:normAutofit fontScale="92500" lnSpcReduction="20000"/>
          </a:bodyPr>
          <a:lstStyle/>
          <a:p>
            <a:pPr marL="0" indent="0" algn="ctr" eaLnBrk="1" fontAlgn="auto" hangingPunct="1">
              <a:spcAft>
                <a:spcPts val="0"/>
              </a:spcAft>
              <a:defRPr/>
            </a:pPr>
            <a:endParaRPr lang="fr-FR" altLang="en-US" dirty="0" smtClean="0">
              <a:ea typeface="ＭＳ Ｐゴシック" pitchFamily="34" charset="-128"/>
            </a:endParaRPr>
          </a:p>
          <a:p>
            <a:pPr marL="0" indent="0" algn="ctr" eaLnBrk="1" fontAlgn="auto" hangingPunct="1">
              <a:spcAft>
                <a:spcPts val="0"/>
              </a:spcAft>
              <a:buFont typeface="Arial" pitchFamily="34" charset="0"/>
              <a:buNone/>
              <a:defRPr/>
            </a:pPr>
            <a:endParaRPr lang="fr-FR" altLang="en-US" dirty="0" smtClean="0">
              <a:solidFill>
                <a:srgbClr val="01655B"/>
              </a:solidFill>
              <a:ea typeface="ＭＳ Ｐゴシック" pitchFamily="34" charset="-128"/>
            </a:endParaRPr>
          </a:p>
          <a:p>
            <a:pPr marL="0" indent="0" algn="ctr" eaLnBrk="1" fontAlgn="auto" hangingPunct="1">
              <a:spcAft>
                <a:spcPts val="0"/>
              </a:spcAft>
              <a:buFont typeface="Arial" pitchFamily="34" charset="0"/>
              <a:buNone/>
              <a:defRPr/>
            </a:pPr>
            <a:r>
              <a:rPr lang="en-GB" altLang="en-US" b="1" dirty="0" smtClean="0">
                <a:solidFill>
                  <a:srgbClr val="01655B"/>
                </a:solidFill>
              </a:rPr>
              <a:t>Fin du module Trois </a:t>
            </a:r>
          </a:p>
          <a:p>
            <a:pPr marL="0" indent="0" algn="ctr" eaLnBrk="1" fontAlgn="auto" hangingPunct="1">
              <a:spcAft>
                <a:spcPts val="0"/>
              </a:spcAft>
              <a:buFont typeface="Arial" pitchFamily="34" charset="0"/>
              <a:buNone/>
              <a:defRPr/>
            </a:pPr>
            <a:r>
              <a:rPr lang="en-GB" altLang="en-US" b="1" dirty="0" smtClean="0">
                <a:solidFill>
                  <a:srgbClr val="01655B"/>
                </a:solidFill>
              </a:rPr>
              <a:t>(Explication des articles clés du Protocole de Nagoya)</a:t>
            </a:r>
          </a:p>
          <a:p>
            <a:pPr marL="0" indent="0" algn="ctr" eaLnBrk="1" fontAlgn="auto" hangingPunct="1">
              <a:spcAft>
                <a:spcPts val="0"/>
              </a:spcAft>
              <a:buFont typeface="Arial" pitchFamily="34" charset="0"/>
              <a:buNone/>
              <a:defRPr/>
            </a:pPr>
            <a:r>
              <a:rPr lang="en-GB" altLang="en-US" b="1" dirty="0" smtClean="0">
                <a:solidFill>
                  <a:srgbClr val="01655B"/>
                </a:solidFill>
              </a:rPr>
              <a:t>Et si vous tentiez le </a:t>
            </a:r>
            <a:r>
              <a:rPr lang="en-GB" altLang="en-US" b="1" dirty="0" smtClean="0">
                <a:solidFill>
                  <a:srgbClr val="01655B"/>
                </a:solidFill>
                <a:hlinkClick r:id="rId2"/>
              </a:rPr>
              <a:t>questionnaire rapide ?</a:t>
            </a:r>
            <a:endParaRPr lang="fr-FR" altLang="en-US" b="1" dirty="0" smtClean="0">
              <a:solidFill>
                <a:srgbClr val="01655B"/>
              </a:solidFill>
              <a:ea typeface="ＭＳ Ｐゴシック" pitchFamily="34" charset="-128"/>
            </a:endParaRPr>
          </a:p>
          <a:p>
            <a:pPr marL="0" indent="0" algn="ctr" eaLnBrk="1" fontAlgn="auto" hangingPunct="1">
              <a:spcAft>
                <a:spcPts val="0"/>
              </a:spcAft>
              <a:buFont typeface="Arial" pitchFamily="34" charset="0"/>
              <a:buNone/>
              <a:defRPr/>
            </a:pPr>
            <a:endParaRPr lang="fr-FR" altLang="en-US" b="1" dirty="0" smtClean="0">
              <a:solidFill>
                <a:srgbClr val="01655B"/>
              </a:solidFill>
              <a:ea typeface="ＭＳ Ｐゴシック" pitchFamily="34" charset="-128"/>
            </a:endParaRPr>
          </a:p>
          <a:p>
            <a:pPr marL="0" indent="0" algn="ctr" eaLnBrk="1" fontAlgn="auto" hangingPunct="1">
              <a:spcAft>
                <a:spcPts val="0"/>
              </a:spcAft>
              <a:buFont typeface="Arial" pitchFamily="34" charset="0"/>
              <a:buNone/>
              <a:defRPr/>
            </a:pPr>
            <a:r>
              <a:rPr lang="en-GB" altLang="en-US" b="1" dirty="0" smtClean="0">
                <a:solidFill>
                  <a:srgbClr val="01655B"/>
                </a:solidFill>
              </a:rPr>
              <a:t>Ensuite, veuillez passer au </a:t>
            </a:r>
            <a:r>
              <a:rPr lang="en-GB" altLang="en-US" b="1" dirty="0" smtClean="0">
                <a:solidFill>
                  <a:srgbClr val="01655B"/>
                </a:solidFill>
                <a:hlinkClick r:id="rId3"/>
              </a:rPr>
              <a:t>module Quatre</a:t>
            </a:r>
            <a:endParaRPr lang="fr-FR" altLang="en-US" b="1" dirty="0" smtClean="0">
              <a:solidFill>
                <a:srgbClr val="01655B"/>
              </a:solidFill>
              <a:ea typeface="ＭＳ Ｐゴシック" pitchFamily="34" charset="-128"/>
            </a:endParaRPr>
          </a:p>
          <a:p>
            <a:pPr marL="0" indent="0" algn="ctr" eaLnBrk="1" fontAlgn="auto" hangingPunct="1">
              <a:spcAft>
                <a:spcPts val="0"/>
              </a:spcAft>
              <a:buFont typeface="Arial" pitchFamily="34" charset="0"/>
              <a:buNone/>
              <a:defRPr/>
            </a:pPr>
            <a:r>
              <a:rPr lang="en-GB" altLang="en-US" b="1" dirty="0" smtClean="0">
                <a:solidFill>
                  <a:srgbClr val="01655B"/>
                </a:solidFill>
              </a:rPr>
              <a:t>(Mise en application pratique pour les jardins botaniques)</a:t>
            </a:r>
          </a:p>
          <a:p>
            <a:pPr marL="0" indent="0" algn="ctr" eaLnBrk="1" fontAlgn="auto" hangingPunct="1">
              <a:spcAft>
                <a:spcPts val="0"/>
              </a:spcAft>
              <a:defRPr/>
            </a:pPr>
            <a:endParaRPr lang="fr-FR" altLang="en-US" dirty="0" smtClean="0">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34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sz="4000" smtClean="0">
                <a:solidFill>
                  <a:schemeClr val="bg1"/>
                </a:solidFill>
                <a:latin typeface="Calibri" pitchFamily="34" charset="0"/>
              </a:rPr>
              <a:t>Objectif (article 1)</a:t>
            </a:r>
          </a:p>
        </p:txBody>
      </p:sp>
      <p:sp>
        <p:nvSpPr>
          <p:cNvPr id="3" name="Text Placeholder 2"/>
          <p:cNvSpPr>
            <a:spLocks noGrp="1"/>
          </p:cNvSpPr>
          <p:nvPr>
            <p:ph idx="1"/>
          </p:nvPr>
        </p:nvSpPr>
        <p:spPr/>
        <p:txBody>
          <a:bodyPr/>
          <a:lstStyle/>
          <a:p>
            <a:pPr marL="0" indent="0" eaLnBrk="1" hangingPunct="1">
              <a:spcBef>
                <a:spcPct val="0"/>
              </a:spcBef>
              <a:buFont typeface="Arial" pitchFamily="34" charset="0"/>
              <a:buNone/>
            </a:pPr>
            <a:r>
              <a:rPr lang="fr-FR" altLang="en-US" sz="2200" b="1" dirty="0" smtClean="0">
                <a:solidFill>
                  <a:srgbClr val="01655B"/>
                </a:solidFill>
              </a:rPr>
              <a:t>Le Protocole de Nagoya vise à :</a:t>
            </a:r>
          </a:p>
          <a:p>
            <a:pPr marL="0" indent="0" eaLnBrk="1" hangingPunct="1">
              <a:spcBef>
                <a:spcPct val="0"/>
              </a:spcBef>
            </a:pPr>
            <a:endParaRPr lang="fr-FR" altLang="en-US" sz="2200" dirty="0" smtClean="0">
              <a:solidFill>
                <a:srgbClr val="01655B"/>
              </a:solidFill>
              <a:ea typeface="ＭＳ Ｐゴシック" pitchFamily="34" charset="-128"/>
            </a:endParaRPr>
          </a:p>
          <a:p>
            <a:pPr marL="0" indent="0" eaLnBrk="1" hangingPunct="1">
              <a:spcBef>
                <a:spcPct val="0"/>
              </a:spcBef>
              <a:buFont typeface="Arial" pitchFamily="34" charset="0"/>
              <a:buNone/>
            </a:pPr>
            <a:r>
              <a:rPr lang="fr-FR" altLang="en-US" sz="2200" dirty="0" smtClean="0">
                <a:solidFill>
                  <a:srgbClr val="01655B"/>
                </a:solidFill>
              </a:rPr>
              <a:t>partager les avantages découlant de l'</a:t>
            </a:r>
            <a:r>
              <a:rPr lang="fr-FR" altLang="en-US" sz="2200" b="1" i="1" dirty="0" smtClean="0">
                <a:solidFill>
                  <a:srgbClr val="01655B"/>
                </a:solidFill>
              </a:rPr>
              <a:t>utilisation</a:t>
            </a:r>
            <a:r>
              <a:rPr lang="fr-FR" altLang="en-US" sz="2200" dirty="0" smtClean="0">
                <a:solidFill>
                  <a:srgbClr val="01655B"/>
                </a:solidFill>
              </a:rPr>
              <a:t> des ressources génétiques d'une manière juste et équitable, notamment grâce à un </a:t>
            </a:r>
            <a:r>
              <a:rPr lang="fr-FR" altLang="en-US" sz="2200" b="1" i="1" dirty="0" smtClean="0">
                <a:solidFill>
                  <a:srgbClr val="01655B"/>
                </a:solidFill>
              </a:rPr>
              <a:t>accès approprié</a:t>
            </a:r>
            <a:r>
              <a:rPr lang="fr-FR" altLang="en-US" sz="2200" dirty="0" smtClean="0">
                <a:solidFill>
                  <a:srgbClr val="01655B"/>
                </a:solidFill>
              </a:rPr>
              <a:t> aux ressources génétiques et à un transfert approprié des technologies pertinentes, compte tenu de </a:t>
            </a:r>
            <a:r>
              <a:rPr lang="fr-FR" altLang="en-US" sz="2200" b="1" i="1" dirty="0" smtClean="0">
                <a:solidFill>
                  <a:srgbClr val="01655B"/>
                </a:solidFill>
              </a:rPr>
              <a:t>tous les droits</a:t>
            </a:r>
            <a:r>
              <a:rPr lang="fr-FR" altLang="en-US" sz="2200" dirty="0" smtClean="0">
                <a:solidFill>
                  <a:srgbClr val="01655B"/>
                </a:solidFill>
              </a:rPr>
              <a:t> sur ces ressources et technologies, et grâce à un financement adéquat, contribuant ainsi à la conservation de la diversité biologique et à l'utilisation durable de ses éléments constitutifs</a:t>
            </a: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sz="4000" smtClean="0">
                <a:solidFill>
                  <a:schemeClr val="bg1"/>
                </a:solidFill>
                <a:latin typeface="Calibri" pitchFamily="34" charset="0"/>
              </a:rPr>
              <a:t>Analyse de l'objectif</a:t>
            </a:r>
          </a:p>
        </p:txBody>
      </p:sp>
      <p:sp>
        <p:nvSpPr>
          <p:cNvPr id="3" name="Text Placeholder 2"/>
          <p:cNvSpPr>
            <a:spLocks noGrp="1"/>
          </p:cNvSpPr>
          <p:nvPr>
            <p:ph idx="1"/>
          </p:nvPr>
        </p:nvSpPr>
        <p:spPr/>
        <p:txBody>
          <a:bodyPr>
            <a:normAutofit lnSpcReduction="10000"/>
          </a:bodyPr>
          <a:lstStyle/>
          <a:p>
            <a:pPr marL="0" indent="0" eaLnBrk="1" hangingPunct="1">
              <a:spcBef>
                <a:spcPct val="0"/>
              </a:spcBef>
              <a:buFont typeface="Arial" pitchFamily="34" charset="0"/>
              <a:buNone/>
            </a:pPr>
            <a:r>
              <a:rPr lang="fr-FR" altLang="en-US" sz="2000" dirty="0" smtClean="0">
                <a:solidFill>
                  <a:srgbClr val="01655B"/>
                </a:solidFill>
              </a:rPr>
              <a:t>Pour le décomposer en parties constitutives, l'objectif du Protocole de Nagoya est de : partager les avantages découlant de l'utilisation des ressources génétiques, dans le but de contribuer aux autres objectifs de la Convention sur la diversité biologique (CDB) – la conservation et l'utilisation durable de la diversité biologique.</a:t>
            </a:r>
          </a:p>
          <a:p>
            <a:pPr marL="0" indent="0" eaLnBrk="1" hangingPunct="1">
              <a:spcBef>
                <a:spcPct val="0"/>
              </a:spcBef>
              <a:buFont typeface="Arial" pitchFamily="34" charset="0"/>
              <a:buNone/>
            </a:pPr>
            <a:endParaRPr lang="fr-FR" altLang="en-US" sz="2000" dirty="0" smtClean="0">
              <a:solidFill>
                <a:srgbClr val="01655B"/>
              </a:solidFill>
              <a:ea typeface="ＭＳ Ｐゴシック" pitchFamily="34" charset="-128"/>
            </a:endParaRPr>
          </a:p>
          <a:p>
            <a:pPr marL="0" indent="0" eaLnBrk="1" hangingPunct="1">
              <a:spcBef>
                <a:spcPct val="0"/>
              </a:spcBef>
              <a:buFont typeface="Arial" pitchFamily="34" charset="0"/>
              <a:buNone/>
            </a:pPr>
            <a:r>
              <a:rPr lang="fr-FR" altLang="en-US" sz="2000" dirty="0" smtClean="0">
                <a:solidFill>
                  <a:srgbClr val="01655B"/>
                </a:solidFill>
              </a:rPr>
              <a:t>La réalisation de cet objectif implique nécessairement un accès approprié aux ressources génétiques pour les « utilisateurs » ainsi qu'un transfert approprié des technologies pertinentes aux « fournisseurs ». </a:t>
            </a:r>
          </a:p>
          <a:p>
            <a:pPr marL="0" indent="0" eaLnBrk="1" hangingPunct="1">
              <a:spcBef>
                <a:spcPct val="0"/>
              </a:spcBef>
              <a:buFont typeface="Arial" pitchFamily="34" charset="0"/>
              <a:buNone/>
            </a:pPr>
            <a:endParaRPr lang="fr-FR" altLang="en-US" sz="2000" dirty="0" smtClean="0">
              <a:solidFill>
                <a:srgbClr val="01655B"/>
              </a:solidFill>
              <a:ea typeface="ＭＳ Ｐゴシック" pitchFamily="34" charset="-128"/>
            </a:endParaRPr>
          </a:p>
          <a:p>
            <a:pPr marL="0" indent="0" eaLnBrk="1" hangingPunct="1">
              <a:spcBef>
                <a:spcPct val="0"/>
              </a:spcBef>
              <a:buFont typeface="Arial" pitchFamily="34" charset="0"/>
              <a:buNone/>
            </a:pPr>
            <a:r>
              <a:rPr lang="fr-FR" altLang="en-US" sz="2000" dirty="0" smtClean="0">
                <a:solidFill>
                  <a:srgbClr val="01655B"/>
                </a:solidFill>
              </a:rPr>
              <a:t>À cet égard, la reconnaissance de tous les droits sur les ressources génétiques et technologies doit être assurée. </a:t>
            </a:r>
          </a:p>
          <a:p>
            <a:pPr marL="0" indent="0" eaLnBrk="1" hangingPunct="1">
              <a:spcBef>
                <a:spcPct val="0"/>
              </a:spcBef>
              <a:buFont typeface="Arial" pitchFamily="34" charset="0"/>
              <a:buNone/>
            </a:pPr>
            <a:endParaRPr lang="fr-FR" altLang="en-US" sz="2000" dirty="0" smtClean="0">
              <a:solidFill>
                <a:srgbClr val="01655B"/>
              </a:solidFill>
              <a:ea typeface="ＭＳ Ｐゴシック" pitchFamily="34" charset="-128"/>
            </a:endParaRPr>
          </a:p>
          <a:p>
            <a:pPr marL="0" indent="0" eaLnBrk="1" hangingPunct="1">
              <a:spcBef>
                <a:spcPct val="0"/>
              </a:spcBef>
              <a:buFont typeface="Arial" pitchFamily="34" charset="0"/>
              <a:buNone/>
            </a:pPr>
            <a:r>
              <a:rPr lang="fr-FR" altLang="en-US" sz="2000" dirty="0" smtClean="0">
                <a:solidFill>
                  <a:srgbClr val="01655B"/>
                </a:solidFill>
              </a:rPr>
              <a:t>En outre, des financements doivent être accordés de la part des secteurs public et privé par des moyens qui, à nouveau, sont « adéquats ». </a:t>
            </a:r>
            <a:endParaRPr lang="fr-FR" altLang="en-US" sz="2000" dirty="0" smtClean="0">
              <a:solidFill>
                <a:srgbClr val="01655B"/>
              </a:solidFill>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a:p>
            <a:pPr marL="0" indent="0" eaLnBrk="1" hangingPunct="1">
              <a:spcBef>
                <a:spcPct val="0"/>
              </a:spcBef>
            </a:pPr>
            <a:endParaRPr lang="fr-FR" altLang="en-US" sz="18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z="4000" smtClean="0">
                <a:solidFill>
                  <a:schemeClr val="bg1"/>
                </a:solidFill>
                <a:latin typeface="Calibri" pitchFamily="34" charset="0"/>
              </a:rPr>
              <a:t>Champ d'application (article 3)</a:t>
            </a:r>
          </a:p>
        </p:txBody>
      </p:sp>
      <p:sp>
        <p:nvSpPr>
          <p:cNvPr id="11267" name="Text Placeholder 2"/>
          <p:cNvSpPr>
            <a:spLocks noGrp="1"/>
          </p:cNvSpPr>
          <p:nvPr>
            <p:ph idx="1"/>
          </p:nvPr>
        </p:nvSpPr>
        <p:spPr/>
        <p:txBody>
          <a:bodyPr/>
          <a:lstStyle/>
          <a:p>
            <a:pPr eaLnBrk="1" hangingPunct="1">
              <a:spcBef>
                <a:spcPct val="0"/>
              </a:spcBef>
              <a:defRPr/>
            </a:pPr>
            <a:endParaRPr lang="fr-FR" altLang="en-US" sz="2000" dirty="0" smtClean="0">
              <a:solidFill>
                <a:srgbClr val="01655B"/>
              </a:solidFill>
              <a:ea typeface="ＭＳ Ｐゴシック" pitchFamily="34" charset="-128"/>
            </a:endParaRPr>
          </a:p>
          <a:p>
            <a:pPr marL="0" indent="0" eaLnBrk="1" hangingPunct="1">
              <a:spcBef>
                <a:spcPct val="0"/>
              </a:spcBef>
              <a:buFont typeface="Arial" pitchFamily="34" charset="0"/>
              <a:buNone/>
              <a:defRPr/>
            </a:pPr>
            <a:r>
              <a:rPr lang="en-GB" altLang="en-US" sz="2000" dirty="0" smtClean="0">
                <a:solidFill>
                  <a:srgbClr val="01655B"/>
                </a:solidFill>
              </a:rPr>
              <a:t>Le Protocole de Nagoya s'applique aux : </a:t>
            </a:r>
          </a:p>
          <a:p>
            <a:pPr eaLnBrk="1" hangingPunct="1">
              <a:spcBef>
                <a:spcPct val="0"/>
              </a:spcBef>
              <a:defRPr/>
            </a:pPr>
            <a:endParaRPr lang="fr-FR" altLang="en-US" sz="2000" dirty="0" smtClean="0">
              <a:solidFill>
                <a:srgbClr val="01655B"/>
              </a:solidFill>
              <a:ea typeface="ＭＳ Ｐゴシック" pitchFamily="34" charset="-128"/>
            </a:endParaRPr>
          </a:p>
          <a:p>
            <a:pPr eaLnBrk="1" hangingPunct="1">
              <a:spcBef>
                <a:spcPct val="0"/>
              </a:spcBef>
              <a:defRPr/>
            </a:pPr>
            <a:r>
              <a:rPr lang="en-GB" altLang="en-US" sz="2000" dirty="0" smtClean="0">
                <a:solidFill>
                  <a:srgbClr val="01655B"/>
                </a:solidFill>
              </a:rPr>
              <a:t>Ressources génétiques qui entrent dans le champ d’application de l'article 15 de la CDB</a:t>
            </a:r>
          </a:p>
          <a:p>
            <a:pPr eaLnBrk="1" hangingPunct="1">
              <a:spcBef>
                <a:spcPct val="0"/>
              </a:spcBef>
              <a:defRPr/>
            </a:pPr>
            <a:endParaRPr lang="fr-FR" altLang="en-US" sz="2000" dirty="0" smtClean="0">
              <a:solidFill>
                <a:srgbClr val="01655B"/>
              </a:solidFill>
              <a:ea typeface="ＭＳ Ｐゴシック" pitchFamily="34" charset="-128"/>
            </a:endParaRPr>
          </a:p>
          <a:p>
            <a:pPr eaLnBrk="1" hangingPunct="1">
              <a:spcBef>
                <a:spcPct val="0"/>
              </a:spcBef>
              <a:defRPr/>
            </a:pPr>
            <a:r>
              <a:rPr lang="en-GB" altLang="en-US" sz="2000" dirty="0" smtClean="0">
                <a:solidFill>
                  <a:srgbClr val="01655B"/>
                </a:solidFill>
              </a:rPr>
              <a:t>Connaissances traditionnelles (CT) associées à ces ressources génétiques</a:t>
            </a:r>
          </a:p>
          <a:p>
            <a:pPr eaLnBrk="1" hangingPunct="1">
              <a:spcBef>
                <a:spcPct val="0"/>
              </a:spcBef>
              <a:defRPr/>
            </a:pPr>
            <a:endParaRPr lang="fr-FR" altLang="en-US" sz="2000" dirty="0" smtClean="0">
              <a:solidFill>
                <a:srgbClr val="01655B"/>
              </a:solidFill>
              <a:ea typeface="ＭＳ Ｐゴシック" pitchFamily="34" charset="-128"/>
            </a:endParaRPr>
          </a:p>
          <a:p>
            <a:pPr eaLnBrk="1" hangingPunct="1">
              <a:spcBef>
                <a:spcPct val="0"/>
              </a:spcBef>
              <a:defRPr/>
            </a:pPr>
            <a:r>
              <a:rPr lang="en-GB" altLang="en-US" sz="2000" dirty="0" smtClean="0">
                <a:solidFill>
                  <a:srgbClr val="01655B"/>
                </a:solidFill>
              </a:rPr>
              <a:t>Avantages découlant de l'utilisation des ressources génétiques et des CT associées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GB" altLang="en-US" sz="4000" smtClean="0">
                <a:solidFill>
                  <a:schemeClr val="bg1"/>
                </a:solidFill>
                <a:latin typeface="Calibri" pitchFamily="34" charset="0"/>
              </a:rPr>
              <a:t>Champ d'application – Exclusions et exceptions</a:t>
            </a:r>
          </a:p>
        </p:txBody>
      </p:sp>
      <p:sp>
        <p:nvSpPr>
          <p:cNvPr id="9219" name="Text Placeholder 2"/>
          <p:cNvSpPr>
            <a:spLocks noGrp="1"/>
          </p:cNvSpPr>
          <p:nvPr>
            <p:ph idx="1"/>
          </p:nvPr>
        </p:nvSpPr>
        <p:spPr>
          <a:xfrm>
            <a:off x="467544" y="1340768"/>
            <a:ext cx="8229600" cy="4641379"/>
          </a:xfrm>
        </p:spPr>
        <p:txBody>
          <a:bodyPr rtlCol="0">
            <a:noAutofit/>
          </a:bodyPr>
          <a:lstStyle/>
          <a:p>
            <a:pPr marL="0" indent="0" eaLnBrk="1" fontAlgn="auto" hangingPunct="1">
              <a:spcBef>
                <a:spcPts val="500"/>
              </a:spcBef>
              <a:spcAft>
                <a:spcPts val="0"/>
              </a:spcAft>
              <a:buFont typeface="Arial" pitchFamily="34" charset="0"/>
              <a:buNone/>
              <a:defRPr/>
            </a:pPr>
            <a:r>
              <a:rPr lang="fr-FR" altLang="en-US" sz="1800" dirty="0" smtClean="0">
                <a:solidFill>
                  <a:srgbClr val="01655B"/>
                </a:solidFill>
              </a:rPr>
              <a:t>Le Protocole de Nagoya </a:t>
            </a:r>
            <a:r>
              <a:rPr lang="fr-FR" altLang="en-US" sz="1800" b="1" dirty="0" smtClean="0">
                <a:solidFill>
                  <a:srgbClr val="01655B"/>
                </a:solidFill>
              </a:rPr>
              <a:t>ne s'applique pas aux ressources génétiques d'origine humaine</a:t>
            </a:r>
            <a:r>
              <a:rPr lang="fr-FR" altLang="en-US" sz="1800" dirty="0" smtClean="0">
                <a:solidFill>
                  <a:srgbClr val="01655B"/>
                </a:solidFill>
              </a:rPr>
              <a:t>. De même, il n'est pas conçu pour s'appliquer aux </a:t>
            </a:r>
            <a:r>
              <a:rPr lang="fr-FR" altLang="en-US" sz="1800" b="1" dirty="0" smtClean="0">
                <a:solidFill>
                  <a:srgbClr val="01655B"/>
                </a:solidFill>
              </a:rPr>
              <a:t>marchandises</a:t>
            </a:r>
            <a:r>
              <a:rPr lang="fr-FR" altLang="en-US" sz="1800" dirty="0" smtClean="0">
                <a:solidFill>
                  <a:srgbClr val="01655B"/>
                </a:solidFill>
              </a:rPr>
              <a:t> – il s'attache à la recherche et au développement. </a:t>
            </a:r>
          </a:p>
          <a:p>
            <a:pPr marL="0" indent="0" eaLnBrk="1" fontAlgn="auto" hangingPunct="1">
              <a:spcBef>
                <a:spcPts val="500"/>
              </a:spcBef>
              <a:spcAft>
                <a:spcPts val="0"/>
              </a:spcAft>
              <a:buFont typeface="Arial" pitchFamily="34" charset="0"/>
              <a:buNone/>
              <a:defRPr/>
            </a:pPr>
            <a:r>
              <a:rPr lang="fr-FR" altLang="en-US" sz="1800" dirty="0" smtClean="0">
                <a:solidFill>
                  <a:srgbClr val="01655B"/>
                </a:solidFill>
              </a:rPr>
              <a:t>Du fait que le Protocole (comme la CDB) est basé sur les droits de souveraineté des pays, il ne s'applique pas clairement aux ressources génétiques dans ‘</a:t>
            </a:r>
            <a:r>
              <a:rPr lang="fr-FR" altLang="ja-JP" sz="1800" b="1" dirty="0" smtClean="0">
                <a:solidFill>
                  <a:srgbClr val="01655B"/>
                </a:solidFill>
              </a:rPr>
              <a:t>les zones ne relevant pas d'une juridiction nationale</a:t>
            </a:r>
            <a:r>
              <a:rPr lang="fr-FR" altLang="en-US" sz="1800" dirty="0" smtClean="0">
                <a:solidFill>
                  <a:srgbClr val="01655B"/>
                </a:solidFill>
              </a:rPr>
              <a:t>’</a:t>
            </a:r>
            <a:r>
              <a:rPr lang="fr-FR" altLang="ja-JP" sz="1800" dirty="0" smtClean="0">
                <a:solidFill>
                  <a:srgbClr val="01655B"/>
                </a:solidFill>
              </a:rPr>
              <a:t> telles que la haute mer ; toutefois, des discussions sont en cours à ce sujet.</a:t>
            </a:r>
          </a:p>
          <a:p>
            <a:pPr marL="0" indent="0" eaLnBrk="1" fontAlgn="auto" hangingPunct="1">
              <a:spcBef>
                <a:spcPts val="500"/>
              </a:spcBef>
              <a:spcAft>
                <a:spcPts val="0"/>
              </a:spcAft>
              <a:buFont typeface="Arial" pitchFamily="34" charset="0"/>
              <a:buNone/>
              <a:defRPr/>
            </a:pPr>
            <a:r>
              <a:rPr lang="fr-FR" altLang="en-US" sz="1800" dirty="0" smtClean="0">
                <a:solidFill>
                  <a:srgbClr val="01655B"/>
                </a:solidFill>
              </a:rPr>
              <a:t>Il est prévu que le Protocole de Nagoya s’applique dans un esprit de </a:t>
            </a:r>
            <a:r>
              <a:rPr lang="fr-FR" altLang="en-US" sz="1800" i="1" dirty="0" smtClean="0">
                <a:solidFill>
                  <a:srgbClr val="01655B"/>
                </a:solidFill>
              </a:rPr>
              <a:t>complémentarité réciproque</a:t>
            </a:r>
            <a:r>
              <a:rPr lang="fr-FR" altLang="en-US" sz="1800" dirty="0" smtClean="0">
                <a:solidFill>
                  <a:srgbClr val="01655B"/>
                </a:solidFill>
              </a:rPr>
              <a:t> avec les autres instruments internationaux pertinents. Lorsqu’</a:t>
            </a:r>
            <a:r>
              <a:rPr lang="fr-FR" altLang="en-US" sz="1800" b="1" dirty="0" smtClean="0">
                <a:solidFill>
                  <a:srgbClr val="01655B"/>
                </a:solidFill>
              </a:rPr>
              <a:t>un instrument spécial sur l’APA s'applique et est conforme à la CDB</a:t>
            </a:r>
            <a:r>
              <a:rPr lang="fr-FR" altLang="en-US" sz="1800" dirty="0" smtClean="0">
                <a:solidFill>
                  <a:srgbClr val="01655B"/>
                </a:solidFill>
              </a:rPr>
              <a:t>, le Protocole ne s'applique pas à certaines ressources génétiques dans ces circonstances particulières, 'pour la ou les Partie(s) à cet instrument spécial en ce qui concerne la ressource génétique spécifique couverte par ledit instrument et pour les besoins de celui-ci'. </a:t>
            </a:r>
          </a:p>
          <a:p>
            <a:pPr marL="0" indent="0" eaLnBrk="1" fontAlgn="auto" hangingPunct="1">
              <a:spcBef>
                <a:spcPts val="500"/>
              </a:spcBef>
              <a:spcAft>
                <a:spcPts val="0"/>
              </a:spcAft>
              <a:buFont typeface="Arial" pitchFamily="34" charset="0"/>
              <a:buNone/>
              <a:defRPr/>
            </a:pPr>
            <a:r>
              <a:rPr lang="fr-FR" altLang="en-US" sz="1800" dirty="0" smtClean="0">
                <a:solidFill>
                  <a:srgbClr val="01655B"/>
                </a:solidFill>
              </a:rPr>
              <a:t>Par exemple, le Protocole ne couvre pas les ressources génétiques d'une espèce qui figure dans l'annexe 1 du Traité international sur les ressources </a:t>
            </a:r>
            <a:r>
              <a:rPr lang="fr-FR" altLang="en-US" sz="1800" dirty="0" err="1" smtClean="0">
                <a:solidFill>
                  <a:srgbClr val="01655B"/>
                </a:solidFill>
              </a:rPr>
              <a:t>phytogénétiques</a:t>
            </a:r>
            <a:r>
              <a:rPr lang="fr-FR" altLang="en-US" sz="1800" dirty="0" smtClean="0">
                <a:solidFill>
                  <a:srgbClr val="01655B"/>
                </a:solidFill>
              </a:rPr>
              <a:t> pour l’alimentation et l’agriculture, et ce toujours lorsqu'elles sont utilisées à ces fins spécifiques d'alimentation/de nourriture par un utilisateur issu d'une Partie au TIRPGAA.</a:t>
            </a:r>
          </a:p>
          <a:p>
            <a:pPr marL="0" indent="0" eaLnBrk="1" fontAlgn="auto" hangingPunct="1">
              <a:spcAft>
                <a:spcPts val="0"/>
              </a:spcAft>
              <a:defRPr/>
            </a:pPr>
            <a:endParaRPr lang="fr-FR" altLang="en-US" sz="1800" dirty="0" smtClean="0">
              <a:ea typeface="ＭＳ Ｐゴシック" pitchFamily="34" charset="-128"/>
            </a:endParaRPr>
          </a:p>
          <a:p>
            <a:pPr marL="0" indent="0" eaLnBrk="1" fontAlgn="auto" hangingPunct="1">
              <a:spcAft>
                <a:spcPts val="0"/>
              </a:spcAft>
              <a:defRPr/>
            </a:pPr>
            <a:endParaRPr lang="fr-FR" altLang="en-US" sz="1800" i="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z="4000" smtClean="0">
                <a:solidFill>
                  <a:schemeClr val="bg1"/>
                </a:solidFill>
                <a:latin typeface="Calibri" pitchFamily="34" charset="0"/>
              </a:rPr>
              <a:t>Emploi des termes (article 2)</a:t>
            </a:r>
          </a:p>
        </p:txBody>
      </p:sp>
      <p:sp>
        <p:nvSpPr>
          <p:cNvPr id="3" name="Text Placeholder 2"/>
          <p:cNvSpPr>
            <a:spLocks noGrp="1"/>
          </p:cNvSpPr>
          <p:nvPr>
            <p:ph idx="1"/>
          </p:nvPr>
        </p:nvSpPr>
        <p:spPr/>
        <p:txBody>
          <a:bodyPr>
            <a:normAutofit/>
          </a:bodyPr>
          <a:lstStyle/>
          <a:p>
            <a:pPr marL="0" indent="0" eaLnBrk="1" hangingPunct="1">
              <a:spcBef>
                <a:spcPts val="1000"/>
              </a:spcBef>
              <a:buFont typeface="Arial" pitchFamily="34" charset="0"/>
              <a:buNone/>
            </a:pPr>
            <a:r>
              <a:rPr lang="en-GB" altLang="en-US" sz="2000" b="1" smtClean="0">
                <a:solidFill>
                  <a:srgbClr val="01655B"/>
                </a:solidFill>
              </a:rPr>
              <a:t>L'utilisation</a:t>
            </a:r>
            <a:r>
              <a:rPr lang="en-GB" altLang="en-US" sz="2000" smtClean="0">
                <a:solidFill>
                  <a:srgbClr val="01655B"/>
                </a:solidFill>
              </a:rPr>
              <a:t> des ressources génétiques est définie comme telle : 'les </a:t>
            </a:r>
            <a:r>
              <a:rPr lang="en-US" altLang="en-US" sz="2000" smtClean="0">
                <a:solidFill>
                  <a:srgbClr val="01655B"/>
                </a:solidFill>
              </a:rPr>
              <a:t>activité</a:t>
            </a:r>
            <a:r>
              <a:rPr lang="en-GB" altLang="en-US" sz="2000" smtClean="0">
                <a:solidFill>
                  <a:srgbClr val="01655B"/>
                </a:solidFill>
              </a:rPr>
              <a:t>s de recherche et de </a:t>
            </a:r>
            <a:r>
              <a:rPr lang="en-US" altLang="en-US" sz="2000" smtClean="0">
                <a:solidFill>
                  <a:srgbClr val="01655B"/>
                </a:solidFill>
              </a:rPr>
              <a:t>dé</a:t>
            </a:r>
            <a:r>
              <a:rPr lang="en-GB" altLang="en-US" sz="2000" smtClean="0">
                <a:solidFill>
                  <a:srgbClr val="01655B"/>
                </a:solidFill>
              </a:rPr>
              <a:t>veloppement sur la composition </a:t>
            </a:r>
            <a:r>
              <a:rPr lang="en-US" altLang="en-US" sz="2000" smtClean="0">
                <a:solidFill>
                  <a:srgbClr val="01655B"/>
                </a:solidFill>
              </a:rPr>
              <a:t>géné</a:t>
            </a:r>
            <a:r>
              <a:rPr lang="en-GB" altLang="en-US" sz="2000" smtClean="0">
                <a:solidFill>
                  <a:srgbClr val="01655B"/>
                </a:solidFill>
              </a:rPr>
              <a:t>tique et/ou biochimique de ressources </a:t>
            </a:r>
            <a:r>
              <a:rPr lang="en-US" altLang="en-US" sz="2000" smtClean="0">
                <a:solidFill>
                  <a:srgbClr val="01655B"/>
                </a:solidFill>
              </a:rPr>
              <a:t>géné</a:t>
            </a:r>
            <a:r>
              <a:rPr lang="en-GB" altLang="en-US" sz="2000" smtClean="0">
                <a:solidFill>
                  <a:srgbClr val="01655B"/>
                </a:solidFill>
              </a:rPr>
              <a:t>tiques, notamment par l’application de la biotechnologie' </a:t>
            </a:r>
          </a:p>
          <a:p>
            <a:pPr marL="0" indent="0" eaLnBrk="1" hangingPunct="1">
              <a:spcBef>
                <a:spcPts val="1000"/>
              </a:spcBef>
              <a:buFont typeface="Arial" pitchFamily="34" charset="0"/>
              <a:buNone/>
            </a:pPr>
            <a:r>
              <a:rPr lang="en-GB" altLang="en-US" sz="2000" b="1" smtClean="0">
                <a:solidFill>
                  <a:srgbClr val="01655B"/>
                </a:solidFill>
              </a:rPr>
              <a:t>La biotechnologie</a:t>
            </a:r>
            <a:r>
              <a:rPr lang="en-GB" altLang="en-US" sz="2000" smtClean="0">
                <a:solidFill>
                  <a:srgbClr val="01655B"/>
                </a:solidFill>
              </a:rPr>
              <a:t> est définie comme telle : 'toute application technologique qui utilise des systèmes biologiques, la biodiversité, des organismes vivants, ou des </a:t>
            </a:r>
            <a:r>
              <a:rPr lang="en-US" altLang="en-US" sz="2000" smtClean="0">
                <a:solidFill>
                  <a:srgbClr val="01655B"/>
                </a:solidFill>
              </a:rPr>
              <a:t>dérivé</a:t>
            </a:r>
            <a:r>
              <a:rPr lang="en-GB" altLang="en-US" sz="2000" smtClean="0">
                <a:solidFill>
                  <a:srgbClr val="01655B"/>
                </a:solidFill>
              </a:rPr>
              <a:t>s de ceux-ci, pour </a:t>
            </a:r>
            <a:r>
              <a:rPr lang="en-US" altLang="en-US" sz="2000" smtClean="0">
                <a:solidFill>
                  <a:srgbClr val="01655B"/>
                </a:solidFill>
              </a:rPr>
              <a:t>ré</a:t>
            </a:r>
            <a:r>
              <a:rPr lang="en-GB" altLang="en-US" sz="2000" smtClean="0">
                <a:solidFill>
                  <a:srgbClr val="01655B"/>
                </a:solidFill>
              </a:rPr>
              <a:t>aliser ou modifier des produits ou des </a:t>
            </a:r>
            <a:r>
              <a:rPr lang="en-US" altLang="en-US" sz="2000" smtClean="0">
                <a:solidFill>
                  <a:srgbClr val="01655B"/>
                </a:solidFill>
              </a:rPr>
              <a:t>procédé</a:t>
            </a:r>
            <a:r>
              <a:rPr lang="en-GB" altLang="en-US" sz="2000" smtClean="0">
                <a:solidFill>
                  <a:srgbClr val="01655B"/>
                </a:solidFill>
              </a:rPr>
              <a:t>s </a:t>
            </a:r>
            <a:r>
              <a:rPr lang="en-US" altLang="en-US" sz="2000" smtClean="0">
                <a:solidFill>
                  <a:srgbClr val="01655B"/>
                </a:solidFill>
              </a:rPr>
              <a:t>à </a:t>
            </a:r>
            <a:r>
              <a:rPr lang="en-GB" altLang="en-US" sz="2000" smtClean="0">
                <a:solidFill>
                  <a:srgbClr val="01655B"/>
                </a:solidFill>
              </a:rPr>
              <a:t>usage </a:t>
            </a:r>
            <a:r>
              <a:rPr lang="en-US" altLang="en-US" sz="2000" smtClean="0">
                <a:solidFill>
                  <a:srgbClr val="01655B"/>
                </a:solidFill>
              </a:rPr>
              <a:t>spé</a:t>
            </a:r>
            <a:r>
              <a:rPr lang="en-GB" altLang="en-US" sz="2000" smtClean="0">
                <a:solidFill>
                  <a:srgbClr val="01655B"/>
                </a:solidFill>
              </a:rPr>
              <a:t>cifique' </a:t>
            </a:r>
          </a:p>
          <a:p>
            <a:pPr marL="0" indent="0" eaLnBrk="1" hangingPunct="1">
              <a:spcBef>
                <a:spcPts val="1000"/>
              </a:spcBef>
              <a:buFont typeface="Arial" pitchFamily="34" charset="0"/>
              <a:buNone/>
            </a:pPr>
            <a:r>
              <a:rPr lang="en-GB" altLang="en-US" sz="2000" b="1" smtClean="0">
                <a:solidFill>
                  <a:srgbClr val="01655B"/>
                </a:solidFill>
              </a:rPr>
              <a:t>Un dérivé</a:t>
            </a:r>
            <a:r>
              <a:rPr lang="en-GB" altLang="en-US" sz="2000" smtClean="0">
                <a:solidFill>
                  <a:srgbClr val="01655B"/>
                </a:solidFill>
              </a:rPr>
              <a:t> est défini comme tel : 'tout </a:t>
            </a:r>
            <a:r>
              <a:rPr lang="en-US" altLang="en-US" sz="2000" smtClean="0">
                <a:solidFill>
                  <a:srgbClr val="01655B"/>
                </a:solidFill>
              </a:rPr>
              <a:t>composé </a:t>
            </a:r>
            <a:r>
              <a:rPr lang="en-GB" altLang="en-US" sz="2000" smtClean="0">
                <a:solidFill>
                  <a:srgbClr val="01655B"/>
                </a:solidFill>
              </a:rPr>
              <a:t>biochimique qui existe </a:t>
            </a:r>
            <a:r>
              <a:rPr lang="en-US" altLang="en-US" sz="2000" smtClean="0">
                <a:solidFill>
                  <a:srgbClr val="01655B"/>
                </a:solidFill>
              </a:rPr>
              <a:t>à </a:t>
            </a:r>
            <a:r>
              <a:rPr lang="en-GB" altLang="en-US" sz="2000" smtClean="0">
                <a:solidFill>
                  <a:srgbClr val="01655B"/>
                </a:solidFill>
              </a:rPr>
              <a:t>l’</a:t>
            </a:r>
            <a:r>
              <a:rPr lang="en-US" altLang="en-US" sz="2000" smtClean="0">
                <a:solidFill>
                  <a:srgbClr val="01655B"/>
                </a:solidFill>
              </a:rPr>
              <a:t>é</a:t>
            </a:r>
            <a:r>
              <a:rPr lang="en-GB" altLang="en-US" sz="2000" smtClean="0">
                <a:solidFill>
                  <a:srgbClr val="01655B"/>
                </a:solidFill>
              </a:rPr>
              <a:t>tat naturel </a:t>
            </a:r>
            <a:r>
              <a:rPr lang="en-US" altLang="en-US" sz="2000" smtClean="0">
                <a:solidFill>
                  <a:srgbClr val="01655B"/>
                </a:solidFill>
              </a:rPr>
              <a:t>ré</a:t>
            </a:r>
            <a:r>
              <a:rPr lang="en-GB" altLang="en-US" sz="2000" smtClean="0">
                <a:solidFill>
                  <a:srgbClr val="01655B"/>
                </a:solidFill>
              </a:rPr>
              <a:t>sultant de l’expression </a:t>
            </a:r>
            <a:r>
              <a:rPr lang="en-US" altLang="en-US" sz="2000" smtClean="0">
                <a:solidFill>
                  <a:srgbClr val="01655B"/>
                </a:solidFill>
              </a:rPr>
              <a:t>géné</a:t>
            </a:r>
            <a:r>
              <a:rPr lang="en-GB" altLang="en-US" sz="2000" smtClean="0">
                <a:solidFill>
                  <a:srgbClr val="01655B"/>
                </a:solidFill>
              </a:rPr>
              <a:t>tique ou du </a:t>
            </a:r>
            <a:r>
              <a:rPr lang="en-US" altLang="en-US" sz="2000" smtClean="0">
                <a:solidFill>
                  <a:srgbClr val="01655B"/>
                </a:solidFill>
              </a:rPr>
              <a:t>mé</a:t>
            </a:r>
            <a:r>
              <a:rPr lang="en-GB" altLang="en-US" sz="2000" smtClean="0">
                <a:solidFill>
                  <a:srgbClr val="01655B"/>
                </a:solidFill>
              </a:rPr>
              <a:t>tabolisme de ressources biologiques ou </a:t>
            </a:r>
            <a:r>
              <a:rPr lang="en-US" altLang="en-US" sz="2000" smtClean="0">
                <a:solidFill>
                  <a:srgbClr val="01655B"/>
                </a:solidFill>
              </a:rPr>
              <a:t>géné</a:t>
            </a:r>
            <a:r>
              <a:rPr lang="en-GB" altLang="en-US" sz="2000" smtClean="0">
                <a:solidFill>
                  <a:srgbClr val="01655B"/>
                </a:solidFill>
              </a:rPr>
              <a:t>tiques, </a:t>
            </a:r>
            <a:r>
              <a:rPr lang="en-US" altLang="en-US" sz="2000" smtClean="0">
                <a:solidFill>
                  <a:srgbClr val="01655B"/>
                </a:solidFill>
              </a:rPr>
              <a:t>mê</a:t>
            </a:r>
            <a:r>
              <a:rPr lang="en-GB" altLang="en-US" sz="2000" smtClean="0">
                <a:solidFill>
                  <a:srgbClr val="01655B"/>
                </a:solidFill>
              </a:rPr>
              <a:t>me s’il ne contient pas d’</a:t>
            </a:r>
            <a:r>
              <a:rPr lang="en-US" altLang="en-US" sz="2000" smtClean="0">
                <a:solidFill>
                  <a:srgbClr val="01655B"/>
                </a:solidFill>
              </a:rPr>
              <a:t>unité</a:t>
            </a:r>
            <a:r>
              <a:rPr lang="en-GB" altLang="en-US" sz="2000" smtClean="0">
                <a:solidFill>
                  <a:srgbClr val="01655B"/>
                </a:solidFill>
              </a:rPr>
              <a:t>s fonctionnelles de l’</a:t>
            </a:r>
            <a:r>
              <a:rPr lang="en-US" altLang="en-US" sz="2000" smtClean="0">
                <a:solidFill>
                  <a:srgbClr val="01655B"/>
                </a:solidFill>
              </a:rPr>
              <a:t>hérédité</a:t>
            </a:r>
            <a:r>
              <a:rPr lang="en-GB" altLang="en-US" sz="2000" smtClean="0">
                <a:solidFill>
                  <a:srgbClr val="01655B"/>
                </a:solidFill>
              </a:rPr>
              <a:t>'</a:t>
            </a:r>
          </a:p>
          <a:p>
            <a:pPr marL="0" indent="0" eaLnBrk="1" hangingPunct="1">
              <a:spcBef>
                <a:spcPts val="1000"/>
              </a:spcBef>
            </a:pPr>
            <a:endParaRPr lang="fr-FR" altLang="en-US" sz="1400" smtClean="0">
              <a:ea typeface="ＭＳ Ｐゴシック" pitchFamily="34" charset="-128"/>
            </a:endParaRPr>
          </a:p>
          <a:p>
            <a:pPr marL="0" indent="0" eaLnBrk="1" hangingPunct="1">
              <a:spcBef>
                <a:spcPts val="2400"/>
              </a:spcBef>
            </a:pPr>
            <a:endParaRPr lang="fr-FR" altLang="en-US" sz="1400" smtClean="0">
              <a:ea typeface="ＭＳ Ｐゴシック" pitchFamily="34" charset="-128"/>
            </a:endParaRPr>
          </a:p>
          <a:p>
            <a:pPr marL="0" indent="0" eaLnBrk="1" hangingPunct="1">
              <a:spcBef>
                <a:spcPts val="2400"/>
              </a:spcBef>
            </a:pPr>
            <a:endParaRPr lang="fr-FR" altLang="en-US" sz="1400" smtClean="0">
              <a:ea typeface="ＭＳ Ｐゴシック" pitchFamily="34" charset="-128"/>
            </a:endParaRPr>
          </a:p>
          <a:p>
            <a:pPr marL="0" indent="0" eaLnBrk="1" hangingPunct="1">
              <a:spcBef>
                <a:spcPts val="2400"/>
              </a:spcBef>
            </a:pPr>
            <a:endParaRPr lang="fr-FR" altLang="en-US" sz="2000" smtClean="0">
              <a:ea typeface="ＭＳ Ｐゴシック" pitchFamily="34" charset="-128"/>
            </a:endParaRPr>
          </a:p>
          <a:p>
            <a:pPr marL="0" indent="0" eaLnBrk="1" hangingPunct="1">
              <a:spcBef>
                <a:spcPts val="2400"/>
              </a:spcBef>
            </a:pPr>
            <a:endParaRPr lang="fr-FR" altLang="en-US"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GB" altLang="en-US" sz="4000" smtClean="0">
                <a:solidFill>
                  <a:schemeClr val="bg1"/>
                </a:solidFill>
                <a:latin typeface="Calibri" pitchFamily="34" charset="0"/>
              </a:rPr>
              <a:t>Champ d'application – questions non résolues</a:t>
            </a:r>
          </a:p>
        </p:txBody>
      </p:sp>
      <p:sp>
        <p:nvSpPr>
          <p:cNvPr id="14339" name="Text Placeholder 2"/>
          <p:cNvSpPr>
            <a:spLocks noGrp="1"/>
          </p:cNvSpPr>
          <p:nvPr>
            <p:ph idx="1"/>
          </p:nvPr>
        </p:nvSpPr>
        <p:spPr/>
        <p:txBody>
          <a:bodyPr>
            <a:normAutofit fontScale="85000" lnSpcReduction="10000"/>
          </a:bodyPr>
          <a:lstStyle/>
          <a:p>
            <a:pPr marL="0" indent="0" eaLnBrk="1" hangingPunct="1">
              <a:spcBef>
                <a:spcPts val="1000"/>
              </a:spcBef>
              <a:buFont typeface="Arial" pitchFamily="34" charset="0"/>
              <a:buNone/>
            </a:pPr>
            <a:r>
              <a:rPr lang="fr-FR" altLang="en-US" sz="1800" dirty="0" smtClean="0">
                <a:solidFill>
                  <a:srgbClr val="01655B"/>
                </a:solidFill>
              </a:rPr>
              <a:t>Toutefois, plusieurs questions restent non résolues dans ces articles, telles que :</a:t>
            </a:r>
          </a:p>
          <a:p>
            <a:pPr marL="0" indent="0" eaLnBrk="1" hangingPunct="1">
              <a:spcBef>
                <a:spcPts val="1000"/>
              </a:spcBef>
              <a:buFont typeface="Arial" pitchFamily="34" charset="0"/>
              <a:buNone/>
            </a:pPr>
            <a:r>
              <a:rPr lang="fr-FR" altLang="en-US" sz="1800" b="1" i="1" dirty="0" smtClean="0">
                <a:solidFill>
                  <a:srgbClr val="01655B"/>
                </a:solidFill>
              </a:rPr>
              <a:t>Qu'en est-il des ressources génétiques acquises avant le PN et/ou la CDB, mais utilisées après la mise en vigueur du PN ? </a:t>
            </a:r>
          </a:p>
          <a:p>
            <a:pPr marL="0" indent="0" eaLnBrk="1" hangingPunct="1">
              <a:spcBef>
                <a:spcPts val="1000"/>
              </a:spcBef>
              <a:buFont typeface="Arial" pitchFamily="34" charset="0"/>
              <a:buNone/>
            </a:pPr>
            <a:r>
              <a:rPr lang="fr-FR" altLang="en-US" sz="1800" dirty="0" smtClean="0">
                <a:solidFill>
                  <a:srgbClr val="01655B"/>
                </a:solidFill>
              </a:rPr>
              <a:t>Il s'agit d'une question cruciale pour les jardins botaniques qui détiennent des collections historiques </a:t>
            </a:r>
            <a:r>
              <a:rPr lang="fr-FR" altLang="en-US" sz="1800" i="1" dirty="0" smtClean="0">
                <a:solidFill>
                  <a:srgbClr val="01655B"/>
                </a:solidFill>
              </a:rPr>
              <a:t>ex situ</a:t>
            </a:r>
            <a:r>
              <a:rPr lang="fr-FR" altLang="en-US" sz="1800" dirty="0" smtClean="0">
                <a:solidFill>
                  <a:srgbClr val="01655B"/>
                </a:solidFill>
              </a:rPr>
              <a:t>. Il reste à savoir comment cette zone d'incertitude sera traitée, mais il est probable que certains pays tenteront d'inclure une 'nouvelle utilisation' des ressources génétiques et des connaissances traditionnelles associées, qui ont fait l'objet d'un accès aux ressources génétiques avant le PN et/ou la CDB, dans leurs mesures législatives en matière d'accès aux ressources génétiques.</a:t>
            </a:r>
          </a:p>
          <a:p>
            <a:pPr marL="0" indent="0" eaLnBrk="1" hangingPunct="1">
              <a:spcBef>
                <a:spcPts val="1000"/>
              </a:spcBef>
              <a:buFont typeface="Arial" pitchFamily="34" charset="0"/>
              <a:buNone/>
            </a:pPr>
            <a:r>
              <a:rPr lang="fr-FR" altLang="en-US" sz="1800" b="1" i="1" dirty="0" smtClean="0">
                <a:solidFill>
                  <a:srgbClr val="01655B"/>
                </a:solidFill>
              </a:rPr>
              <a:t>Quel travail réalisé par les jardins botaniques est couvert par la définition de ‘l'utilisation des ressources génétiques’ ?</a:t>
            </a:r>
          </a:p>
          <a:p>
            <a:pPr marL="0" indent="0" eaLnBrk="1" hangingPunct="1">
              <a:spcBef>
                <a:spcPts val="1000"/>
              </a:spcBef>
              <a:buFont typeface="Arial" pitchFamily="34" charset="0"/>
              <a:buNone/>
            </a:pPr>
            <a:r>
              <a:rPr lang="fr-FR" altLang="en-US" sz="1800" dirty="0" smtClean="0">
                <a:solidFill>
                  <a:srgbClr val="01655B"/>
                </a:solidFill>
              </a:rPr>
              <a:t>Compte tenu des avancées scientifiques, la manière d'interpréter le concept 'd'unité fonctionnelle de l'hérédité' reste obscure, de même que le type d'activités réalisées par les jardins qui seront considérées comme une « </a:t>
            </a:r>
            <a:r>
              <a:rPr lang="fr-FR" altLang="ja-JP" sz="1800" dirty="0" smtClean="0">
                <a:solidFill>
                  <a:srgbClr val="01655B"/>
                </a:solidFill>
              </a:rPr>
              <a:t>utilisation des ressources génétiques</a:t>
            </a:r>
            <a:r>
              <a:rPr lang="fr-FR" altLang="en-US" sz="1800" dirty="0" smtClean="0">
                <a:solidFill>
                  <a:srgbClr val="01655B"/>
                </a:solidFill>
              </a:rPr>
              <a:t> »</a:t>
            </a:r>
            <a:r>
              <a:rPr lang="fr-FR" altLang="ja-JP" sz="1800" dirty="0" smtClean="0">
                <a:solidFill>
                  <a:srgbClr val="01655B"/>
                </a:solidFill>
              </a:rPr>
              <a:t>, telle que définie dans l'article 2. Il est possible que l'attribution de codes-barres d'ADN, certaines activités de recherche dans les domaines de la taxonomie et de la </a:t>
            </a:r>
            <a:r>
              <a:rPr lang="fr-FR" altLang="ja-JP" sz="1800" dirty="0" err="1" smtClean="0">
                <a:solidFill>
                  <a:srgbClr val="01655B"/>
                </a:solidFill>
              </a:rPr>
              <a:t>phytochimie</a:t>
            </a:r>
            <a:r>
              <a:rPr lang="fr-FR" altLang="ja-JP" sz="1800" dirty="0" smtClean="0">
                <a:solidFill>
                  <a:srgbClr val="01655B"/>
                </a:solidFill>
              </a:rPr>
              <a:t>,  ainsi que la reproduction sélective soient couvertes, alors que certaines études en matière de multiplication et d'écologie ne le soient pas.</a:t>
            </a:r>
          </a:p>
          <a:p>
            <a:pPr marL="0" indent="0" eaLnBrk="1" hangingPunct="1">
              <a:spcBef>
                <a:spcPts val="1000"/>
              </a:spcBef>
              <a:buFont typeface="Arial" pitchFamily="34" charset="0"/>
              <a:buNone/>
            </a:pPr>
            <a:r>
              <a:rPr lang="fr-FR" altLang="en-US" sz="1800" dirty="0" smtClean="0">
                <a:solidFill>
                  <a:srgbClr val="01655B"/>
                </a:solidFill>
              </a:rPr>
              <a:t>Il est important pour les jardins de s'assurer qu'ils respectent les conditions et modalités fixées dans les</a:t>
            </a:r>
            <a:r>
              <a:rPr lang="fr-FR" altLang="ja-JP" sz="1800" dirty="0" smtClean="0">
                <a:solidFill>
                  <a:srgbClr val="01655B"/>
                </a:solidFill>
              </a:rPr>
              <a:t> mesures législatives en matière d'accès aux ressources génétiques </a:t>
            </a:r>
            <a:r>
              <a:rPr lang="fr-FR" altLang="en-US" sz="1800" dirty="0" smtClean="0">
                <a:solidFill>
                  <a:srgbClr val="01655B"/>
                </a:solidFill>
              </a:rPr>
              <a:t>des pays fournisseurs.</a:t>
            </a:r>
            <a:endParaRPr lang="fr-FR" altLang="en-US" sz="1800" dirty="0" smtClean="0">
              <a:solidFill>
                <a:srgbClr val="01655B"/>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GB" altLang="en-US" sz="4000" dirty="0" err="1" smtClean="0">
                <a:solidFill>
                  <a:schemeClr val="bg1"/>
                </a:solidFill>
                <a:latin typeface="Calibri" pitchFamily="34" charset="0"/>
              </a:rPr>
              <a:t>Accès</a:t>
            </a:r>
            <a:r>
              <a:rPr lang="en-GB" altLang="en-US" sz="4000" dirty="0" smtClean="0">
                <a:solidFill>
                  <a:schemeClr val="bg1"/>
                </a:solidFill>
                <a:latin typeface="Calibri" pitchFamily="34" charset="0"/>
              </a:rPr>
              <a:t> aux </a:t>
            </a:r>
            <a:r>
              <a:rPr lang="en-GB" altLang="en-US" sz="4000" dirty="0" err="1" smtClean="0">
                <a:solidFill>
                  <a:schemeClr val="bg1"/>
                </a:solidFill>
                <a:latin typeface="Calibri" pitchFamily="34" charset="0"/>
              </a:rPr>
              <a:t>ressources</a:t>
            </a:r>
            <a:r>
              <a:rPr lang="en-GB" altLang="en-US" sz="4000" dirty="0" smtClean="0">
                <a:solidFill>
                  <a:schemeClr val="bg1"/>
                </a:solidFill>
                <a:latin typeface="Calibri" pitchFamily="34" charset="0"/>
              </a:rPr>
              <a:t> </a:t>
            </a:r>
            <a:r>
              <a:rPr lang="en-GB" altLang="en-US" sz="4000" dirty="0" err="1" smtClean="0">
                <a:solidFill>
                  <a:schemeClr val="bg1"/>
                </a:solidFill>
                <a:latin typeface="Calibri" pitchFamily="34" charset="0"/>
              </a:rPr>
              <a:t>génétiques</a:t>
            </a:r>
            <a:r>
              <a:rPr lang="en-GB" altLang="en-US" sz="4000" dirty="0" smtClean="0">
                <a:solidFill>
                  <a:schemeClr val="bg1"/>
                </a:solidFill>
                <a:latin typeface="Calibri" pitchFamily="34" charset="0"/>
              </a:rPr>
              <a:t> </a:t>
            </a:r>
            <a:br>
              <a:rPr lang="en-GB" altLang="en-US" sz="4000" dirty="0" smtClean="0">
                <a:solidFill>
                  <a:schemeClr val="bg1"/>
                </a:solidFill>
                <a:latin typeface="Calibri" pitchFamily="34" charset="0"/>
              </a:rPr>
            </a:br>
            <a:r>
              <a:rPr lang="en-GB" altLang="en-US" sz="4000" dirty="0" smtClean="0">
                <a:solidFill>
                  <a:schemeClr val="bg1"/>
                </a:solidFill>
                <a:latin typeface="Calibri" pitchFamily="34" charset="0"/>
              </a:rPr>
              <a:t>(article 6)</a:t>
            </a:r>
          </a:p>
        </p:txBody>
      </p:sp>
      <p:sp>
        <p:nvSpPr>
          <p:cNvPr id="12291" name="Text Placeholder 2"/>
          <p:cNvSpPr>
            <a:spLocks noGrp="1"/>
          </p:cNvSpPr>
          <p:nvPr>
            <p:ph idx="1"/>
          </p:nvPr>
        </p:nvSpPr>
        <p:spPr/>
        <p:txBody>
          <a:bodyPr rtlCol="0">
            <a:normAutofit fontScale="77500" lnSpcReduction="20000"/>
          </a:bodyPr>
          <a:lstStyle/>
          <a:p>
            <a:pPr marL="0" indent="0" eaLnBrk="1" fontAlgn="auto" hangingPunct="1">
              <a:spcBef>
                <a:spcPct val="0"/>
              </a:spcBef>
              <a:spcAft>
                <a:spcPts val="0"/>
              </a:spcAft>
              <a:buFont typeface="Arial" pitchFamily="34" charset="0"/>
              <a:buNone/>
              <a:defRPr/>
            </a:pPr>
            <a:r>
              <a:rPr lang="fr-FR" altLang="en-US" sz="2200" dirty="0" smtClean="0">
                <a:solidFill>
                  <a:srgbClr val="01655B"/>
                </a:solidFill>
              </a:rPr>
              <a:t>Les Parties peuvent décider si un consentement préalable donné en connaissance de cause est nécessaire ou non pour donner un accès aux ressources génétiques sur leur territoire national.</a:t>
            </a:r>
          </a:p>
          <a:p>
            <a:pPr marL="0" indent="0" eaLnBrk="1" fontAlgn="auto" hangingPunct="1">
              <a:spcBef>
                <a:spcPct val="0"/>
              </a:spcBef>
              <a:spcAft>
                <a:spcPts val="0"/>
              </a:spcAft>
              <a:buFont typeface="Arial" pitchFamily="34" charset="0"/>
              <a:buNone/>
              <a:defRPr/>
            </a:pPr>
            <a:endParaRPr lang="fr-FR" altLang="en-US" sz="2200" dirty="0" smtClean="0">
              <a:solidFill>
                <a:srgbClr val="01655B"/>
              </a:solidFill>
              <a:ea typeface="ＭＳ Ｐゴシック" pitchFamily="34" charset="-128"/>
            </a:endParaRPr>
          </a:p>
          <a:p>
            <a:pPr marL="0" indent="0" eaLnBrk="1" fontAlgn="auto" hangingPunct="1">
              <a:spcBef>
                <a:spcPct val="0"/>
              </a:spcBef>
              <a:spcAft>
                <a:spcPts val="0"/>
              </a:spcAft>
              <a:buFont typeface="Arial" pitchFamily="34" charset="0"/>
              <a:buNone/>
              <a:defRPr/>
            </a:pPr>
            <a:r>
              <a:rPr lang="fr-FR" altLang="en-US" sz="2200" dirty="0" smtClean="0">
                <a:solidFill>
                  <a:srgbClr val="01655B"/>
                </a:solidFill>
              </a:rPr>
              <a:t>Toutefois, si les Parties au Protocole décident que l’</a:t>
            </a:r>
            <a:r>
              <a:rPr lang="fr-FR" altLang="en-US" sz="2200" dirty="0" err="1" smtClean="0">
                <a:solidFill>
                  <a:srgbClr val="01655B"/>
                </a:solidFill>
              </a:rPr>
              <a:t>accès</a:t>
            </a:r>
            <a:r>
              <a:rPr lang="fr-FR" altLang="en-US" sz="2200" dirty="0" smtClean="0">
                <a:solidFill>
                  <a:srgbClr val="01655B"/>
                </a:solidFill>
              </a:rPr>
              <a:t> aux ressources </a:t>
            </a:r>
            <a:r>
              <a:rPr lang="fr-FR" altLang="en-US" sz="2200" dirty="0" err="1" smtClean="0">
                <a:solidFill>
                  <a:srgbClr val="01655B"/>
                </a:solidFill>
              </a:rPr>
              <a:t>génétiques</a:t>
            </a:r>
            <a:r>
              <a:rPr lang="fr-FR" altLang="en-US" sz="2200" dirty="0" smtClean="0">
                <a:solidFill>
                  <a:srgbClr val="01655B"/>
                </a:solidFill>
              </a:rPr>
              <a:t> est soumis au consentement, elles doivent observer les normes d'accès détaillées, stipulées dans l'article 6, et établir des mesures législatives relatives à l'APA qui :</a:t>
            </a:r>
          </a:p>
          <a:p>
            <a:pPr marL="0" indent="0" eaLnBrk="1" fontAlgn="auto" hangingPunct="1">
              <a:spcBef>
                <a:spcPct val="0"/>
              </a:spcBef>
              <a:spcAft>
                <a:spcPts val="0"/>
              </a:spcAft>
              <a:buFont typeface="Arial" pitchFamily="34" charset="0"/>
              <a:buNone/>
              <a:defRPr/>
            </a:pPr>
            <a:endParaRPr lang="fr-FR" altLang="en-US" sz="2200" dirty="0" smtClean="0">
              <a:solidFill>
                <a:srgbClr val="01655B"/>
              </a:solidFill>
              <a:ea typeface="ＭＳ Ｐゴシック" pitchFamily="34" charset="-128"/>
            </a:endParaRPr>
          </a:p>
          <a:p>
            <a:pPr eaLnBrk="1" fontAlgn="auto" hangingPunct="1">
              <a:spcBef>
                <a:spcPct val="0"/>
              </a:spcBef>
              <a:spcAft>
                <a:spcPts val="1200"/>
              </a:spcAft>
              <a:defRPr/>
            </a:pPr>
            <a:r>
              <a:rPr lang="fr-FR" altLang="en-US" sz="2200" dirty="0" smtClean="0">
                <a:solidFill>
                  <a:srgbClr val="01655B"/>
                </a:solidFill>
              </a:rPr>
              <a:t>assurent la </a:t>
            </a:r>
            <a:r>
              <a:rPr lang="fr-FR" altLang="en-US" sz="2200" dirty="0" err="1" smtClean="0">
                <a:solidFill>
                  <a:srgbClr val="01655B"/>
                </a:solidFill>
              </a:rPr>
              <a:t>sécurite</a:t>
            </a:r>
            <a:r>
              <a:rPr lang="fr-FR" altLang="en-US" sz="2200" dirty="0" smtClean="0">
                <a:solidFill>
                  <a:srgbClr val="01655B"/>
                </a:solidFill>
              </a:rPr>
              <a:t>́ et la </a:t>
            </a:r>
            <a:r>
              <a:rPr lang="fr-FR" altLang="en-US" sz="2200" dirty="0" err="1" smtClean="0">
                <a:solidFill>
                  <a:srgbClr val="01655B"/>
                </a:solidFill>
              </a:rPr>
              <a:t>clarte</a:t>
            </a:r>
            <a:r>
              <a:rPr lang="fr-FR" altLang="en-US" sz="2200" dirty="0" smtClean="0">
                <a:solidFill>
                  <a:srgbClr val="01655B"/>
                </a:solidFill>
              </a:rPr>
              <a:t>́ juridiques </a:t>
            </a:r>
          </a:p>
          <a:p>
            <a:pPr eaLnBrk="1" fontAlgn="auto" hangingPunct="1">
              <a:spcBef>
                <a:spcPct val="0"/>
              </a:spcBef>
              <a:spcAft>
                <a:spcPts val="1200"/>
              </a:spcAft>
              <a:defRPr/>
            </a:pPr>
            <a:r>
              <a:rPr lang="fr-FR" altLang="en-US" sz="2200" dirty="0" err="1" smtClean="0">
                <a:solidFill>
                  <a:srgbClr val="01655B"/>
                </a:solidFill>
              </a:rPr>
              <a:t>prévoient</a:t>
            </a:r>
            <a:r>
              <a:rPr lang="fr-FR" altLang="en-US" sz="2200" dirty="0" smtClean="0">
                <a:solidFill>
                  <a:srgbClr val="01655B"/>
                </a:solidFill>
              </a:rPr>
              <a:t> une </a:t>
            </a:r>
            <a:r>
              <a:rPr lang="fr-FR" altLang="en-US" sz="2200" dirty="0" err="1" smtClean="0">
                <a:solidFill>
                  <a:srgbClr val="01655B"/>
                </a:solidFill>
              </a:rPr>
              <a:t>décision</a:t>
            </a:r>
            <a:r>
              <a:rPr lang="fr-FR" altLang="en-US" sz="2200" dirty="0" smtClean="0">
                <a:solidFill>
                  <a:srgbClr val="01655B"/>
                </a:solidFill>
              </a:rPr>
              <a:t> </a:t>
            </a:r>
            <a:r>
              <a:rPr lang="fr-FR" altLang="en-US" sz="2200" dirty="0" err="1" smtClean="0">
                <a:solidFill>
                  <a:srgbClr val="01655B"/>
                </a:solidFill>
              </a:rPr>
              <a:t>écrite</a:t>
            </a:r>
            <a:r>
              <a:rPr lang="fr-FR" altLang="en-US" sz="2200" dirty="0" smtClean="0">
                <a:solidFill>
                  <a:srgbClr val="01655B"/>
                </a:solidFill>
              </a:rPr>
              <a:t> d’une </a:t>
            </a:r>
            <a:r>
              <a:rPr lang="fr-FR" altLang="en-US" sz="2200" dirty="0" err="1" smtClean="0">
                <a:solidFill>
                  <a:srgbClr val="01655B"/>
                </a:solidFill>
              </a:rPr>
              <a:t>autorite</a:t>
            </a:r>
            <a:r>
              <a:rPr lang="fr-FR" altLang="en-US" sz="2200" dirty="0" smtClean="0">
                <a:solidFill>
                  <a:srgbClr val="01655B"/>
                </a:solidFill>
              </a:rPr>
              <a:t>́ nationale </a:t>
            </a:r>
            <a:r>
              <a:rPr lang="fr-FR" altLang="en-US" sz="2200" dirty="0" err="1" smtClean="0">
                <a:solidFill>
                  <a:srgbClr val="01655B"/>
                </a:solidFill>
              </a:rPr>
              <a:t>compétente</a:t>
            </a:r>
            <a:r>
              <a:rPr lang="fr-FR" altLang="en-US" sz="2200" dirty="0" smtClean="0">
                <a:solidFill>
                  <a:srgbClr val="01655B"/>
                </a:solidFill>
              </a:rPr>
              <a:t>, qui soit rendue sans engendrer de </a:t>
            </a:r>
            <a:r>
              <a:rPr lang="fr-FR" altLang="en-US" sz="2200" dirty="0" err="1" smtClean="0">
                <a:solidFill>
                  <a:srgbClr val="01655B"/>
                </a:solidFill>
              </a:rPr>
              <a:t>coûts</a:t>
            </a:r>
            <a:r>
              <a:rPr lang="fr-FR" altLang="en-US" sz="2200" dirty="0" smtClean="0">
                <a:solidFill>
                  <a:srgbClr val="01655B"/>
                </a:solidFill>
              </a:rPr>
              <a:t> excessifs, et dans un </a:t>
            </a:r>
            <a:r>
              <a:rPr lang="fr-FR" altLang="en-US" sz="2200" dirty="0" err="1" smtClean="0">
                <a:solidFill>
                  <a:srgbClr val="01655B"/>
                </a:solidFill>
              </a:rPr>
              <a:t>délai</a:t>
            </a:r>
            <a:r>
              <a:rPr lang="fr-FR" altLang="en-US" sz="2200" dirty="0" smtClean="0">
                <a:solidFill>
                  <a:srgbClr val="01655B"/>
                </a:solidFill>
              </a:rPr>
              <a:t> raisonnable</a:t>
            </a:r>
          </a:p>
          <a:p>
            <a:pPr eaLnBrk="1" fontAlgn="auto" hangingPunct="1">
              <a:spcBef>
                <a:spcPct val="0"/>
              </a:spcBef>
              <a:spcAft>
                <a:spcPts val="1200"/>
              </a:spcAft>
              <a:defRPr/>
            </a:pPr>
            <a:r>
              <a:rPr lang="fr-FR" altLang="en-US" sz="2200" dirty="0" smtClean="0">
                <a:solidFill>
                  <a:srgbClr val="01655B"/>
                </a:solidFill>
              </a:rPr>
              <a:t>mettent à disposition des informations sur la </a:t>
            </a:r>
            <a:r>
              <a:rPr lang="fr-FR" altLang="en-US" sz="2200" dirty="0" err="1" smtClean="0">
                <a:solidFill>
                  <a:srgbClr val="01655B"/>
                </a:solidFill>
              </a:rPr>
              <a:t>manière</a:t>
            </a:r>
            <a:r>
              <a:rPr lang="fr-FR" altLang="en-US" sz="2200" dirty="0" smtClean="0">
                <a:solidFill>
                  <a:srgbClr val="01655B"/>
                </a:solidFill>
              </a:rPr>
              <a:t> de solliciter un consentement </a:t>
            </a:r>
            <a:r>
              <a:rPr lang="fr-FR" altLang="en-US" sz="2200" dirty="0" err="1" smtClean="0">
                <a:solidFill>
                  <a:srgbClr val="01655B"/>
                </a:solidFill>
              </a:rPr>
              <a:t>préalable</a:t>
            </a:r>
            <a:r>
              <a:rPr lang="fr-FR" altLang="en-US" sz="2200" dirty="0" smtClean="0">
                <a:solidFill>
                  <a:srgbClr val="01655B"/>
                </a:solidFill>
              </a:rPr>
              <a:t> en connaissance de cause </a:t>
            </a:r>
          </a:p>
          <a:p>
            <a:pPr eaLnBrk="1" fontAlgn="auto" hangingPunct="1">
              <a:spcBef>
                <a:spcPct val="0"/>
              </a:spcBef>
              <a:spcAft>
                <a:spcPts val="1200"/>
              </a:spcAft>
              <a:defRPr/>
            </a:pPr>
            <a:r>
              <a:rPr lang="fr-FR" altLang="en-US" sz="2200" dirty="0" err="1" smtClean="0">
                <a:solidFill>
                  <a:srgbClr val="01655B"/>
                </a:solidFill>
              </a:rPr>
              <a:t>établissent</a:t>
            </a:r>
            <a:r>
              <a:rPr lang="fr-FR" altLang="en-US" sz="2200" dirty="0" smtClean="0">
                <a:solidFill>
                  <a:srgbClr val="01655B"/>
                </a:solidFill>
              </a:rPr>
              <a:t> des </a:t>
            </a:r>
            <a:r>
              <a:rPr lang="fr-FR" altLang="en-US" sz="2200" dirty="0" err="1" smtClean="0">
                <a:solidFill>
                  <a:srgbClr val="01655B"/>
                </a:solidFill>
              </a:rPr>
              <a:t>critères</a:t>
            </a:r>
            <a:r>
              <a:rPr lang="fr-FR" altLang="en-US" sz="2200" dirty="0" smtClean="0">
                <a:solidFill>
                  <a:srgbClr val="01655B"/>
                </a:solidFill>
              </a:rPr>
              <a:t> pour l’obtention du consentement </a:t>
            </a:r>
            <a:r>
              <a:rPr lang="fr-FR" altLang="en-US" sz="2200" dirty="0" err="1" smtClean="0">
                <a:solidFill>
                  <a:srgbClr val="01655B"/>
                </a:solidFill>
              </a:rPr>
              <a:t>préalable</a:t>
            </a:r>
            <a:r>
              <a:rPr lang="fr-FR" altLang="en-US" sz="2200" dirty="0" smtClean="0">
                <a:solidFill>
                  <a:srgbClr val="01655B"/>
                </a:solidFill>
              </a:rPr>
              <a:t> en connaissance de cause ou l’accord et la participation des </a:t>
            </a:r>
            <a:r>
              <a:rPr lang="fr-FR" altLang="en-US" sz="2200" dirty="0" err="1" smtClean="0">
                <a:solidFill>
                  <a:srgbClr val="01655B"/>
                </a:solidFill>
              </a:rPr>
              <a:t>communautés</a:t>
            </a:r>
            <a:r>
              <a:rPr lang="fr-FR" altLang="en-US" sz="2200" dirty="0" smtClean="0">
                <a:solidFill>
                  <a:srgbClr val="01655B"/>
                </a:solidFill>
              </a:rPr>
              <a:t> autochtones et locales</a:t>
            </a:r>
          </a:p>
          <a:p>
            <a:pPr eaLnBrk="1" fontAlgn="auto" hangingPunct="1">
              <a:spcBef>
                <a:spcPct val="0"/>
              </a:spcBef>
              <a:spcAft>
                <a:spcPts val="1200"/>
              </a:spcAft>
              <a:defRPr/>
            </a:pPr>
            <a:r>
              <a:rPr lang="fr-FR" altLang="en-US" sz="2200" dirty="0" err="1" smtClean="0">
                <a:solidFill>
                  <a:srgbClr val="01655B"/>
                </a:solidFill>
              </a:rPr>
              <a:t>prévoient</a:t>
            </a:r>
            <a:r>
              <a:rPr lang="fr-FR" altLang="en-US" sz="2200" dirty="0" smtClean="0">
                <a:solidFill>
                  <a:srgbClr val="01655B"/>
                </a:solidFill>
              </a:rPr>
              <a:t> la </a:t>
            </a:r>
            <a:r>
              <a:rPr lang="fr-FR" altLang="en-US" sz="2200" dirty="0" err="1" smtClean="0">
                <a:solidFill>
                  <a:srgbClr val="01655B"/>
                </a:solidFill>
              </a:rPr>
              <a:t>délivrance</a:t>
            </a:r>
            <a:r>
              <a:rPr lang="fr-FR" altLang="en-US" sz="2200" dirty="0" smtClean="0">
                <a:solidFill>
                  <a:srgbClr val="01655B"/>
                </a:solidFill>
              </a:rPr>
              <a:t> d’un permis ou d’un document </a:t>
            </a:r>
            <a:r>
              <a:rPr lang="fr-FR" altLang="en-US" sz="2200" dirty="0" err="1" smtClean="0">
                <a:solidFill>
                  <a:srgbClr val="01655B"/>
                </a:solidFill>
              </a:rPr>
              <a:t>équivalent</a:t>
            </a:r>
            <a:r>
              <a:rPr lang="fr-FR" altLang="en-US" sz="2200" dirty="0" smtClean="0">
                <a:solidFill>
                  <a:srgbClr val="01655B"/>
                </a:solidFill>
              </a:rPr>
              <a:t> attestant de l’adoption de la </a:t>
            </a:r>
            <a:r>
              <a:rPr lang="fr-FR" altLang="en-US" sz="2200" dirty="0" err="1" smtClean="0">
                <a:solidFill>
                  <a:srgbClr val="01655B"/>
                </a:solidFill>
              </a:rPr>
              <a:t>décision</a:t>
            </a:r>
            <a:r>
              <a:rPr lang="fr-FR" altLang="en-US" sz="2200" dirty="0" smtClean="0">
                <a:solidFill>
                  <a:srgbClr val="01655B"/>
                </a:solidFill>
              </a:rPr>
              <a:t> d’accorder le consentement </a:t>
            </a:r>
            <a:r>
              <a:rPr lang="fr-FR" altLang="en-US" sz="2200" dirty="0" err="1" smtClean="0">
                <a:solidFill>
                  <a:srgbClr val="01655B"/>
                </a:solidFill>
              </a:rPr>
              <a:t>préalable</a:t>
            </a:r>
            <a:r>
              <a:rPr lang="fr-FR" altLang="en-US" sz="2200" dirty="0" smtClean="0">
                <a:solidFill>
                  <a:srgbClr val="01655B"/>
                </a:solidFill>
              </a:rPr>
              <a:t> en connaissance de cause et de la conclusion de conditions convenues d’un commun accord</a:t>
            </a:r>
          </a:p>
          <a:p>
            <a:pPr marL="0" indent="0" eaLnBrk="1" fontAlgn="auto" hangingPunct="1">
              <a:spcAft>
                <a:spcPts val="0"/>
              </a:spcAft>
              <a:defRPr/>
            </a:pPr>
            <a:endParaRPr lang="fr-FR"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rtlCol="0">
            <a:normAutofit/>
          </a:bodyPr>
          <a:lstStyle/>
          <a:p>
            <a:pPr eaLnBrk="1" fontAlgn="auto" hangingPunct="1">
              <a:spcAft>
                <a:spcPts val="0"/>
              </a:spcAft>
              <a:defRPr/>
            </a:pPr>
            <a:r>
              <a:rPr lang="en-GB" altLang="en-US" dirty="0" smtClean="0">
                <a:solidFill>
                  <a:schemeClr val="bg1"/>
                </a:solidFill>
                <a:latin typeface="Calibri" pitchFamily="34" charset="0"/>
              </a:rPr>
              <a:t>Accès </a:t>
            </a:r>
            <a:r>
              <a:rPr lang="en-US" altLang="en-US" dirty="0" smtClean="0">
                <a:solidFill>
                  <a:schemeClr val="bg1"/>
                </a:solidFill>
                <a:latin typeface="Calibri" pitchFamily="34" charset="0"/>
              </a:rPr>
              <a:t>simplifié </a:t>
            </a:r>
            <a:r>
              <a:rPr lang="en-GB" altLang="en-US" dirty="0" smtClean="0">
                <a:solidFill>
                  <a:schemeClr val="bg1"/>
                </a:solidFill>
                <a:latin typeface="Calibri" pitchFamily="34" charset="0"/>
              </a:rPr>
              <a:t>pour la recherche non commerciale (article 8)</a:t>
            </a:r>
          </a:p>
        </p:txBody>
      </p:sp>
      <p:sp>
        <p:nvSpPr>
          <p:cNvPr id="16387" name="Text Placeholder 2"/>
          <p:cNvSpPr>
            <a:spLocks noGrp="1"/>
          </p:cNvSpPr>
          <p:nvPr>
            <p:ph idx="1"/>
          </p:nvPr>
        </p:nvSpPr>
        <p:spPr/>
        <p:txBody>
          <a:bodyPr>
            <a:normAutofit lnSpcReduction="10000"/>
          </a:bodyPr>
          <a:lstStyle/>
          <a:p>
            <a:pPr marL="0" indent="0" eaLnBrk="1" hangingPunct="1">
              <a:spcBef>
                <a:spcPct val="0"/>
              </a:spcBef>
              <a:buFont typeface="Arial" pitchFamily="34" charset="0"/>
              <a:buNone/>
            </a:pPr>
            <a:r>
              <a:rPr lang="en-GB" altLang="en-US" sz="2000" smtClean="0">
                <a:solidFill>
                  <a:srgbClr val="01655B"/>
                </a:solidFill>
              </a:rPr>
              <a:t>Le Protocole de Nagoya prend une mesure importante dans l'article 8(a) : il stipule que chaque Partie doit </a:t>
            </a:r>
            <a:r>
              <a:rPr lang="en-US" altLang="en-US" sz="2000" smtClean="0">
                <a:solidFill>
                  <a:srgbClr val="01655B"/>
                </a:solidFill>
              </a:rPr>
              <a:t>cré</a:t>
            </a:r>
            <a:r>
              <a:rPr lang="en-GB" altLang="en-US" sz="2000" smtClean="0">
                <a:solidFill>
                  <a:srgbClr val="01655B"/>
                </a:solidFill>
              </a:rPr>
              <a:t>er des conditions propres </a:t>
            </a:r>
            <a:r>
              <a:rPr lang="en-US" altLang="en-US" sz="2000" smtClean="0">
                <a:solidFill>
                  <a:srgbClr val="01655B"/>
                </a:solidFill>
              </a:rPr>
              <a:t>à </a:t>
            </a:r>
            <a:r>
              <a:rPr lang="en-GB" altLang="en-US" sz="2000" smtClean="0">
                <a:solidFill>
                  <a:srgbClr val="01655B"/>
                </a:solidFill>
              </a:rPr>
              <a:t>promouvoir et encourager la recherche qui contribue </a:t>
            </a:r>
            <a:r>
              <a:rPr lang="en-US" altLang="en-US" sz="2000" smtClean="0">
                <a:solidFill>
                  <a:srgbClr val="01655B"/>
                </a:solidFill>
              </a:rPr>
              <a:t>à </a:t>
            </a:r>
            <a:r>
              <a:rPr lang="en-GB" altLang="en-US" sz="2000" smtClean="0">
                <a:solidFill>
                  <a:srgbClr val="01655B"/>
                </a:solidFill>
              </a:rPr>
              <a:t>la conservation de la </a:t>
            </a:r>
            <a:r>
              <a:rPr lang="en-US" altLang="en-US" sz="2000" smtClean="0">
                <a:solidFill>
                  <a:srgbClr val="01655B"/>
                </a:solidFill>
              </a:rPr>
              <a:t>diversité </a:t>
            </a:r>
            <a:r>
              <a:rPr lang="en-GB" altLang="en-US" sz="2000" smtClean="0">
                <a:solidFill>
                  <a:srgbClr val="01655B"/>
                </a:solidFill>
              </a:rPr>
              <a:t>biologique et </a:t>
            </a:r>
            <a:r>
              <a:rPr lang="en-US" altLang="en-US" sz="2000" smtClean="0">
                <a:solidFill>
                  <a:srgbClr val="01655B"/>
                </a:solidFill>
              </a:rPr>
              <a:t>à </a:t>
            </a:r>
            <a:r>
              <a:rPr lang="en-GB" altLang="en-US" sz="2000" smtClean="0">
                <a:solidFill>
                  <a:srgbClr val="01655B"/>
                </a:solidFill>
              </a:rPr>
              <a:t>son utilisation durable, notamment par des </a:t>
            </a:r>
            <a:r>
              <a:rPr lang="en-GB" altLang="en-US" sz="2000" b="1" smtClean="0">
                <a:solidFill>
                  <a:srgbClr val="01655B"/>
                </a:solidFill>
              </a:rPr>
              <a:t>mesures </a:t>
            </a:r>
            <a:r>
              <a:rPr lang="en-US" altLang="en-US" sz="2000" b="1" smtClean="0">
                <a:solidFill>
                  <a:srgbClr val="01655B"/>
                </a:solidFill>
              </a:rPr>
              <a:t>simplifié</a:t>
            </a:r>
            <a:r>
              <a:rPr lang="en-GB" altLang="en-US" sz="2000" b="1" smtClean="0">
                <a:solidFill>
                  <a:srgbClr val="01655B"/>
                </a:solidFill>
              </a:rPr>
              <a:t>es d’</a:t>
            </a:r>
            <a:r>
              <a:rPr lang="en-US" altLang="en-US" sz="2000" b="1" smtClean="0">
                <a:solidFill>
                  <a:srgbClr val="01655B"/>
                </a:solidFill>
              </a:rPr>
              <a:t>accè</a:t>
            </a:r>
            <a:r>
              <a:rPr lang="en-GB" altLang="en-US" sz="2000" b="1" smtClean="0">
                <a:solidFill>
                  <a:srgbClr val="01655B"/>
                </a:solidFill>
              </a:rPr>
              <a:t>s pour la recherche </a:t>
            </a:r>
            <a:r>
              <a:rPr lang="en-US" altLang="en-US" sz="2000" b="1" smtClean="0">
                <a:solidFill>
                  <a:srgbClr val="01655B"/>
                </a:solidFill>
              </a:rPr>
              <a:t>à </a:t>
            </a:r>
            <a:r>
              <a:rPr lang="en-GB" altLang="en-US" sz="2000" b="1" smtClean="0">
                <a:solidFill>
                  <a:srgbClr val="01655B"/>
                </a:solidFill>
              </a:rPr>
              <a:t>des fins non commerciales</a:t>
            </a:r>
            <a:r>
              <a:rPr lang="en-GB" altLang="en-US" sz="2000" smtClean="0">
                <a:solidFill>
                  <a:srgbClr val="01655B"/>
                </a:solidFill>
              </a:rPr>
              <a:t>, compte tenu de la </a:t>
            </a:r>
            <a:r>
              <a:rPr lang="en-US" altLang="en-US" sz="2000" smtClean="0">
                <a:solidFill>
                  <a:srgbClr val="01655B"/>
                </a:solidFill>
              </a:rPr>
              <a:t>nécessité </a:t>
            </a:r>
            <a:r>
              <a:rPr lang="en-GB" altLang="en-US" sz="2000" smtClean="0">
                <a:solidFill>
                  <a:srgbClr val="01655B"/>
                </a:solidFill>
              </a:rPr>
              <a:t>de prendre en </a:t>
            </a:r>
            <a:r>
              <a:rPr lang="en-US" altLang="en-US" sz="2000" smtClean="0">
                <a:solidFill>
                  <a:srgbClr val="01655B"/>
                </a:solidFill>
              </a:rPr>
              <a:t>considé</a:t>
            </a:r>
            <a:r>
              <a:rPr lang="en-GB" altLang="en-US" sz="2000" smtClean="0">
                <a:solidFill>
                  <a:srgbClr val="01655B"/>
                </a:solidFill>
              </a:rPr>
              <a:t>ration le </a:t>
            </a:r>
            <a:r>
              <a:rPr lang="en-GB" altLang="en-US" sz="2000" b="1" smtClean="0">
                <a:solidFill>
                  <a:srgbClr val="01655B"/>
                </a:solidFill>
              </a:rPr>
              <a:t>changement d’intention</a:t>
            </a:r>
            <a:r>
              <a:rPr lang="en-GB" altLang="en-US" sz="2000" smtClean="0">
                <a:solidFill>
                  <a:srgbClr val="01655B"/>
                </a:solidFill>
              </a:rPr>
              <a:t> quant aux objectifs de cette recherche. </a:t>
            </a:r>
          </a:p>
          <a:p>
            <a:pPr marL="0" indent="0" eaLnBrk="1" hangingPunct="1">
              <a:spcBef>
                <a:spcPct val="0"/>
              </a:spcBef>
              <a:buFont typeface="Arial" pitchFamily="34" charset="0"/>
              <a:buNone/>
            </a:pPr>
            <a:r>
              <a:rPr lang="en-GB" altLang="en-US" sz="2000" smtClean="0">
                <a:solidFill>
                  <a:srgbClr val="01655B"/>
                </a:solidFill>
              </a:rPr>
              <a:t> </a:t>
            </a:r>
          </a:p>
          <a:p>
            <a:pPr marL="0" indent="0" eaLnBrk="1" hangingPunct="1">
              <a:spcBef>
                <a:spcPct val="0"/>
              </a:spcBef>
              <a:buFont typeface="Arial" pitchFamily="34" charset="0"/>
              <a:buNone/>
            </a:pPr>
            <a:r>
              <a:rPr lang="en-GB" altLang="en-US" sz="2000" smtClean="0">
                <a:solidFill>
                  <a:srgbClr val="01655B"/>
                </a:solidFill>
              </a:rPr>
              <a:t>Cet article correspond à une avancée très positive pour les jardins botaniques, dont le travail est essentiel pour favoriser la conservation de la diversité biologique et son utilisation durable.</a:t>
            </a:r>
          </a:p>
          <a:p>
            <a:pPr marL="0" indent="0" eaLnBrk="1" hangingPunct="1">
              <a:spcBef>
                <a:spcPct val="0"/>
              </a:spcBef>
              <a:buFont typeface="Arial" pitchFamily="34" charset="0"/>
              <a:buNone/>
            </a:pPr>
            <a:r>
              <a:rPr lang="en-GB" altLang="en-US" sz="2000" smtClean="0">
                <a:solidFill>
                  <a:srgbClr val="01655B"/>
                </a:solidFill>
              </a:rPr>
              <a:t> </a:t>
            </a:r>
          </a:p>
          <a:p>
            <a:pPr marL="0" indent="0" eaLnBrk="1" hangingPunct="1">
              <a:spcBef>
                <a:spcPct val="0"/>
              </a:spcBef>
              <a:buFont typeface="Arial" pitchFamily="34" charset="0"/>
              <a:buNone/>
            </a:pPr>
            <a:r>
              <a:rPr lang="en-GB" altLang="en-US" sz="2000" smtClean="0">
                <a:solidFill>
                  <a:srgbClr val="01655B"/>
                </a:solidFill>
              </a:rPr>
              <a:t>Toutefois, l'introduction de mesures simplifiées d'accès aux ressources génétiques implique que les jardins botaniques doivent avoir mis en place des mesures pour gérer tout 'changement d'intention' quant à la recherche à des fins non commerciales converties à des fins commerciales.</a:t>
            </a:r>
          </a:p>
          <a:p>
            <a:pPr marL="0" indent="0" eaLnBrk="1" hangingPunct="1">
              <a:buFont typeface="Arial" pitchFamily="34" charset="0"/>
              <a:buNone/>
            </a:pPr>
            <a:endParaRPr lang="fr-FR" altLang="en-US" sz="200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GCI PPT Presentation Template pot">
  <a:themeElements>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GC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GCI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GCI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GCI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GCI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GCI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GCI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GCI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GCI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GCI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GCI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GCI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21860</TotalTime>
  <Words>1021</Words>
  <Application>Microsoft Office PowerPoint</Application>
  <PresentationFormat>On-screen Show (4:3)</PresentationFormat>
  <Paragraphs>129</Paragraphs>
  <Slides>19</Slides>
  <Notes>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BGCI PPT Presentation Template pot</vt:lpstr>
      <vt:lpstr>BGCI Training Template</vt:lpstr>
      <vt:lpstr>  Module 3 : Articles clés du Protocole de Nagoya sur l'Accès aux ressources génétiques et le partage des avantages </vt:lpstr>
      <vt:lpstr>Objectif (article 1)</vt:lpstr>
      <vt:lpstr>Analyse de l'objectif</vt:lpstr>
      <vt:lpstr>Champ d'application (article 3)</vt:lpstr>
      <vt:lpstr>Champ d'application – Exclusions et exceptions</vt:lpstr>
      <vt:lpstr>Emploi des termes (article 2)</vt:lpstr>
      <vt:lpstr>Champ d'application – questions non résolues</vt:lpstr>
      <vt:lpstr>Accès aux ressources génétiques  (article 6)</vt:lpstr>
      <vt:lpstr>Accès simplifié pour la recherche non commerciale (article 8)</vt:lpstr>
      <vt:lpstr>Partage des avantages (article 5)</vt:lpstr>
      <vt:lpstr>Mécanisme multilatéral mondial de partage des avantages (article 10)</vt:lpstr>
      <vt:lpstr>Respect de la législation ou des exigences (articles 15, 16 et 17)</vt:lpstr>
      <vt:lpstr>Surveillance de l'utilisation des ressources génétiques :  points de contrôle et certificats</vt:lpstr>
      <vt:lpstr>Connaissances traditionnelles associées  aux ressources génétiques</vt:lpstr>
      <vt:lpstr>Clauses contractuelles types et codes de conduite (articles 19 et 20)</vt:lpstr>
      <vt:lpstr>Sources d'informations (articles 13, 14 et 17)</vt:lpstr>
      <vt:lpstr>Le Centre d'échange sur l'APA (article 14)</vt:lpstr>
      <vt:lpstr>PowerPoint Presentation</vt:lpstr>
      <vt:lpstr>PowerPoint Presentation</vt:lpstr>
    </vt:vector>
  </TitlesOfParts>
  <Company>RBG, Kew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Access and Benefit Sharing</dc:title>
  <dc:creator>China Williams</dc:creator>
  <cp:lastModifiedBy>Katherine O’Donnell</cp:lastModifiedBy>
  <cp:revision>352</cp:revision>
  <dcterms:created xsi:type="dcterms:W3CDTF">2014-07-03T10:28:45Z</dcterms:created>
  <dcterms:modified xsi:type="dcterms:W3CDTF">2016-01-18T17:15:12Z</dcterms:modified>
</cp:coreProperties>
</file>