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4035" r:id="rId2"/>
  </p:sldMasterIdLst>
  <p:notesMasterIdLst>
    <p:notesMasterId r:id="rId11"/>
  </p:notesMasterIdLst>
  <p:sldIdLst>
    <p:sldId id="364" r:id="rId3"/>
    <p:sldId id="363" r:id="rId4"/>
    <p:sldId id="269" r:id="rId5"/>
    <p:sldId id="361" r:id="rId6"/>
    <p:sldId id="305" r:id="rId7"/>
    <p:sldId id="315" r:id="rId8"/>
    <p:sldId id="362" r:id="rId9"/>
    <p:sldId id="365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655B"/>
    <a:srgbClr val="00642D"/>
    <a:srgbClr val="F54C00"/>
    <a:srgbClr val="EEB111"/>
    <a:srgbClr val="AA01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90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30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19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fld id="{16627C73-CFCD-4F2F-8E53-59F5AF8964FE}" type="datetimeFigureOut">
              <a:rPr lang="en-GB" altLang="en-US"/>
              <a:pPr>
                <a:defRPr/>
              </a:pPr>
              <a:t>18/01/2016</a:t>
            </a:fld>
            <a:endParaRPr lang="fr-F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fld id="{F5035CA5-EA76-4FAA-B58C-27529ED28009}" type="slidenum">
              <a:rPr lang="en-GB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442601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1CBB16-EE5E-44F9-9A42-3E6F3CEF714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2882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46113" y="492125"/>
            <a:ext cx="2973387" cy="22304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4638" y="4062413"/>
            <a:ext cx="6229350" cy="28416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spcBef>
                <a:spcPct val="0"/>
              </a:spcBef>
              <a:defRPr/>
            </a:pPr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455055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46113" y="492125"/>
            <a:ext cx="2973387" cy="22304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4638" y="4062413"/>
            <a:ext cx="6229350" cy="28416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spcBef>
                <a:spcPct val="0"/>
              </a:spcBef>
              <a:defRPr/>
            </a:pPr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737517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79450" y="493713"/>
            <a:ext cx="2974975" cy="22304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3050" y="5819775"/>
            <a:ext cx="6230938" cy="282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09550" indent="-209550" eaLnBrk="1" hangingPunct="1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546530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79450" y="493713"/>
            <a:ext cx="2974975" cy="22304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3050" y="5819775"/>
            <a:ext cx="6230938" cy="282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09550" indent="-209550" eaLnBrk="1" hangingPunct="1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03832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457200" y="6172200"/>
            <a:ext cx="7620000" cy="0"/>
          </a:xfrm>
          <a:prstGeom prst="line">
            <a:avLst/>
          </a:prstGeom>
          <a:noFill/>
          <a:ln w="25400" cap="rnd">
            <a:solidFill>
              <a:srgbClr val="0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rgbClr val="0165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800" smtClean="0">
              <a:cs typeface="+mn-cs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1295400"/>
            <a:ext cx="9144000" cy="76200"/>
          </a:xfrm>
          <a:prstGeom prst="rect">
            <a:avLst/>
          </a:prstGeom>
          <a:solidFill>
            <a:srgbClr val="80B2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800" smtClean="0">
              <a:cs typeface="+mn-cs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1371600"/>
            <a:ext cx="1981200" cy="76200"/>
          </a:xfrm>
          <a:prstGeom prst="rect">
            <a:avLst/>
          </a:prstGeom>
          <a:solidFill>
            <a:srgbClr val="0C2E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400" smtClean="0"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981200" y="1371600"/>
            <a:ext cx="1905000" cy="76200"/>
          </a:xfrm>
          <a:prstGeom prst="rect">
            <a:avLst/>
          </a:prstGeom>
          <a:solidFill>
            <a:srgbClr val="0165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400" smtClean="0">
              <a:cs typeface="+mn-cs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886200" y="1371600"/>
            <a:ext cx="1752600" cy="76200"/>
          </a:xfrm>
          <a:prstGeom prst="rect">
            <a:avLst/>
          </a:prstGeom>
          <a:solidFill>
            <a:srgbClr val="EEB1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400" smtClean="0">
              <a:cs typeface="+mn-cs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638800" y="1371600"/>
            <a:ext cx="1752600" cy="76200"/>
          </a:xfrm>
          <a:prstGeom prst="rect">
            <a:avLst/>
          </a:prstGeom>
          <a:solidFill>
            <a:srgbClr val="AA01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400" smtClean="0">
              <a:cs typeface="+mn-cs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7391400" y="1371600"/>
            <a:ext cx="1752600" cy="76200"/>
          </a:xfrm>
          <a:prstGeom prst="rect">
            <a:avLst/>
          </a:prstGeom>
          <a:solidFill>
            <a:srgbClr val="F54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400" smtClean="0">
              <a:cs typeface="+mn-cs"/>
            </a:endParaRPr>
          </a:p>
        </p:txBody>
      </p:sp>
      <p:sp>
        <p:nvSpPr>
          <p:cNvPr id="12" name="Rectangle 16"/>
          <p:cNvSpPr>
            <a:spLocks noChangeArrowheads="1"/>
          </p:cNvSpPr>
          <p:nvPr/>
        </p:nvSpPr>
        <p:spPr bwMode="auto">
          <a:xfrm>
            <a:off x="381000" y="304800"/>
            <a:ext cx="8229600" cy="117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3600" smtClean="0">
              <a:solidFill>
                <a:schemeClr val="bg1"/>
              </a:solidFill>
              <a:latin typeface="Helvetica 55 Roman" charset="0"/>
              <a:cs typeface="+mn-cs"/>
            </a:endParaRPr>
          </a:p>
        </p:txBody>
      </p:sp>
      <p:pic>
        <p:nvPicPr>
          <p:cNvPr id="13" name="Picture 17" descr="bgcirgbplanetsm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188" y="5589588"/>
            <a:ext cx="1039812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7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b="1">
                <a:solidFill>
                  <a:srgbClr val="01655B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defRPr>
                <a:solidFill>
                  <a:srgbClr val="01655B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4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1474788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323CB2-BCEB-4126-AAA5-C2E39BDA66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045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91AD42-297E-4FCA-91F2-02A5C25A69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0101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EE330F-266A-43A8-B772-54126E64EB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08646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3B55A-ED92-4226-920E-6D958A568D6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471275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solidFill>
                  <a:srgbClr val="006600"/>
                </a:solidFill>
                <a:latin typeface="Book Antiqu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2149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6126" y="1988840"/>
            <a:ext cx="7772400" cy="1470025"/>
          </a:xfrm>
        </p:spPr>
        <p:txBody>
          <a:bodyPr/>
          <a:lstStyle>
            <a:lvl1pPr>
              <a:defRPr>
                <a:solidFill>
                  <a:srgbClr val="00666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926" y="3645024"/>
            <a:ext cx="6400800" cy="1368152"/>
          </a:xfrm>
        </p:spPr>
        <p:txBody>
          <a:bodyPr/>
          <a:lstStyle>
            <a:lvl1pPr marL="0" indent="0" algn="ctr">
              <a:buNone/>
              <a:defRPr>
                <a:solidFill>
                  <a:srgbClr val="00666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1" y="0"/>
            <a:ext cx="9144000" cy="1637297"/>
          </a:xfrm>
          <a:prstGeom prst="rect">
            <a:avLst/>
          </a:prstGeom>
          <a:solidFill>
            <a:srgbClr val="2B746B"/>
          </a:solidFill>
          <a:ln>
            <a:solidFill>
              <a:srgbClr val="0066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 flipH="1">
            <a:off x="296928" y="341593"/>
            <a:ext cx="73448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Botanic Gardens Conservation International</a:t>
            </a:r>
          </a:p>
          <a:p>
            <a:pPr algn="ctr"/>
            <a:r>
              <a:rPr lang="en-GB" sz="2800" b="1" i="1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The world’s largest plant conservation network </a:t>
            </a:r>
            <a:endParaRPr lang="en-GB" sz="2800" b="1" i="1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0" name="Picture 2" descr="I:\BGCI Admin Images\LOGOS\BGCI Logo\TIF and JPG Files\bgciwhite transparent gif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18653"/>
            <a:ext cx="1141278" cy="1399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5547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5% watermark">
    <p:bg>
      <p:bgPr>
        <a:blipFill dpi="0" rotWithShape="1">
          <a:blip r:embed="rId2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535404"/>
            <a:ext cx="9144000" cy="322596"/>
          </a:xfrm>
          <a:prstGeom prst="rect">
            <a:avLst/>
          </a:prstGeom>
          <a:solidFill>
            <a:srgbClr val="2B746B"/>
          </a:solidFill>
          <a:ln>
            <a:solidFill>
              <a:srgbClr val="0066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0" y="-1"/>
            <a:ext cx="9144000" cy="1196752"/>
          </a:xfrm>
          <a:prstGeom prst="rect">
            <a:avLst/>
          </a:prstGeom>
          <a:solidFill>
            <a:srgbClr val="2B746B"/>
          </a:solidFill>
          <a:ln>
            <a:solidFill>
              <a:srgbClr val="0066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844" y="53751"/>
            <a:ext cx="8337612" cy="1143000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/>
          <a:lstStyle>
            <a:lvl1pPr>
              <a:defRPr>
                <a:solidFill>
                  <a:srgbClr val="006664"/>
                </a:solidFill>
              </a:defRPr>
            </a:lvl1pPr>
            <a:lvl2pPr>
              <a:defRPr>
                <a:solidFill>
                  <a:srgbClr val="006664"/>
                </a:solidFill>
              </a:defRPr>
            </a:lvl2pPr>
            <a:lvl3pPr>
              <a:defRPr>
                <a:solidFill>
                  <a:srgbClr val="006664"/>
                </a:solidFill>
              </a:defRPr>
            </a:lvl3pPr>
            <a:lvl4pPr>
              <a:defRPr>
                <a:solidFill>
                  <a:srgbClr val="006664"/>
                </a:solidFill>
              </a:defRPr>
            </a:lvl4pPr>
            <a:lvl5pPr>
              <a:defRPr>
                <a:solidFill>
                  <a:srgbClr val="006664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55776" y="6535404"/>
            <a:ext cx="4968552" cy="3225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400" y="112554"/>
            <a:ext cx="792088" cy="971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7021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0% watermark"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-1"/>
            <a:ext cx="9144000" cy="6858001"/>
            <a:chOff x="0" y="-1"/>
            <a:chExt cx="9144000" cy="6858001"/>
          </a:xfrm>
        </p:grpSpPr>
        <p:sp>
          <p:nvSpPr>
            <p:cNvPr id="10" name="Rectangle 9"/>
            <p:cNvSpPr/>
            <p:nvPr userDrawn="1"/>
          </p:nvSpPr>
          <p:spPr>
            <a:xfrm>
              <a:off x="0" y="6535404"/>
              <a:ext cx="9144000" cy="322596"/>
            </a:xfrm>
            <a:prstGeom prst="rect">
              <a:avLst/>
            </a:prstGeom>
            <a:solidFill>
              <a:srgbClr val="2B746B"/>
            </a:solidFill>
            <a:ln>
              <a:solidFill>
                <a:srgbClr val="0066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0" y="-1"/>
              <a:ext cx="9144000" cy="1196752"/>
            </a:xfrm>
            <a:prstGeom prst="rect">
              <a:avLst/>
            </a:prstGeom>
            <a:solidFill>
              <a:srgbClr val="2B746B"/>
            </a:solidFill>
            <a:ln>
              <a:solidFill>
                <a:srgbClr val="0066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844" y="53751"/>
            <a:ext cx="8337612" cy="1143000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55776" y="6535404"/>
            <a:ext cx="4968552" cy="3225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400" y="112554"/>
            <a:ext cx="792088" cy="971643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/>
          <a:lstStyle>
            <a:lvl1pPr>
              <a:defRPr>
                <a:solidFill>
                  <a:srgbClr val="006664"/>
                </a:solidFill>
              </a:defRPr>
            </a:lvl1pPr>
            <a:lvl2pPr>
              <a:defRPr>
                <a:solidFill>
                  <a:srgbClr val="006664"/>
                </a:solidFill>
              </a:defRPr>
            </a:lvl2pPr>
            <a:lvl3pPr>
              <a:defRPr>
                <a:solidFill>
                  <a:srgbClr val="006664"/>
                </a:solidFill>
              </a:defRPr>
            </a:lvl3pPr>
            <a:lvl4pPr>
              <a:defRPr>
                <a:solidFill>
                  <a:srgbClr val="006664"/>
                </a:solidFill>
              </a:defRPr>
            </a:lvl4pPr>
            <a:lvl5pPr>
              <a:defRPr>
                <a:solidFill>
                  <a:srgbClr val="006664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7052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5% watermark">
    <p:bg>
      <p:bgPr>
        <a:blipFill dpi="0" rotWithShape="1">
          <a:blip r:embed="rId2">
            <a:alphaModFix amt="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-1"/>
            <a:ext cx="9144000" cy="6858001"/>
            <a:chOff x="0" y="-1"/>
            <a:chExt cx="9144000" cy="6858001"/>
          </a:xfrm>
        </p:grpSpPr>
        <p:sp>
          <p:nvSpPr>
            <p:cNvPr id="10" name="Rectangle 9"/>
            <p:cNvSpPr/>
            <p:nvPr userDrawn="1"/>
          </p:nvSpPr>
          <p:spPr>
            <a:xfrm>
              <a:off x="0" y="6535404"/>
              <a:ext cx="9144000" cy="322596"/>
            </a:xfrm>
            <a:prstGeom prst="rect">
              <a:avLst/>
            </a:prstGeom>
            <a:solidFill>
              <a:srgbClr val="2B746B"/>
            </a:solidFill>
            <a:ln>
              <a:solidFill>
                <a:srgbClr val="0066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0" y="-1"/>
              <a:ext cx="9144000" cy="1196752"/>
            </a:xfrm>
            <a:prstGeom prst="rect">
              <a:avLst/>
            </a:prstGeom>
            <a:solidFill>
              <a:srgbClr val="2B746B"/>
            </a:solidFill>
            <a:ln>
              <a:solidFill>
                <a:srgbClr val="0066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844" y="53751"/>
            <a:ext cx="8337612" cy="1143000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55776" y="6535404"/>
            <a:ext cx="4968552" cy="3225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400" y="112554"/>
            <a:ext cx="792088" cy="971643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/>
          <a:lstStyle>
            <a:lvl1pPr>
              <a:defRPr>
                <a:solidFill>
                  <a:srgbClr val="006664"/>
                </a:solidFill>
              </a:defRPr>
            </a:lvl1pPr>
            <a:lvl2pPr>
              <a:defRPr>
                <a:solidFill>
                  <a:srgbClr val="006664"/>
                </a:solidFill>
              </a:defRPr>
            </a:lvl2pPr>
            <a:lvl3pPr>
              <a:defRPr>
                <a:solidFill>
                  <a:srgbClr val="006664"/>
                </a:solidFill>
              </a:defRPr>
            </a:lvl3pPr>
            <a:lvl4pPr>
              <a:defRPr>
                <a:solidFill>
                  <a:srgbClr val="006664"/>
                </a:solidFill>
              </a:defRPr>
            </a:lvl4pPr>
            <a:lvl5pPr>
              <a:defRPr>
                <a:solidFill>
                  <a:srgbClr val="006664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3419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8% watermark">
    <p:bg>
      <p:bgPr>
        <a:blipFill dpi="0" rotWithShape="1">
          <a:blip r:embed="rId2">
            <a:alphaModFix amt="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-1"/>
            <a:ext cx="9144000" cy="6858001"/>
            <a:chOff x="0" y="-1"/>
            <a:chExt cx="9144000" cy="6858001"/>
          </a:xfrm>
        </p:grpSpPr>
        <p:sp>
          <p:nvSpPr>
            <p:cNvPr id="10" name="Rectangle 9"/>
            <p:cNvSpPr/>
            <p:nvPr userDrawn="1"/>
          </p:nvSpPr>
          <p:spPr>
            <a:xfrm>
              <a:off x="0" y="6535404"/>
              <a:ext cx="9144000" cy="322596"/>
            </a:xfrm>
            <a:prstGeom prst="rect">
              <a:avLst/>
            </a:prstGeom>
            <a:solidFill>
              <a:srgbClr val="2B746B"/>
            </a:solidFill>
            <a:ln>
              <a:solidFill>
                <a:srgbClr val="0066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0" y="-1"/>
              <a:ext cx="9144000" cy="1196752"/>
            </a:xfrm>
            <a:prstGeom prst="rect">
              <a:avLst/>
            </a:prstGeom>
            <a:solidFill>
              <a:srgbClr val="2B746B"/>
            </a:solidFill>
            <a:ln>
              <a:solidFill>
                <a:srgbClr val="0066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844" y="53751"/>
            <a:ext cx="8337612" cy="1143000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55776" y="6535404"/>
            <a:ext cx="4968552" cy="3225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400" y="112554"/>
            <a:ext cx="792088" cy="971643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/>
          <a:lstStyle>
            <a:lvl1pPr>
              <a:defRPr>
                <a:solidFill>
                  <a:srgbClr val="006664"/>
                </a:solidFill>
              </a:defRPr>
            </a:lvl1pPr>
            <a:lvl2pPr>
              <a:defRPr>
                <a:solidFill>
                  <a:srgbClr val="006664"/>
                </a:solidFill>
              </a:defRPr>
            </a:lvl2pPr>
            <a:lvl3pPr>
              <a:defRPr>
                <a:solidFill>
                  <a:srgbClr val="006664"/>
                </a:solidFill>
              </a:defRPr>
            </a:lvl3pPr>
            <a:lvl4pPr>
              <a:defRPr>
                <a:solidFill>
                  <a:srgbClr val="006664"/>
                </a:solidFill>
              </a:defRPr>
            </a:lvl4pPr>
            <a:lvl5pPr>
              <a:defRPr>
                <a:solidFill>
                  <a:srgbClr val="006664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1955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ission statem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B746B">
              <a:alpha val="90000"/>
            </a:srgbClr>
          </a:solidFill>
          <a:ln>
            <a:solidFill>
              <a:srgbClr val="0066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u="sng" dirty="0"/>
          </a:p>
        </p:txBody>
      </p:sp>
      <p:pic>
        <p:nvPicPr>
          <p:cNvPr id="14" name="Picture 2" descr="I:\BGCI Admin Images\LOGOS\BGCI Logo\TIF and JPG Files\bgciwhite transparent gif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670" y="332655"/>
            <a:ext cx="1920292" cy="2355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Connector 14"/>
          <p:cNvCxnSpPr/>
          <p:nvPr/>
        </p:nvCxnSpPr>
        <p:spPr>
          <a:xfrm>
            <a:off x="2879640" y="2915986"/>
            <a:ext cx="316835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39558" y="4221088"/>
            <a:ext cx="8712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u="none" dirty="0" smtClean="0">
                <a:solidFill>
                  <a:schemeClr val="bg1"/>
                </a:solidFill>
              </a:rPr>
              <a:t>Our Mission </a:t>
            </a:r>
            <a:r>
              <a:rPr lang="en-GB" sz="2000" dirty="0" smtClean="0">
                <a:solidFill>
                  <a:schemeClr val="bg1"/>
                </a:solidFill>
              </a:rPr>
              <a:t>is to mobilise botanic gardens and engage partners in securing plant diversity for the well-being of people and the planet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10" y="3284984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 smtClean="0">
                <a:solidFill>
                  <a:schemeClr val="bg1"/>
                </a:solidFill>
              </a:rPr>
              <a:t>Connecting People   •   Sharing Knowledge   •   Saving </a:t>
            </a:r>
            <a:r>
              <a:rPr lang="en-GB" sz="2000" i="1" dirty="0">
                <a:solidFill>
                  <a:schemeClr val="bg1"/>
                </a:solidFill>
              </a:rPr>
              <a:t>P</a:t>
            </a:r>
            <a:r>
              <a:rPr lang="en-GB" sz="2000" i="1" dirty="0" smtClean="0">
                <a:solidFill>
                  <a:schemeClr val="bg1"/>
                </a:solidFill>
              </a:rPr>
              <a:t>lants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6011372"/>
            <a:ext cx="9151210" cy="846628"/>
          </a:xfrm>
          <a:prstGeom prst="rect">
            <a:avLst/>
          </a:prstGeom>
          <a:solidFill>
            <a:srgbClr val="006664">
              <a:alpha val="89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solidFill>
                  <a:schemeClr val="bg1"/>
                </a:solidFill>
              </a:rPr>
              <a:t>Descanso House</a:t>
            </a:r>
            <a:r>
              <a:rPr lang="en-GB" sz="1600" i="1" dirty="0" smtClean="0">
                <a:solidFill>
                  <a:schemeClr val="bg1"/>
                </a:solidFill>
              </a:rPr>
              <a:t>, </a:t>
            </a:r>
            <a:r>
              <a:rPr lang="en-US" sz="1600" i="1" dirty="0" smtClean="0">
                <a:solidFill>
                  <a:schemeClr val="bg1"/>
                </a:solidFill>
              </a:rPr>
              <a:t>199 </a:t>
            </a:r>
            <a:r>
              <a:rPr lang="en-US" sz="1600" i="1" dirty="0">
                <a:solidFill>
                  <a:schemeClr val="bg1"/>
                </a:solidFill>
              </a:rPr>
              <a:t>Kew </a:t>
            </a:r>
            <a:r>
              <a:rPr lang="en-US" sz="1600" i="1" dirty="0" smtClean="0">
                <a:solidFill>
                  <a:schemeClr val="bg1"/>
                </a:solidFill>
              </a:rPr>
              <a:t>Road</a:t>
            </a:r>
            <a:r>
              <a:rPr lang="en-GB" sz="1600" i="1" dirty="0" smtClean="0">
                <a:solidFill>
                  <a:schemeClr val="bg1"/>
                </a:solidFill>
              </a:rPr>
              <a:t>, </a:t>
            </a:r>
            <a:r>
              <a:rPr lang="en-US" sz="1600" i="1" dirty="0" smtClean="0">
                <a:solidFill>
                  <a:schemeClr val="bg1"/>
                </a:solidFill>
              </a:rPr>
              <a:t>Richmond</a:t>
            </a:r>
            <a:r>
              <a:rPr lang="en-US" sz="1600" i="1" dirty="0">
                <a:solidFill>
                  <a:schemeClr val="bg1"/>
                </a:solidFill>
              </a:rPr>
              <a:t>, </a:t>
            </a:r>
            <a:r>
              <a:rPr lang="en-US" sz="1600" i="1" dirty="0" smtClean="0">
                <a:solidFill>
                  <a:schemeClr val="bg1"/>
                </a:solidFill>
              </a:rPr>
              <a:t>Surrey</a:t>
            </a:r>
            <a:r>
              <a:rPr lang="en-GB" sz="1600" i="1" dirty="0" smtClean="0">
                <a:solidFill>
                  <a:schemeClr val="bg1"/>
                </a:solidFill>
              </a:rPr>
              <a:t>, </a:t>
            </a:r>
            <a:r>
              <a:rPr lang="en-US" sz="1600" i="1" dirty="0" smtClean="0">
                <a:solidFill>
                  <a:schemeClr val="bg1"/>
                </a:solidFill>
              </a:rPr>
              <a:t>TW9 3BW, UK</a:t>
            </a:r>
            <a:endParaRPr lang="en-GB" sz="1600" i="1" u="sng" dirty="0" smtClean="0">
              <a:solidFill>
                <a:schemeClr val="bg1"/>
              </a:solidFill>
            </a:endParaRPr>
          </a:p>
          <a:p>
            <a:pPr algn="ctr"/>
            <a:r>
              <a:rPr lang="en-GB" sz="1600" i="1" u="sng" dirty="0" smtClean="0">
                <a:solidFill>
                  <a:schemeClr val="bg1"/>
                </a:solidFill>
              </a:rPr>
              <a:t>www.bgci.org</a:t>
            </a:r>
          </a:p>
          <a:p>
            <a:pPr algn="ctr"/>
            <a:r>
              <a:rPr lang="en-GB" sz="1600" i="1" u="none" dirty="0" smtClean="0">
                <a:solidFill>
                  <a:schemeClr val="bg1"/>
                </a:solidFill>
              </a:rPr>
              <a:t>  @</a:t>
            </a:r>
            <a:r>
              <a:rPr lang="en-GB" sz="1600" i="1" u="none" dirty="0" err="1" smtClean="0">
                <a:solidFill>
                  <a:schemeClr val="bg1"/>
                </a:solidFill>
              </a:rPr>
              <a:t>bgci</a:t>
            </a:r>
            <a:endParaRPr lang="en-GB" sz="1600" i="1" u="none" dirty="0" smtClean="0">
              <a:solidFill>
                <a:schemeClr val="bg1"/>
              </a:solidFill>
            </a:endParaRPr>
          </a:p>
        </p:txBody>
      </p:sp>
      <p:pic>
        <p:nvPicPr>
          <p:cNvPr id="1028" name="Picture 4" descr="http://www.steamfeed.com/wp-content/uploads/2013/07/twitter-bird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600" y="6591192"/>
            <a:ext cx="360040" cy="194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5318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73D074-815C-40AA-B8F5-F9D7E13139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1735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3B55A-ED92-4226-920E-6D958A568D6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471275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solidFill>
                  <a:srgbClr val="006600"/>
                </a:solidFill>
                <a:latin typeface="Book Antiqu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214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9C3D26-F8D1-4250-ACD7-691939E851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328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600200"/>
            <a:ext cx="37719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05300" y="1600200"/>
            <a:ext cx="37719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0922EC-8A3E-4653-A84C-252DD678B5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6682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CD79AD-3B75-4F41-B1B8-9A9EA39321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5736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C27D71-79CB-4B3C-BE3D-B5C42B0D56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5548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F458A8-5EC6-4426-91B5-FCCDD7C35D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554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C3AAA6-E012-4A2F-92C7-721648893D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6284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54F013-F9B4-418B-8FDB-CBD55BF5EC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97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3"/>
          <p:cNvSpPr>
            <a:spLocks noChangeShapeType="1"/>
          </p:cNvSpPr>
          <p:nvPr/>
        </p:nvSpPr>
        <p:spPr bwMode="auto">
          <a:xfrm>
            <a:off x="457200" y="6172200"/>
            <a:ext cx="7620000" cy="0"/>
          </a:xfrm>
          <a:prstGeom prst="line">
            <a:avLst/>
          </a:prstGeom>
          <a:noFill/>
          <a:ln w="25400" cap="rnd">
            <a:solidFill>
              <a:srgbClr val="0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7" name="Rectangle 4"/>
          <p:cNvSpPr>
            <a:spLocks noChangeArrowheads="1"/>
          </p:cNvSpPr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rgbClr val="0165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800" smtClean="0">
              <a:cs typeface="+mn-cs"/>
            </a:endParaRPr>
          </a:p>
        </p:txBody>
      </p:sp>
      <p:sp>
        <p:nvSpPr>
          <p:cNvPr id="1028" name="Rectangle 5"/>
          <p:cNvSpPr>
            <a:spLocks noChangeArrowheads="1"/>
          </p:cNvSpPr>
          <p:nvPr/>
        </p:nvSpPr>
        <p:spPr bwMode="auto">
          <a:xfrm>
            <a:off x="0" y="1295400"/>
            <a:ext cx="9144000" cy="76200"/>
          </a:xfrm>
          <a:prstGeom prst="rect">
            <a:avLst/>
          </a:prstGeom>
          <a:solidFill>
            <a:srgbClr val="80B2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800" smtClean="0">
              <a:cs typeface="+mn-cs"/>
            </a:endParaRPr>
          </a:p>
        </p:txBody>
      </p:sp>
      <p:sp>
        <p:nvSpPr>
          <p:cNvPr id="1029" name="Rectangle 6"/>
          <p:cNvSpPr>
            <a:spLocks noChangeArrowheads="1"/>
          </p:cNvSpPr>
          <p:nvPr/>
        </p:nvSpPr>
        <p:spPr bwMode="auto">
          <a:xfrm>
            <a:off x="0" y="1371600"/>
            <a:ext cx="1981200" cy="76200"/>
          </a:xfrm>
          <a:prstGeom prst="rect">
            <a:avLst/>
          </a:prstGeom>
          <a:solidFill>
            <a:srgbClr val="0C2E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400" smtClean="0">
              <a:cs typeface="+mn-cs"/>
            </a:endParaRPr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1981200" y="1371600"/>
            <a:ext cx="1905000" cy="76200"/>
          </a:xfrm>
          <a:prstGeom prst="rect">
            <a:avLst/>
          </a:prstGeom>
          <a:solidFill>
            <a:srgbClr val="0165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400" smtClean="0">
              <a:cs typeface="+mn-cs"/>
            </a:endParaRPr>
          </a:p>
        </p:txBody>
      </p:sp>
      <p:sp>
        <p:nvSpPr>
          <p:cNvPr id="1031" name="Rectangle 8"/>
          <p:cNvSpPr>
            <a:spLocks noChangeArrowheads="1"/>
          </p:cNvSpPr>
          <p:nvPr/>
        </p:nvSpPr>
        <p:spPr bwMode="auto">
          <a:xfrm>
            <a:off x="3886200" y="1371600"/>
            <a:ext cx="1752600" cy="76200"/>
          </a:xfrm>
          <a:prstGeom prst="rect">
            <a:avLst/>
          </a:prstGeom>
          <a:solidFill>
            <a:srgbClr val="EEB1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400" smtClean="0">
              <a:cs typeface="+mn-cs"/>
            </a:endParaRPr>
          </a:p>
        </p:txBody>
      </p:sp>
      <p:sp>
        <p:nvSpPr>
          <p:cNvPr id="1032" name="Rectangle 9"/>
          <p:cNvSpPr>
            <a:spLocks noChangeArrowheads="1"/>
          </p:cNvSpPr>
          <p:nvPr/>
        </p:nvSpPr>
        <p:spPr bwMode="auto">
          <a:xfrm>
            <a:off x="5638800" y="1371600"/>
            <a:ext cx="1752600" cy="76200"/>
          </a:xfrm>
          <a:prstGeom prst="rect">
            <a:avLst/>
          </a:prstGeom>
          <a:solidFill>
            <a:srgbClr val="AA01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400" smtClean="0">
              <a:cs typeface="+mn-cs"/>
            </a:endParaRPr>
          </a:p>
        </p:txBody>
      </p:sp>
      <p:sp>
        <p:nvSpPr>
          <p:cNvPr id="1033" name="Rectangle 10"/>
          <p:cNvSpPr>
            <a:spLocks noChangeArrowheads="1"/>
          </p:cNvSpPr>
          <p:nvPr/>
        </p:nvSpPr>
        <p:spPr bwMode="auto">
          <a:xfrm>
            <a:off x="7391400" y="1371600"/>
            <a:ext cx="1752600" cy="76200"/>
          </a:xfrm>
          <a:prstGeom prst="rect">
            <a:avLst/>
          </a:prstGeom>
          <a:solidFill>
            <a:srgbClr val="F54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400" smtClean="0">
              <a:cs typeface="+mn-cs"/>
            </a:endParaRPr>
          </a:p>
        </p:txBody>
      </p:sp>
      <p:sp>
        <p:nvSpPr>
          <p:cNvPr id="1034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04800"/>
            <a:ext cx="8229600" cy="117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5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00200"/>
            <a:ext cx="76962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80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01655B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7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1474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80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defRPr>
            </a:lvl1pPr>
          </a:lstStyle>
          <a:p>
            <a:pPr>
              <a:defRPr/>
            </a:pPr>
            <a:fld id="{81AE798B-030B-4057-AF12-FD564CAD38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39" name="Picture 16" descr="bgcirgbplanetsml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188" y="5589588"/>
            <a:ext cx="1039812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32" r:id="rId1"/>
    <p:sldLayoutId id="2147484011" r:id="rId2"/>
    <p:sldLayoutId id="2147484012" r:id="rId3"/>
    <p:sldLayoutId id="2147484013" r:id="rId4"/>
    <p:sldLayoutId id="2147484014" r:id="rId5"/>
    <p:sldLayoutId id="2147484015" r:id="rId6"/>
    <p:sldLayoutId id="2147484016" r:id="rId7"/>
    <p:sldLayoutId id="2147484017" r:id="rId8"/>
    <p:sldLayoutId id="2147484018" r:id="rId9"/>
    <p:sldLayoutId id="2147484019" r:id="rId10"/>
    <p:sldLayoutId id="2147484020" r:id="rId11"/>
    <p:sldLayoutId id="2147484033" r:id="rId12"/>
    <p:sldLayoutId id="2147484034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>
          <a:solidFill>
            <a:srgbClr val="01655B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1655B"/>
        </a:buClr>
        <a:buSzPct val="125000"/>
        <a:buChar char="•"/>
        <a:defRPr sz="22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1655B"/>
        </a:buClr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1655B"/>
        </a:buClr>
        <a:buChar char="•"/>
        <a:defRPr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1655B"/>
        </a:buClr>
        <a:buChar char="•"/>
        <a:defRPr sz="16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1655B"/>
        </a:buClr>
        <a:buChar char="•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1655B"/>
        </a:buClr>
        <a:buChar char="•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1655B"/>
        </a:buClr>
        <a:buChar char="•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1655B"/>
        </a:buClr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1AE798B-030B-4057-AF12-FD564CAD38D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9539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6" r:id="rId1"/>
    <p:sldLayoutId id="2147484037" r:id="rId2"/>
    <p:sldLayoutId id="2147484038" r:id="rId3"/>
    <p:sldLayoutId id="2147484039" r:id="rId4"/>
    <p:sldLayoutId id="2147484040" r:id="rId5"/>
    <p:sldLayoutId id="2147484041" r:id="rId6"/>
    <p:sldLayoutId id="2147484042" r:id="rId7"/>
    <p:sldLayoutId id="2147484043" r:id="rId8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gci.org/files/abs/Module2-FR.pdf" TargetMode="External"/><Relationship Id="rId2" Type="http://schemas.openxmlformats.org/officeDocument/2006/relationships/hyperlink" Target="https://www.bgci.org/resources/abs_quizfr1" TargetMode="Externa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6126" y="2607047"/>
            <a:ext cx="835037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en-GB" altLang="en-US" b="1" dirty="0">
                <a:solidFill>
                  <a:srgbClr val="01655B"/>
                </a:solidFill>
                <a:latin typeface="Calibri" pitchFamily="34" charset="0"/>
              </a:rPr>
              <a:t>Module 1 : Introduction à la Convention sur la </a:t>
            </a:r>
            <a:r>
              <a:rPr lang="en-GB" altLang="en-US" b="1" dirty="0" err="1">
                <a:solidFill>
                  <a:srgbClr val="01655B"/>
                </a:solidFill>
                <a:latin typeface="Calibri" pitchFamily="34" charset="0"/>
              </a:rPr>
              <a:t>diversité</a:t>
            </a:r>
            <a:r>
              <a:rPr lang="en-GB" altLang="en-US" b="1" dirty="0">
                <a:solidFill>
                  <a:srgbClr val="01655B"/>
                </a:solidFill>
                <a:latin typeface="Calibri" pitchFamily="34" charset="0"/>
              </a:rPr>
              <a:t> </a:t>
            </a:r>
            <a:r>
              <a:rPr lang="en-GB" altLang="en-US" b="1" dirty="0" err="1">
                <a:solidFill>
                  <a:srgbClr val="01655B"/>
                </a:solidFill>
                <a:latin typeface="Calibri" pitchFamily="34" charset="0"/>
              </a:rPr>
              <a:t>biologique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-1" y="5167399"/>
            <a:ext cx="9144002" cy="1690601"/>
            <a:chOff x="10371" y="5167399"/>
            <a:chExt cx="9144002" cy="1690601"/>
          </a:xfrm>
          <a:noFill/>
        </p:grpSpPr>
        <p:sp>
          <p:nvSpPr>
            <p:cNvPr id="5" name="TextBox 4"/>
            <p:cNvSpPr txBox="1"/>
            <p:nvPr userDrawn="1"/>
          </p:nvSpPr>
          <p:spPr>
            <a:xfrm>
              <a:off x="7137913" y="5687523"/>
              <a:ext cx="1746919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rgbClr val="008080"/>
                  </a:solidFill>
                </a:rPr>
                <a:t>Science</a:t>
              </a:r>
            </a:p>
          </p:txBody>
        </p:sp>
        <p:sp>
          <p:nvSpPr>
            <p:cNvPr id="6" name="TextBox 5"/>
            <p:cNvSpPr txBox="1"/>
            <p:nvPr userDrawn="1"/>
          </p:nvSpPr>
          <p:spPr>
            <a:xfrm>
              <a:off x="4932040" y="5658819"/>
              <a:ext cx="1746919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rgbClr val="008080"/>
                  </a:solidFill>
                </a:rPr>
                <a:t>Places</a:t>
              </a:r>
              <a:endParaRPr lang="en-GB" dirty="0">
                <a:solidFill>
                  <a:srgbClr val="008080"/>
                </a:solidFill>
              </a:endParaRPr>
            </a:p>
          </p:txBody>
        </p:sp>
        <p:sp>
          <p:nvSpPr>
            <p:cNvPr id="7" name="TextBox 6"/>
            <p:cNvSpPr txBox="1"/>
            <p:nvPr userDrawn="1"/>
          </p:nvSpPr>
          <p:spPr>
            <a:xfrm>
              <a:off x="2590801" y="5687523"/>
              <a:ext cx="1746919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rgbClr val="008080"/>
                  </a:solidFill>
                </a:rPr>
                <a:t>Plants</a:t>
              </a:r>
              <a:endParaRPr lang="en-GB" dirty="0">
                <a:solidFill>
                  <a:srgbClr val="008080"/>
                </a:solidFill>
              </a:endParaRPr>
            </a:p>
          </p:txBody>
        </p:sp>
        <p:sp>
          <p:nvSpPr>
            <p:cNvPr id="8" name="TextBox 7"/>
            <p:cNvSpPr txBox="1"/>
            <p:nvPr userDrawn="1"/>
          </p:nvSpPr>
          <p:spPr>
            <a:xfrm>
              <a:off x="304801" y="5643366"/>
              <a:ext cx="1746919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rgbClr val="008080"/>
                  </a:solidFill>
                </a:rPr>
                <a:t>People</a:t>
              </a:r>
              <a:endParaRPr lang="en-GB" dirty="0">
                <a:solidFill>
                  <a:srgbClr val="008080"/>
                </a:solidFill>
              </a:endParaRPr>
            </a:p>
          </p:txBody>
        </p:sp>
        <p:grpSp>
          <p:nvGrpSpPr>
            <p:cNvPr id="9" name="Group 8"/>
            <p:cNvGrpSpPr/>
            <p:nvPr userDrawn="1"/>
          </p:nvGrpSpPr>
          <p:grpSpPr>
            <a:xfrm>
              <a:off x="10371" y="5167399"/>
              <a:ext cx="9144002" cy="1690601"/>
              <a:chOff x="10371" y="5167399"/>
              <a:chExt cx="9144002" cy="1690601"/>
            </a:xfrm>
            <a:grpFill/>
          </p:grpSpPr>
          <p:sp>
            <p:nvSpPr>
              <p:cNvPr id="10" name="Rectangle 9"/>
              <p:cNvSpPr/>
              <p:nvPr userDrawn="1"/>
            </p:nvSpPr>
            <p:spPr>
              <a:xfrm>
                <a:off x="6868373" y="5167401"/>
                <a:ext cx="2286000" cy="16905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Rectangle 10"/>
              <p:cNvSpPr/>
              <p:nvPr userDrawn="1"/>
            </p:nvSpPr>
            <p:spPr>
              <a:xfrm>
                <a:off x="4590256" y="5167401"/>
                <a:ext cx="2296372" cy="16905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Rectangle 11"/>
              <p:cNvSpPr/>
              <p:nvPr userDrawn="1"/>
            </p:nvSpPr>
            <p:spPr>
              <a:xfrm>
                <a:off x="2279968" y="5167399"/>
                <a:ext cx="2310287" cy="16905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Rectangle 12"/>
              <p:cNvSpPr/>
              <p:nvPr userDrawn="1"/>
            </p:nvSpPr>
            <p:spPr>
              <a:xfrm>
                <a:off x="10371" y="5167400"/>
                <a:ext cx="2269597" cy="16905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1276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1"/>
          <p:cNvSpPr txBox="1">
            <a:spLocks noChangeArrowheads="1"/>
          </p:cNvSpPr>
          <p:nvPr/>
        </p:nvSpPr>
        <p:spPr bwMode="auto">
          <a:xfrm>
            <a:off x="179388" y="88900"/>
            <a:ext cx="8964612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600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kern="0" dirty="0" smtClean="0">
                <a:solidFill>
                  <a:schemeClr val="bg1"/>
                </a:solidFill>
                <a:latin typeface="+mj-lt"/>
              </a:rPr>
              <a:t>Objectifs de la Convention</a:t>
            </a:r>
          </a:p>
          <a:p>
            <a:pPr algn="ctr" eaLnBrk="1" hangingPunct="1">
              <a:defRPr/>
            </a:pPr>
            <a:r>
              <a:rPr lang="en-GB" altLang="en-US" kern="0" dirty="0" smtClean="0">
                <a:solidFill>
                  <a:schemeClr val="bg1"/>
                </a:solidFill>
                <a:latin typeface="+mj-lt"/>
              </a:rPr>
              <a:t>sur la diversité biologique (CDB)</a:t>
            </a:r>
          </a:p>
        </p:txBody>
      </p:sp>
      <p:sp>
        <p:nvSpPr>
          <p:cNvPr id="7" name="Text Box 20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eaLnBrk="1" fontAlgn="auto" hangingPunct="1">
              <a:spcBef>
                <a:spcPts val="1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000" dirty="0" smtClean="0">
                <a:solidFill>
                  <a:srgbClr val="01655B"/>
                </a:solidFill>
              </a:rPr>
              <a:t>Les objectifs de la CDB sont un engagement mondial pour :</a:t>
            </a:r>
          </a:p>
          <a:p>
            <a:pPr marL="804862" lvl="1" indent="-342900" eaLnBrk="1" fontAlgn="auto" hangingPunct="1">
              <a:spcBef>
                <a:spcPts val="1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000" dirty="0" smtClean="0">
                <a:solidFill>
                  <a:srgbClr val="01655B"/>
                </a:solidFill>
              </a:rPr>
              <a:t>la conservation de la diversité biologique</a:t>
            </a:r>
          </a:p>
          <a:p>
            <a:pPr marL="804862" lvl="1" indent="-342900" eaLnBrk="1" fontAlgn="auto" hangingPunct="1">
              <a:spcBef>
                <a:spcPts val="1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000" dirty="0" smtClean="0">
                <a:solidFill>
                  <a:srgbClr val="01655B"/>
                </a:solidFill>
              </a:rPr>
              <a:t>l'utilisation durable de ses éléments constitutifs</a:t>
            </a:r>
          </a:p>
          <a:p>
            <a:pPr marL="804862" lvl="1" indent="-342900" eaLnBrk="1" fontAlgn="auto" hangingPunct="1">
              <a:spcBef>
                <a:spcPts val="1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000" dirty="0" smtClean="0">
                <a:solidFill>
                  <a:srgbClr val="01655B"/>
                </a:solidFill>
              </a:rPr>
              <a:t>le partage juste et équitable des avantages découlant de l'utilisation des ressources génétiques</a:t>
            </a:r>
          </a:p>
          <a:p>
            <a:pPr marL="3175" lvl="1" indent="0" eaLnBrk="1" fontAlgn="auto" hangingPunct="1">
              <a:spcBef>
                <a:spcPts val="1000"/>
              </a:spcBef>
              <a:spcAft>
                <a:spcPts val="0"/>
              </a:spcAft>
              <a:buFontTx/>
              <a:buNone/>
              <a:defRPr/>
            </a:pPr>
            <a:r>
              <a:rPr lang="en-GB" sz="2000" dirty="0">
                <a:solidFill>
                  <a:srgbClr val="01655B"/>
                </a:solidFill>
              </a:rPr>
              <a:t>La définition de la diversité biologique selon la CDB comprend la diversité au sein des espèces et entre les espèces, ainsi que celle des écosystèmes.</a:t>
            </a:r>
          </a:p>
          <a:p>
            <a:pPr marL="0" lvl="1" indent="0" eaLnBrk="1" fontAlgn="auto" hangingPunct="1">
              <a:spcBef>
                <a:spcPts val="1000"/>
              </a:spcBef>
              <a:spcAft>
                <a:spcPts val="0"/>
              </a:spcAft>
              <a:buFontTx/>
              <a:buNone/>
              <a:defRPr/>
            </a:pPr>
            <a:endParaRPr lang="fr-FR" sz="2000" dirty="0" smtClean="0">
              <a:solidFill>
                <a:srgbClr val="01655B"/>
              </a:solidFill>
            </a:endParaRPr>
          </a:p>
          <a:p>
            <a:pPr marL="804862" lvl="1" indent="-342900" eaLnBrk="1" fontAlgn="auto" hangingPunct="1">
              <a:spcBef>
                <a:spcPts val="1000"/>
              </a:spcBef>
              <a:spcAft>
                <a:spcPts val="0"/>
              </a:spcAft>
              <a:defRPr/>
            </a:pPr>
            <a:endParaRPr lang="fr-FR" sz="2000" dirty="0" smtClean="0">
              <a:solidFill>
                <a:srgbClr val="01655B"/>
              </a:solidFill>
            </a:endParaRPr>
          </a:p>
          <a:p>
            <a:pPr marL="663575" lvl="1" indent="-201613" eaLnBrk="1" fontAlgn="auto" hangingPunct="1">
              <a:lnSpc>
                <a:spcPct val="130000"/>
              </a:lnSpc>
              <a:spcAft>
                <a:spcPts val="0"/>
              </a:spcAft>
              <a:defRPr/>
            </a:pPr>
            <a:endParaRPr lang="fr-FR" sz="2400" dirty="0" smtClean="0">
              <a:solidFill>
                <a:srgbClr val="01655B"/>
              </a:solidFill>
            </a:endParaRPr>
          </a:p>
          <a:p>
            <a:pPr marL="306388" indent="-306388" eaLnBrk="1" fontAlgn="auto" hangingPunct="1">
              <a:lnSpc>
                <a:spcPct val="130000"/>
              </a:lnSpc>
              <a:spcAft>
                <a:spcPts val="0"/>
              </a:spcAft>
              <a:defRPr/>
            </a:pPr>
            <a:endParaRPr lang="fr-FR" sz="23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4000" dirty="0" smtClean="0">
                <a:solidFill>
                  <a:schemeClr val="bg1"/>
                </a:solidFill>
              </a:rPr>
              <a:t>Les Parties à la CDB</a:t>
            </a:r>
          </a:p>
        </p:txBody>
      </p:sp>
      <p:sp>
        <p:nvSpPr>
          <p:cNvPr id="10243" name="TextBox 9"/>
          <p:cNvSpPr txBox="1">
            <a:spLocks noChangeArrowheads="1"/>
          </p:cNvSpPr>
          <p:nvPr/>
        </p:nvSpPr>
        <p:spPr bwMode="auto">
          <a:xfrm>
            <a:off x="250825" y="1693863"/>
            <a:ext cx="8208963" cy="38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lvl="1" eaLnBrk="1" hangingPunct="1">
              <a:spcBef>
                <a:spcPts val="1000"/>
              </a:spcBef>
              <a:buFontTx/>
              <a:buNone/>
            </a:pPr>
            <a:r>
              <a:rPr lang="en-GB" altLang="en-US" sz="2000" dirty="0">
                <a:solidFill>
                  <a:srgbClr val="01655B"/>
                </a:solidFill>
              </a:rPr>
              <a:t>Le </a:t>
            </a:r>
            <a:r>
              <a:rPr lang="en-GB" altLang="en-US" sz="2000" dirty="0" err="1">
                <a:solidFill>
                  <a:srgbClr val="01655B"/>
                </a:solidFill>
              </a:rPr>
              <a:t>texte</a:t>
            </a:r>
            <a:r>
              <a:rPr lang="en-GB" altLang="en-US" sz="2000" dirty="0">
                <a:solidFill>
                  <a:srgbClr val="01655B"/>
                </a:solidFill>
              </a:rPr>
              <a:t> de la CDB a </a:t>
            </a:r>
            <a:r>
              <a:rPr lang="en-GB" altLang="en-US" sz="2000" dirty="0" err="1">
                <a:solidFill>
                  <a:srgbClr val="01655B"/>
                </a:solidFill>
              </a:rPr>
              <a:t>été</a:t>
            </a:r>
            <a:r>
              <a:rPr lang="en-GB" altLang="en-US" sz="2000" dirty="0">
                <a:solidFill>
                  <a:srgbClr val="01655B"/>
                </a:solidFill>
              </a:rPr>
              <a:t> </a:t>
            </a:r>
            <a:r>
              <a:rPr lang="en-GB" altLang="en-US" sz="2000" dirty="0" err="1">
                <a:solidFill>
                  <a:srgbClr val="01655B"/>
                </a:solidFill>
              </a:rPr>
              <a:t>ouvert</a:t>
            </a:r>
            <a:r>
              <a:rPr lang="en-GB" altLang="en-US" sz="2000" dirty="0">
                <a:solidFill>
                  <a:srgbClr val="01655B"/>
                </a:solidFill>
              </a:rPr>
              <a:t> à la signature par les pays </a:t>
            </a:r>
            <a:r>
              <a:rPr lang="en-GB" altLang="en-US" sz="2000" dirty="0" err="1">
                <a:solidFill>
                  <a:srgbClr val="01655B"/>
                </a:solidFill>
              </a:rPr>
              <a:t>lors</a:t>
            </a:r>
            <a:r>
              <a:rPr lang="en-GB" altLang="en-US" sz="2000" dirty="0">
                <a:solidFill>
                  <a:srgbClr val="01655B"/>
                </a:solidFill>
              </a:rPr>
              <a:t> du </a:t>
            </a:r>
            <a:r>
              <a:rPr lang="en-GB" altLang="en-US" sz="2000" dirty="0" err="1">
                <a:solidFill>
                  <a:srgbClr val="01655B"/>
                </a:solidFill>
              </a:rPr>
              <a:t>Sommet</a:t>
            </a:r>
            <a:r>
              <a:rPr lang="en-GB" altLang="en-US" sz="2000" dirty="0">
                <a:solidFill>
                  <a:srgbClr val="01655B"/>
                </a:solidFill>
              </a:rPr>
              <a:t> de la Terre à Rio </a:t>
            </a:r>
            <a:r>
              <a:rPr lang="en-GB" altLang="en-US" sz="2000" dirty="0" err="1">
                <a:solidFill>
                  <a:srgbClr val="01655B"/>
                </a:solidFill>
              </a:rPr>
              <a:t>en</a:t>
            </a:r>
            <a:r>
              <a:rPr lang="en-GB" altLang="en-US" sz="2000" dirty="0">
                <a:solidFill>
                  <a:srgbClr val="01655B"/>
                </a:solidFill>
              </a:rPr>
              <a:t> 1992.</a:t>
            </a:r>
          </a:p>
          <a:p>
            <a:pPr marL="0" lvl="1" eaLnBrk="1" hangingPunct="1">
              <a:spcBef>
                <a:spcPts val="1000"/>
              </a:spcBef>
              <a:buFontTx/>
              <a:buNone/>
            </a:pPr>
            <a:r>
              <a:rPr lang="en-GB" altLang="en-US" sz="2000" dirty="0">
                <a:solidFill>
                  <a:srgbClr val="01655B"/>
                </a:solidFill>
              </a:rPr>
              <a:t>La CDB </a:t>
            </a:r>
            <a:r>
              <a:rPr lang="en-GB" altLang="en-US" sz="2000" dirty="0" err="1">
                <a:solidFill>
                  <a:srgbClr val="01655B"/>
                </a:solidFill>
              </a:rPr>
              <a:t>est</a:t>
            </a:r>
            <a:r>
              <a:rPr lang="en-GB" altLang="en-US" sz="2000" dirty="0">
                <a:solidFill>
                  <a:srgbClr val="01655B"/>
                </a:solidFill>
              </a:rPr>
              <a:t> entrée </a:t>
            </a:r>
            <a:r>
              <a:rPr lang="en-GB" altLang="en-US" sz="2000" dirty="0" err="1">
                <a:solidFill>
                  <a:srgbClr val="01655B"/>
                </a:solidFill>
              </a:rPr>
              <a:t>en</a:t>
            </a:r>
            <a:r>
              <a:rPr lang="en-GB" altLang="en-US" sz="2000" dirty="0">
                <a:solidFill>
                  <a:srgbClr val="01655B"/>
                </a:solidFill>
              </a:rPr>
              <a:t> </a:t>
            </a:r>
            <a:r>
              <a:rPr lang="en-GB" altLang="en-US" sz="2000" dirty="0" err="1">
                <a:solidFill>
                  <a:srgbClr val="01655B"/>
                </a:solidFill>
              </a:rPr>
              <a:t>vigueur</a:t>
            </a:r>
            <a:r>
              <a:rPr lang="en-GB" altLang="en-US" sz="2000" dirty="0">
                <a:solidFill>
                  <a:srgbClr val="01655B"/>
                </a:solidFill>
              </a:rPr>
              <a:t> le 29 </a:t>
            </a:r>
            <a:r>
              <a:rPr lang="en-GB" altLang="en-US" sz="2000" dirty="0" err="1">
                <a:solidFill>
                  <a:srgbClr val="01655B"/>
                </a:solidFill>
              </a:rPr>
              <a:t>décembre</a:t>
            </a:r>
            <a:r>
              <a:rPr lang="en-GB" altLang="en-US" sz="2000" dirty="0">
                <a:solidFill>
                  <a:srgbClr val="01655B"/>
                </a:solidFill>
              </a:rPr>
              <a:t> 1993.</a:t>
            </a:r>
          </a:p>
          <a:p>
            <a:pPr eaLnBrk="1" hangingPunct="1">
              <a:spcBef>
                <a:spcPts val="1000"/>
              </a:spcBef>
              <a:buFontTx/>
              <a:buNone/>
            </a:pPr>
            <a:r>
              <a:rPr lang="en-GB" altLang="en-US" sz="2000" dirty="0" err="1">
                <a:solidFill>
                  <a:srgbClr val="01655B"/>
                </a:solidFill>
              </a:rPr>
              <a:t>Une</a:t>
            </a:r>
            <a:r>
              <a:rPr lang="en-GB" altLang="en-US" sz="2000" dirty="0">
                <a:solidFill>
                  <a:srgbClr val="01655B"/>
                </a:solidFill>
              </a:rPr>
              <a:t> </a:t>
            </a:r>
            <a:r>
              <a:rPr lang="en-GB" altLang="en-US" sz="2000" dirty="0" err="1">
                <a:solidFill>
                  <a:srgbClr val="01655B"/>
                </a:solidFill>
              </a:rPr>
              <a:t>Partie</a:t>
            </a:r>
            <a:r>
              <a:rPr lang="en-GB" altLang="en-US" sz="2000" dirty="0">
                <a:solidFill>
                  <a:srgbClr val="01655B"/>
                </a:solidFill>
              </a:rPr>
              <a:t> </a:t>
            </a:r>
            <a:r>
              <a:rPr lang="en-GB" altLang="en-US" sz="2000" dirty="0" err="1">
                <a:solidFill>
                  <a:srgbClr val="01655B"/>
                </a:solidFill>
              </a:rPr>
              <a:t>est</a:t>
            </a:r>
            <a:r>
              <a:rPr lang="en-GB" altLang="en-US" sz="2000" dirty="0">
                <a:solidFill>
                  <a:srgbClr val="01655B"/>
                </a:solidFill>
              </a:rPr>
              <a:t> un pays qui a </a:t>
            </a:r>
            <a:r>
              <a:rPr lang="en-GB" altLang="en-US" sz="2000" dirty="0" err="1">
                <a:solidFill>
                  <a:srgbClr val="01655B"/>
                </a:solidFill>
              </a:rPr>
              <a:t>ratifié</a:t>
            </a:r>
            <a:r>
              <a:rPr lang="en-GB" altLang="en-US" sz="2000" dirty="0">
                <a:solidFill>
                  <a:srgbClr val="01655B"/>
                </a:solidFill>
              </a:rPr>
              <a:t> la CDB, </a:t>
            </a:r>
            <a:r>
              <a:rPr lang="en-GB" altLang="en-US" sz="2000" dirty="0" err="1" smtClean="0">
                <a:solidFill>
                  <a:srgbClr val="01655B"/>
                </a:solidFill>
              </a:rPr>
              <a:t>c’est</a:t>
            </a:r>
            <a:r>
              <a:rPr lang="en-GB" altLang="en-US" sz="2000" dirty="0" smtClean="0">
                <a:solidFill>
                  <a:srgbClr val="01655B"/>
                </a:solidFill>
              </a:rPr>
              <a:t> à dire </a:t>
            </a:r>
            <a:r>
              <a:rPr lang="en-GB" altLang="en-US" sz="2000" dirty="0">
                <a:solidFill>
                  <a:srgbClr val="01655B"/>
                </a:solidFill>
              </a:rPr>
              <a:t>qui a fait </a:t>
            </a:r>
            <a:r>
              <a:rPr lang="en-GB" altLang="en-US" sz="2000" dirty="0" err="1">
                <a:solidFill>
                  <a:srgbClr val="01655B"/>
                </a:solidFill>
              </a:rPr>
              <a:t>une</a:t>
            </a:r>
            <a:r>
              <a:rPr lang="en-GB" altLang="en-US" sz="2000" dirty="0">
                <a:solidFill>
                  <a:srgbClr val="01655B"/>
                </a:solidFill>
              </a:rPr>
              <a:t> </a:t>
            </a:r>
            <a:r>
              <a:rPr lang="en-GB" altLang="en-US" sz="2000" dirty="0" err="1">
                <a:solidFill>
                  <a:srgbClr val="01655B"/>
                </a:solidFill>
              </a:rPr>
              <a:t>déclaration</a:t>
            </a:r>
            <a:r>
              <a:rPr lang="en-GB" altLang="en-US" sz="2000" dirty="0">
                <a:solidFill>
                  <a:srgbClr val="01655B"/>
                </a:solidFill>
              </a:rPr>
              <a:t> </a:t>
            </a:r>
            <a:r>
              <a:rPr lang="en-GB" altLang="en-US" sz="2000" dirty="0" err="1">
                <a:solidFill>
                  <a:srgbClr val="01655B"/>
                </a:solidFill>
              </a:rPr>
              <a:t>officielle</a:t>
            </a:r>
            <a:r>
              <a:rPr lang="en-GB" altLang="en-US" sz="2000" dirty="0">
                <a:solidFill>
                  <a:srgbClr val="01655B"/>
                </a:solidFill>
              </a:rPr>
              <a:t> pour </a:t>
            </a:r>
            <a:r>
              <a:rPr lang="en-GB" altLang="en-US" sz="2000" dirty="0" err="1">
                <a:solidFill>
                  <a:srgbClr val="01655B"/>
                </a:solidFill>
              </a:rPr>
              <a:t>intégrer</a:t>
            </a:r>
            <a:r>
              <a:rPr lang="en-GB" altLang="en-US" sz="2000" dirty="0">
                <a:solidFill>
                  <a:srgbClr val="01655B"/>
                </a:solidFill>
              </a:rPr>
              <a:t> la Convention </a:t>
            </a:r>
            <a:r>
              <a:rPr lang="en-GB" altLang="en-US" sz="2000" dirty="0" err="1">
                <a:solidFill>
                  <a:srgbClr val="01655B"/>
                </a:solidFill>
              </a:rPr>
              <a:t>dans</a:t>
            </a:r>
            <a:r>
              <a:rPr lang="en-GB" altLang="en-US" sz="2000" dirty="0">
                <a:solidFill>
                  <a:srgbClr val="01655B"/>
                </a:solidFill>
              </a:rPr>
              <a:t> </a:t>
            </a:r>
            <a:r>
              <a:rPr lang="en-GB" altLang="en-US" sz="2000" dirty="0" err="1">
                <a:solidFill>
                  <a:srgbClr val="01655B"/>
                </a:solidFill>
              </a:rPr>
              <a:t>ses</a:t>
            </a:r>
            <a:r>
              <a:rPr lang="en-GB" altLang="en-US" sz="2000" dirty="0">
                <a:solidFill>
                  <a:srgbClr val="01655B"/>
                </a:solidFill>
              </a:rPr>
              <a:t> </a:t>
            </a:r>
            <a:r>
              <a:rPr lang="en-GB" altLang="en-US" sz="2000" dirty="0" err="1">
                <a:solidFill>
                  <a:srgbClr val="01655B"/>
                </a:solidFill>
              </a:rPr>
              <a:t>mesures</a:t>
            </a:r>
            <a:r>
              <a:rPr lang="en-GB" altLang="en-US" sz="2000" dirty="0">
                <a:solidFill>
                  <a:srgbClr val="01655B"/>
                </a:solidFill>
              </a:rPr>
              <a:t> </a:t>
            </a:r>
            <a:r>
              <a:rPr lang="en-GB" altLang="en-US" sz="2000" dirty="0" err="1">
                <a:solidFill>
                  <a:srgbClr val="01655B"/>
                </a:solidFill>
              </a:rPr>
              <a:t>législatives</a:t>
            </a:r>
            <a:r>
              <a:rPr lang="en-GB" altLang="en-US" sz="2000" dirty="0">
                <a:solidFill>
                  <a:srgbClr val="01655B"/>
                </a:solidFill>
              </a:rPr>
              <a:t> </a:t>
            </a:r>
            <a:r>
              <a:rPr lang="en-GB" altLang="en-US" sz="2000" dirty="0" err="1">
                <a:solidFill>
                  <a:srgbClr val="01655B"/>
                </a:solidFill>
              </a:rPr>
              <a:t>nationales</a:t>
            </a:r>
            <a:r>
              <a:rPr lang="en-GB" altLang="en-US" sz="2000" dirty="0">
                <a:solidFill>
                  <a:srgbClr val="01655B"/>
                </a:solidFill>
              </a:rPr>
              <a:t>. </a:t>
            </a:r>
          </a:p>
          <a:p>
            <a:pPr eaLnBrk="1" hangingPunct="1">
              <a:spcBef>
                <a:spcPts val="1000"/>
              </a:spcBef>
              <a:buFontTx/>
              <a:buNone/>
            </a:pPr>
            <a:r>
              <a:rPr lang="en-GB" altLang="en-US" sz="2000" dirty="0">
                <a:solidFill>
                  <a:srgbClr val="01655B"/>
                </a:solidFill>
              </a:rPr>
              <a:t>La CDB </a:t>
            </a:r>
            <a:r>
              <a:rPr lang="en-GB" altLang="en-US" sz="2000" dirty="0" err="1">
                <a:solidFill>
                  <a:srgbClr val="01655B"/>
                </a:solidFill>
              </a:rPr>
              <a:t>comporte</a:t>
            </a:r>
            <a:r>
              <a:rPr lang="en-GB" altLang="en-US" sz="2000" dirty="0">
                <a:solidFill>
                  <a:srgbClr val="01655B"/>
                </a:solidFill>
              </a:rPr>
              <a:t> 196 Parties </a:t>
            </a:r>
            <a:r>
              <a:rPr lang="en-GB" altLang="en-US" sz="2000" dirty="0" err="1">
                <a:solidFill>
                  <a:srgbClr val="01655B"/>
                </a:solidFill>
              </a:rPr>
              <a:t>contractantes</a:t>
            </a:r>
            <a:r>
              <a:rPr lang="en-GB" altLang="en-US" sz="2000" dirty="0">
                <a:solidFill>
                  <a:srgbClr val="01655B"/>
                </a:solidFill>
              </a:rPr>
              <a:t> (195 pays et </a:t>
            </a:r>
            <a:r>
              <a:rPr lang="en-GB" altLang="en-US" sz="2000" dirty="0" err="1">
                <a:solidFill>
                  <a:srgbClr val="01655B"/>
                </a:solidFill>
              </a:rPr>
              <a:t>l'Union</a:t>
            </a:r>
            <a:r>
              <a:rPr lang="en-GB" altLang="en-US" sz="2000" dirty="0">
                <a:solidFill>
                  <a:srgbClr val="01655B"/>
                </a:solidFill>
              </a:rPr>
              <a:t> </a:t>
            </a:r>
            <a:r>
              <a:rPr lang="en-GB" altLang="en-US" sz="2000" dirty="0" err="1">
                <a:solidFill>
                  <a:srgbClr val="01655B"/>
                </a:solidFill>
              </a:rPr>
              <a:t>européenne</a:t>
            </a:r>
            <a:r>
              <a:rPr lang="en-GB" altLang="en-US" sz="2000" dirty="0">
                <a:solidFill>
                  <a:srgbClr val="01655B"/>
                </a:solidFill>
              </a:rPr>
              <a:t>).</a:t>
            </a:r>
          </a:p>
          <a:p>
            <a:pPr eaLnBrk="1" hangingPunct="1">
              <a:spcBef>
                <a:spcPts val="1000"/>
              </a:spcBef>
              <a:buFontTx/>
              <a:buNone/>
            </a:pPr>
            <a:r>
              <a:rPr lang="en-GB" altLang="en-US" sz="2000" dirty="0" err="1">
                <a:solidFill>
                  <a:srgbClr val="01655B"/>
                </a:solidFill>
              </a:rPr>
              <a:t>Seulement</a:t>
            </a:r>
            <a:r>
              <a:rPr lang="en-GB" altLang="en-US" sz="2000" dirty="0">
                <a:solidFill>
                  <a:srgbClr val="01655B"/>
                </a:solidFill>
              </a:rPr>
              <a:t> 2 </a:t>
            </a:r>
            <a:r>
              <a:rPr lang="en-GB" altLang="en-US" sz="2000" dirty="0" err="1">
                <a:solidFill>
                  <a:srgbClr val="01655B"/>
                </a:solidFill>
              </a:rPr>
              <a:t>États</a:t>
            </a:r>
            <a:r>
              <a:rPr lang="en-GB" altLang="en-US" sz="2000" dirty="0">
                <a:solidFill>
                  <a:srgbClr val="01655B"/>
                </a:solidFill>
              </a:rPr>
              <a:t> </a:t>
            </a:r>
            <a:r>
              <a:rPr lang="en-GB" altLang="en-US" sz="2000" dirty="0" err="1">
                <a:solidFill>
                  <a:srgbClr val="01655B"/>
                </a:solidFill>
              </a:rPr>
              <a:t>reconnus</a:t>
            </a:r>
            <a:r>
              <a:rPr lang="en-GB" altLang="en-US" sz="2000" dirty="0">
                <a:solidFill>
                  <a:srgbClr val="01655B"/>
                </a:solidFill>
              </a:rPr>
              <a:t> par les Nations </a:t>
            </a:r>
            <a:r>
              <a:rPr lang="en-GB" altLang="en-US" sz="2000" dirty="0" err="1">
                <a:solidFill>
                  <a:srgbClr val="01655B"/>
                </a:solidFill>
              </a:rPr>
              <a:t>Unies</a:t>
            </a:r>
            <a:r>
              <a:rPr lang="en-GB" altLang="en-US" sz="2000" dirty="0">
                <a:solidFill>
                  <a:srgbClr val="01655B"/>
                </a:solidFill>
              </a:rPr>
              <a:t> </a:t>
            </a:r>
            <a:r>
              <a:rPr lang="en-GB" altLang="en-US" sz="2000" dirty="0" err="1">
                <a:solidFill>
                  <a:srgbClr val="01655B"/>
                </a:solidFill>
              </a:rPr>
              <a:t>sont</a:t>
            </a:r>
            <a:r>
              <a:rPr lang="en-GB" altLang="en-US" sz="2000" dirty="0">
                <a:solidFill>
                  <a:srgbClr val="01655B"/>
                </a:solidFill>
              </a:rPr>
              <a:t> des non-Parties (les </a:t>
            </a:r>
            <a:r>
              <a:rPr lang="en-GB" altLang="en-US" sz="2000" dirty="0" err="1" smtClean="0">
                <a:solidFill>
                  <a:srgbClr val="01655B"/>
                </a:solidFill>
              </a:rPr>
              <a:t>États</a:t>
            </a:r>
            <a:r>
              <a:rPr lang="en-GB" altLang="en-US" sz="2000" dirty="0" smtClean="0">
                <a:solidFill>
                  <a:srgbClr val="01655B"/>
                </a:solidFill>
              </a:rPr>
              <a:t>-Unis </a:t>
            </a:r>
            <a:r>
              <a:rPr lang="en-GB" altLang="en-US" sz="2000" dirty="0">
                <a:solidFill>
                  <a:srgbClr val="01655B"/>
                </a:solidFill>
              </a:rPr>
              <a:t>et le Saint-</a:t>
            </a:r>
            <a:r>
              <a:rPr lang="en-GB" altLang="en-US" sz="2000" dirty="0" err="1">
                <a:solidFill>
                  <a:srgbClr val="01655B"/>
                </a:solidFill>
              </a:rPr>
              <a:t>Siège</a:t>
            </a:r>
            <a:r>
              <a:rPr lang="en-GB" altLang="en-US" sz="2000" dirty="0">
                <a:solidFill>
                  <a:srgbClr val="01655B"/>
                </a:solidFill>
              </a:rPr>
              <a:t>).</a:t>
            </a:r>
          </a:p>
          <a:p>
            <a:pPr eaLnBrk="1" hangingPunct="1">
              <a:spcBef>
                <a:spcPts val="1000"/>
              </a:spcBef>
              <a:buFontTx/>
              <a:buNone/>
            </a:pPr>
            <a:endParaRPr lang="fr-FR" altLang="en-US" sz="2000" dirty="0">
              <a:solidFill>
                <a:srgbClr val="01655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dirty="0" smtClean="0">
                <a:solidFill>
                  <a:schemeClr val="bg1"/>
                </a:solidFill>
              </a:rPr>
              <a:t>Cadre de la CDB pour une action nationale</a:t>
            </a:r>
          </a:p>
        </p:txBody>
      </p:sp>
      <p:sp>
        <p:nvSpPr>
          <p:cNvPr id="11267" name="Rectangle 2"/>
          <p:cNvSpPr txBox="1">
            <a:spLocks noChangeArrowheads="1"/>
          </p:cNvSpPr>
          <p:nvPr/>
        </p:nvSpPr>
        <p:spPr bwMode="auto">
          <a:xfrm>
            <a:off x="252413" y="1412776"/>
            <a:ext cx="8281987" cy="486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indent="4000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ts val="1000"/>
              </a:spcBef>
              <a:buFontTx/>
              <a:buNone/>
            </a:pPr>
            <a:r>
              <a:rPr lang="fr-FR" altLang="en-US" sz="1800" dirty="0" smtClean="0">
                <a:solidFill>
                  <a:srgbClr val="01655B"/>
                </a:solidFill>
              </a:rPr>
              <a:t>La CDB reconnaît les droits de souveraineté des pays sur leurs ressources biologiques. Les Parties à la CDB sont chargées de promouvoir la conservation et l'utilisation durable des ressources biologiques sur leur territoire national.</a:t>
            </a:r>
          </a:p>
          <a:p>
            <a:pPr eaLnBrk="1" hangingPunct="1">
              <a:spcBef>
                <a:spcPts val="1000"/>
              </a:spcBef>
              <a:buFontTx/>
              <a:buNone/>
            </a:pPr>
            <a:r>
              <a:rPr lang="fr-FR" altLang="en-US" sz="1800" dirty="0" smtClean="0">
                <a:solidFill>
                  <a:srgbClr val="01655B"/>
                </a:solidFill>
              </a:rPr>
              <a:t>Les objectifs et les obligations de la CDB sont mis en application par les pays au niveau national.</a:t>
            </a:r>
          </a:p>
          <a:p>
            <a:pPr eaLnBrk="1" hangingPunct="1">
              <a:spcBef>
                <a:spcPts val="1000"/>
              </a:spcBef>
              <a:buFontTx/>
              <a:buNone/>
            </a:pPr>
            <a:r>
              <a:rPr lang="fr-FR" altLang="en-US" sz="1800" dirty="0" smtClean="0">
                <a:solidFill>
                  <a:srgbClr val="01655B"/>
                </a:solidFill>
              </a:rPr>
              <a:t>La première étape consiste à ce que les pays développent une </a:t>
            </a:r>
            <a:r>
              <a:rPr lang="fr-FR" altLang="en-US" sz="1800" b="1" dirty="0" smtClean="0">
                <a:solidFill>
                  <a:srgbClr val="01655B"/>
                </a:solidFill>
              </a:rPr>
              <a:t>Stratégie nationale et un plan d'action en faveur de la diversité biologique</a:t>
            </a:r>
            <a:r>
              <a:rPr lang="fr-FR" altLang="en-US" sz="1800" dirty="0" smtClean="0">
                <a:solidFill>
                  <a:srgbClr val="01655B"/>
                </a:solidFill>
              </a:rPr>
              <a:t> (NBSAP), en tenant compte du </a:t>
            </a:r>
            <a:r>
              <a:rPr lang="fr-FR" altLang="en-US" sz="1800" b="1" dirty="0" smtClean="0">
                <a:solidFill>
                  <a:srgbClr val="01655B"/>
                </a:solidFill>
              </a:rPr>
              <a:t>Plan stratégique de la CDB</a:t>
            </a:r>
            <a:r>
              <a:rPr lang="fr-FR" altLang="en-US" sz="1800" dirty="0" smtClean="0">
                <a:solidFill>
                  <a:srgbClr val="01655B"/>
                </a:solidFill>
              </a:rPr>
              <a:t>, pour intégrer la conservation et l'utilisation durable de la diversité biologique dans les prises de décisions nationales.</a:t>
            </a:r>
          </a:p>
          <a:p>
            <a:pPr eaLnBrk="1" hangingPunct="1">
              <a:spcBef>
                <a:spcPts val="1000"/>
              </a:spcBef>
              <a:buFontTx/>
              <a:buNone/>
            </a:pPr>
            <a:r>
              <a:rPr lang="fr-FR" altLang="en-US" sz="1800" dirty="0" smtClean="0">
                <a:solidFill>
                  <a:srgbClr val="01655B"/>
                </a:solidFill>
              </a:rPr>
              <a:t>Les pays rendent compte de leurs actions en vue de mettre en application la CDB par le biais de </a:t>
            </a:r>
            <a:r>
              <a:rPr lang="fr-FR" altLang="en-US" sz="1800" b="1" dirty="0" smtClean="0">
                <a:solidFill>
                  <a:srgbClr val="01655B"/>
                </a:solidFill>
              </a:rPr>
              <a:t>Rapports nationaux</a:t>
            </a:r>
            <a:r>
              <a:rPr lang="fr-FR" altLang="en-US" sz="1800" dirty="0" smtClean="0">
                <a:solidFill>
                  <a:srgbClr val="01655B"/>
                </a:solidFill>
              </a:rPr>
              <a:t>. </a:t>
            </a:r>
          </a:p>
          <a:p>
            <a:pPr eaLnBrk="1" hangingPunct="1">
              <a:spcBef>
                <a:spcPts val="1000"/>
              </a:spcBef>
              <a:buFontTx/>
              <a:buNone/>
            </a:pPr>
            <a:r>
              <a:rPr lang="fr-FR" altLang="en-US" sz="1800" dirty="0" smtClean="0">
                <a:solidFill>
                  <a:srgbClr val="01655B"/>
                </a:solidFill>
              </a:rPr>
              <a:t>La CDB propose également un cadre pour des traités plus spécialisés, notamment</a:t>
            </a:r>
          </a:p>
          <a:p>
            <a:pPr marL="0" lvl="1" eaLnBrk="1" hangingPunct="1">
              <a:spcBef>
                <a:spcPts val="1000"/>
              </a:spcBef>
              <a:buClr>
                <a:srgbClr val="01655B"/>
              </a:buClr>
              <a:buSzPct val="125000"/>
              <a:buFontTx/>
              <a:buChar char="•"/>
            </a:pPr>
            <a:r>
              <a:rPr lang="fr-FR" altLang="en-US" sz="1800" dirty="0" smtClean="0">
                <a:solidFill>
                  <a:srgbClr val="01655B"/>
                </a:solidFill>
              </a:rPr>
              <a:t>Le Protocole de Carthagène sur la biosécurité (organismes vivants modifiés)</a:t>
            </a:r>
          </a:p>
          <a:p>
            <a:pPr marL="0" lvl="1" eaLnBrk="1" hangingPunct="1">
              <a:spcBef>
                <a:spcPts val="1000"/>
              </a:spcBef>
              <a:buClr>
                <a:srgbClr val="01655B"/>
              </a:buClr>
              <a:buSzPct val="125000"/>
              <a:buFontTx/>
              <a:buChar char="•"/>
            </a:pPr>
            <a:r>
              <a:rPr lang="fr-FR" altLang="en-US" sz="1800" dirty="0" smtClean="0">
                <a:solidFill>
                  <a:srgbClr val="01655B"/>
                </a:solidFill>
              </a:rPr>
              <a:t>Le Protocole de Nagoya sur l'accès aux ressources génétiques et le partage des avantages (voir le module 3)</a:t>
            </a:r>
          </a:p>
          <a:p>
            <a:pPr marL="0" lvl="1" eaLnBrk="1" hangingPunct="1">
              <a:spcBef>
                <a:spcPts val="1000"/>
              </a:spcBef>
              <a:buClr>
                <a:srgbClr val="01655B"/>
              </a:buClr>
              <a:buSzPct val="125000"/>
              <a:buFontTx/>
              <a:buChar char="•"/>
            </a:pPr>
            <a:endParaRPr lang="fr-FR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4000" dirty="0" smtClean="0">
                <a:solidFill>
                  <a:schemeClr val="bg1"/>
                </a:solidFill>
                <a:latin typeface="Calibri" pitchFamily="34" charset="0"/>
              </a:rPr>
              <a:t>Les Parties à la CDB</a:t>
            </a:r>
          </a:p>
        </p:txBody>
      </p:sp>
      <p:sp>
        <p:nvSpPr>
          <p:cNvPr id="18435" name="Text Box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25000" lnSpcReduction="20000"/>
          </a:bodyPr>
          <a:lstStyle/>
          <a:p>
            <a:pPr marL="0" indent="0" eaLnBrk="1" fontAlgn="auto" hangingPunct="1">
              <a:spcBef>
                <a:spcPts val="12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6800" dirty="0" smtClean="0">
                <a:solidFill>
                  <a:srgbClr val="01655B"/>
                </a:solidFill>
              </a:rPr>
              <a:t>La CDB s'articule autour des actions de différents organismes :</a:t>
            </a:r>
          </a:p>
          <a:p>
            <a:pPr marL="285750" indent="-285750" eaLnBrk="1" fontAlgn="auto" hangingPunct="1">
              <a:spcBef>
                <a:spcPts val="1000"/>
              </a:spcBef>
              <a:spcAft>
                <a:spcPts val="0"/>
              </a:spcAft>
              <a:defRPr/>
            </a:pPr>
            <a:r>
              <a:rPr lang="en-GB" sz="6800" dirty="0" smtClean="0">
                <a:solidFill>
                  <a:srgbClr val="01655B"/>
                </a:solidFill>
              </a:rPr>
              <a:t>La </a:t>
            </a:r>
            <a:r>
              <a:rPr lang="en-GB" sz="6800" b="1" dirty="0" smtClean="0">
                <a:solidFill>
                  <a:srgbClr val="01655B"/>
                </a:solidFill>
              </a:rPr>
              <a:t>Conférence des Parties (CdP)</a:t>
            </a:r>
            <a:r>
              <a:rPr lang="en-GB" sz="6800" dirty="0" smtClean="0">
                <a:solidFill>
                  <a:srgbClr val="01655B"/>
                </a:solidFill>
              </a:rPr>
              <a:t> est l'organe directeur ; elle se réunit tous les deux ans pour prendre des décisions par consensus afin d'orienter la mise en application de la CDB par les Parties contractantes.</a:t>
            </a:r>
          </a:p>
          <a:p>
            <a:pPr marL="285750" indent="-285750" eaLnBrk="1" fontAlgn="auto" hangingPunct="1">
              <a:spcBef>
                <a:spcPts val="1000"/>
              </a:spcBef>
              <a:spcAft>
                <a:spcPts val="0"/>
              </a:spcAft>
              <a:defRPr/>
            </a:pPr>
            <a:r>
              <a:rPr lang="en-GB" sz="6800" dirty="0" smtClean="0">
                <a:solidFill>
                  <a:srgbClr val="01655B"/>
                </a:solidFill>
              </a:rPr>
              <a:t>L'</a:t>
            </a:r>
            <a:r>
              <a:rPr lang="en-GB" sz="6800" b="1" dirty="0" smtClean="0">
                <a:solidFill>
                  <a:srgbClr val="01655B"/>
                </a:solidFill>
              </a:rPr>
              <a:t>Organe subsidiaire de conseil scientifique, technique et technologique (SBSTTA)</a:t>
            </a:r>
            <a:r>
              <a:rPr lang="en-GB" sz="6800" dirty="0" smtClean="0">
                <a:solidFill>
                  <a:srgbClr val="01655B"/>
                </a:solidFill>
              </a:rPr>
              <a:t> rassemble des experts scientifiques en vue d'élaborer des recommandations pour la CdP.</a:t>
            </a:r>
          </a:p>
          <a:p>
            <a:pPr eaLnBrk="1" fontAlgn="auto" hangingPunct="1">
              <a:spcBef>
                <a:spcPts val="1000"/>
              </a:spcBef>
              <a:spcAft>
                <a:spcPts val="0"/>
              </a:spcAft>
              <a:buSzPct val="100000"/>
              <a:defRPr/>
            </a:pPr>
            <a:r>
              <a:rPr lang="en-GB" sz="6800" b="1" dirty="0">
                <a:solidFill>
                  <a:srgbClr val="01655B"/>
                </a:solidFill>
              </a:rPr>
              <a:t>Des groupes de travail </a:t>
            </a:r>
            <a:r>
              <a:rPr lang="en-GB" sz="6800" b="1" i="1" dirty="0">
                <a:solidFill>
                  <a:srgbClr val="01655B"/>
                </a:solidFill>
              </a:rPr>
              <a:t>ad hoc </a:t>
            </a:r>
            <a:r>
              <a:rPr lang="en-GB" sz="6800" dirty="0">
                <a:solidFill>
                  <a:srgbClr val="01655B"/>
                </a:solidFill>
              </a:rPr>
              <a:t>sont constitués pour aborder des questions clés (</a:t>
            </a:r>
            <a:r>
              <a:rPr lang="en-GB" sz="6800" dirty="0" smtClean="0">
                <a:solidFill>
                  <a:srgbClr val="01655B"/>
                </a:solidFill>
              </a:rPr>
              <a:t>par </a:t>
            </a:r>
            <a:r>
              <a:rPr lang="en-GB" sz="6800" dirty="0">
                <a:solidFill>
                  <a:srgbClr val="01655B"/>
                </a:solidFill>
              </a:rPr>
              <a:t>ex. les aires protégées, l'accès aux ressources génétiques et le partage des avantages, les connaissances traditionnelles).</a:t>
            </a:r>
          </a:p>
          <a:p>
            <a:pPr marL="0" lvl="1" indent="0" eaLnBrk="1" fontAlgn="auto" hangingPunct="1">
              <a:spcBef>
                <a:spcPts val="1000"/>
              </a:spcBef>
              <a:spcAft>
                <a:spcPts val="0"/>
              </a:spcAft>
              <a:buSzPct val="100000"/>
              <a:buFontTx/>
              <a:buNone/>
              <a:defRPr/>
            </a:pPr>
            <a:r>
              <a:rPr lang="en-GB" sz="6800" dirty="0" smtClean="0">
                <a:solidFill>
                  <a:srgbClr val="01655B"/>
                </a:solidFill>
              </a:rPr>
              <a:t>Les Parties contractantes envoient des représentants aux réunions de ces groupes, mais des observateurs peuvent aussi y assister, par ex. des organisations non gouvernementales, des jardins botaniques, des universités, des groupes du secteur privé.</a:t>
            </a:r>
            <a:endParaRPr lang="fr-FR" sz="6800" dirty="0">
              <a:solidFill>
                <a:srgbClr val="01655B"/>
              </a:solidFill>
            </a:endParaRPr>
          </a:p>
          <a:p>
            <a:pPr eaLnBrk="1" fontAlgn="auto" hangingPunct="1">
              <a:spcBef>
                <a:spcPts val="1000"/>
              </a:spcBef>
              <a:spcAft>
                <a:spcPts val="0"/>
              </a:spcAft>
              <a:defRPr/>
            </a:pPr>
            <a:r>
              <a:rPr lang="en-GB" sz="6800" dirty="0" smtClean="0">
                <a:solidFill>
                  <a:srgbClr val="01655B"/>
                </a:solidFill>
              </a:rPr>
              <a:t>Le </a:t>
            </a:r>
            <a:r>
              <a:rPr lang="en-GB" sz="6800" b="1" dirty="0">
                <a:solidFill>
                  <a:srgbClr val="01655B"/>
                </a:solidFill>
              </a:rPr>
              <a:t>Secrétariat</a:t>
            </a:r>
            <a:r>
              <a:rPr sz="6800" dirty="0" smtClean="0"/>
              <a:t> </a:t>
            </a:r>
            <a:r>
              <a:rPr lang="en-GB" sz="6800" dirty="0" smtClean="0">
                <a:solidFill>
                  <a:srgbClr val="01655B"/>
                </a:solidFill>
              </a:rPr>
              <a:t>de la CDB (SCDB), à Montréal, fournit un appui administratif.</a:t>
            </a:r>
            <a:endParaRPr lang="fr-FR" sz="6800" dirty="0">
              <a:solidFill>
                <a:srgbClr val="01655B"/>
              </a:solidFill>
            </a:endParaRPr>
          </a:p>
          <a:p>
            <a:pPr eaLnBrk="1" fontAlgn="auto" hangingPunct="1">
              <a:spcBef>
                <a:spcPts val="1000"/>
              </a:spcBef>
              <a:spcAft>
                <a:spcPts val="0"/>
              </a:spcAft>
              <a:defRPr/>
            </a:pPr>
            <a:r>
              <a:rPr lang="en-GB" sz="6800" dirty="0" smtClean="0">
                <a:solidFill>
                  <a:srgbClr val="01655B"/>
                </a:solidFill>
              </a:rPr>
              <a:t>Les </a:t>
            </a:r>
            <a:r>
              <a:rPr lang="en-GB" sz="6800" b="1" dirty="0">
                <a:solidFill>
                  <a:srgbClr val="01655B"/>
                </a:solidFill>
              </a:rPr>
              <a:t>Points focaux nationaux (PFN)</a:t>
            </a:r>
            <a:r>
              <a:rPr sz="6800" dirty="0" smtClean="0"/>
              <a:t> </a:t>
            </a:r>
            <a:r>
              <a:rPr lang="en-GB" sz="6800" dirty="0" smtClean="0">
                <a:solidFill>
                  <a:srgbClr val="01655B"/>
                </a:solidFill>
              </a:rPr>
              <a:t>de chaque Partie contractante renseignent sur la manière dont la CDB est mise en œuvre dans ce pays.</a:t>
            </a:r>
            <a:endParaRPr lang="fr-FR" sz="6800" dirty="0">
              <a:solidFill>
                <a:srgbClr val="01655B"/>
              </a:solidFill>
            </a:endParaRPr>
          </a:p>
          <a:p>
            <a:pPr eaLnBrk="1" fontAlgn="auto" hangingPunct="1">
              <a:spcBef>
                <a:spcPts val="1000"/>
              </a:spcBef>
              <a:spcAft>
                <a:spcPts val="0"/>
              </a:spcAft>
              <a:defRPr/>
            </a:pPr>
            <a:r>
              <a:rPr lang="en-GB" sz="6800" dirty="0">
                <a:solidFill>
                  <a:srgbClr val="01655B"/>
                </a:solidFill>
              </a:rPr>
              <a:t>Un </a:t>
            </a:r>
            <a:r>
              <a:rPr lang="en-GB" sz="6800" b="1" dirty="0">
                <a:solidFill>
                  <a:srgbClr val="01655B"/>
                </a:solidFill>
              </a:rPr>
              <a:t>Centre d'échange (CHM)</a:t>
            </a:r>
            <a:r>
              <a:rPr lang="en-GB" sz="6800" dirty="0">
                <a:solidFill>
                  <a:srgbClr val="01655B"/>
                </a:solidFill>
              </a:rPr>
              <a:t> permet l'échange des informations.</a:t>
            </a:r>
            <a:endParaRPr lang="fr-FR" sz="6800" dirty="0">
              <a:solidFill>
                <a:srgbClr val="01655B"/>
              </a:solidFill>
            </a:endParaRPr>
          </a:p>
          <a:p>
            <a:pPr eaLnBrk="1" fontAlgn="auto" hangingPunct="1">
              <a:spcBef>
                <a:spcPts val="1000"/>
              </a:spcBef>
              <a:spcAft>
                <a:spcPts val="0"/>
              </a:spcAft>
              <a:defRPr/>
            </a:pPr>
            <a:r>
              <a:rPr lang="en-GB" sz="6800" dirty="0" smtClean="0">
                <a:solidFill>
                  <a:srgbClr val="01655B"/>
                </a:solidFill>
              </a:rPr>
              <a:t>Les contributions nationales au </a:t>
            </a:r>
            <a:r>
              <a:rPr lang="en-GB" sz="6800" b="1" dirty="0" smtClean="0">
                <a:solidFill>
                  <a:srgbClr val="01655B"/>
                </a:solidFill>
              </a:rPr>
              <a:t>Fonds pour l'environnement mondial (FEM)</a:t>
            </a:r>
            <a:r>
              <a:rPr lang="en-GB" sz="6800" dirty="0" smtClean="0">
                <a:solidFill>
                  <a:srgbClr val="01655B"/>
                </a:solidFill>
              </a:rPr>
              <a:t> financent la CDB.</a:t>
            </a:r>
            <a:endParaRPr lang="fr-FR" sz="6800" dirty="0">
              <a:solidFill>
                <a:srgbClr val="01655B"/>
              </a:solidFill>
            </a:endParaRPr>
          </a:p>
          <a:p>
            <a:pPr eaLnBrk="1" fontAlgn="auto" hangingPunct="1">
              <a:lnSpc>
                <a:spcPct val="130000"/>
              </a:lnSpc>
              <a:spcAft>
                <a:spcPts val="0"/>
              </a:spcAft>
              <a:defRPr/>
            </a:pPr>
            <a:endParaRPr lang="fr-FR" sz="1800" dirty="0"/>
          </a:p>
          <a:p>
            <a:pPr marL="0" indent="0" eaLnBrk="1" fontAlgn="auto" hangingPunct="1">
              <a:spcBef>
                <a:spcPts val="1200"/>
              </a:spcBef>
              <a:spcAft>
                <a:spcPts val="0"/>
              </a:spcAft>
              <a:defRPr/>
            </a:pPr>
            <a:endParaRPr lang="fr-FR" sz="1800" dirty="0" smtClean="0"/>
          </a:p>
          <a:p>
            <a:pPr marL="0" indent="0" eaLnBrk="1" fontAlgn="auto" hangingPunct="1">
              <a:lnSpc>
                <a:spcPct val="130000"/>
              </a:lnSpc>
              <a:spcAft>
                <a:spcPts val="0"/>
              </a:spcAft>
              <a:defRPr/>
            </a:pPr>
            <a:endParaRPr lang="fr-FR" sz="1800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dirty="0" smtClean="0">
                <a:solidFill>
                  <a:schemeClr val="bg1"/>
                </a:solidFill>
                <a:latin typeface="Calibri" pitchFamily="34" charset="0"/>
              </a:rPr>
              <a:t>Les ressources génétiques dans le cadre de la CDB</a:t>
            </a:r>
          </a:p>
        </p:txBody>
      </p:sp>
      <p:sp>
        <p:nvSpPr>
          <p:cNvPr id="13315" name="Text Box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eaLnBrk="1" hangingPunct="1">
              <a:spcBef>
                <a:spcPts val="1000"/>
              </a:spcBef>
              <a:buFont typeface="Arial" pitchFamily="34" charset="0"/>
              <a:buNone/>
            </a:pPr>
            <a:r>
              <a:rPr lang="en-GB" altLang="en-US" sz="2000" dirty="0" smtClean="0">
                <a:solidFill>
                  <a:srgbClr val="01655B"/>
                </a:solidFill>
              </a:rPr>
              <a:t>Le </a:t>
            </a:r>
            <a:r>
              <a:rPr lang="en-GB" altLang="en-US" sz="2000" dirty="0" err="1" smtClean="0">
                <a:solidFill>
                  <a:srgbClr val="01655B"/>
                </a:solidFill>
              </a:rPr>
              <a:t>texte</a:t>
            </a:r>
            <a:r>
              <a:rPr lang="en-GB" altLang="en-US" sz="2000" dirty="0" smtClean="0">
                <a:solidFill>
                  <a:srgbClr val="01655B"/>
                </a:solidFill>
              </a:rPr>
              <a:t> de la CDB </a:t>
            </a:r>
            <a:r>
              <a:rPr lang="en-GB" altLang="en-US" sz="2000" dirty="0" err="1" smtClean="0">
                <a:solidFill>
                  <a:srgbClr val="01655B"/>
                </a:solidFill>
              </a:rPr>
              <a:t>comprend</a:t>
            </a:r>
            <a:r>
              <a:rPr lang="en-GB" altLang="en-US" sz="2000" dirty="0" smtClean="0">
                <a:solidFill>
                  <a:srgbClr val="01655B"/>
                </a:solidFill>
              </a:rPr>
              <a:t> des </a:t>
            </a:r>
            <a:r>
              <a:rPr lang="en-GB" altLang="en-US" sz="2000" dirty="0" err="1" smtClean="0">
                <a:solidFill>
                  <a:srgbClr val="01655B"/>
                </a:solidFill>
              </a:rPr>
              <a:t>définitions</a:t>
            </a:r>
            <a:r>
              <a:rPr lang="en-GB" altLang="en-US" sz="2000" dirty="0" smtClean="0">
                <a:solidFill>
                  <a:srgbClr val="01655B"/>
                </a:solidFill>
              </a:rPr>
              <a:t> des </a:t>
            </a:r>
            <a:r>
              <a:rPr lang="en-GB" altLang="en-US" sz="2000" dirty="0" err="1" smtClean="0">
                <a:solidFill>
                  <a:srgbClr val="01655B"/>
                </a:solidFill>
              </a:rPr>
              <a:t>ressources</a:t>
            </a:r>
            <a:r>
              <a:rPr lang="en-GB" altLang="en-US" sz="2000" dirty="0" smtClean="0">
                <a:solidFill>
                  <a:srgbClr val="01655B"/>
                </a:solidFill>
              </a:rPr>
              <a:t> </a:t>
            </a:r>
            <a:r>
              <a:rPr lang="en-GB" altLang="en-US" sz="2000" dirty="0" err="1" smtClean="0">
                <a:solidFill>
                  <a:srgbClr val="01655B"/>
                </a:solidFill>
              </a:rPr>
              <a:t>génétiques</a:t>
            </a:r>
            <a:r>
              <a:rPr lang="en-GB" altLang="en-US" sz="2000" dirty="0" smtClean="0">
                <a:solidFill>
                  <a:srgbClr val="01655B"/>
                </a:solidFill>
              </a:rPr>
              <a:t> et du </a:t>
            </a:r>
            <a:r>
              <a:rPr lang="en-GB" altLang="en-US" sz="2000" dirty="0" err="1" smtClean="0">
                <a:solidFill>
                  <a:srgbClr val="01655B"/>
                </a:solidFill>
              </a:rPr>
              <a:t>matériel</a:t>
            </a:r>
            <a:r>
              <a:rPr lang="en-GB" altLang="en-US" sz="2000" dirty="0" smtClean="0">
                <a:solidFill>
                  <a:srgbClr val="01655B"/>
                </a:solidFill>
              </a:rPr>
              <a:t> </a:t>
            </a:r>
            <a:r>
              <a:rPr lang="en-GB" altLang="en-US" sz="2000" dirty="0" err="1" smtClean="0">
                <a:solidFill>
                  <a:srgbClr val="01655B"/>
                </a:solidFill>
              </a:rPr>
              <a:t>génétique</a:t>
            </a:r>
            <a:r>
              <a:rPr lang="en-GB" altLang="en-US" sz="2000" dirty="0" smtClean="0">
                <a:solidFill>
                  <a:srgbClr val="01655B"/>
                </a:solidFill>
              </a:rPr>
              <a:t>.</a:t>
            </a:r>
          </a:p>
          <a:p>
            <a:pPr marL="0" indent="0" eaLnBrk="1" hangingPunct="1">
              <a:spcBef>
                <a:spcPts val="1000"/>
              </a:spcBef>
              <a:buFont typeface="Arial" pitchFamily="34" charset="0"/>
              <a:buNone/>
            </a:pPr>
            <a:r>
              <a:rPr lang="en-GB" altLang="en-US" sz="2000" b="1" dirty="0" err="1" smtClean="0">
                <a:solidFill>
                  <a:srgbClr val="01655B"/>
                </a:solidFill>
              </a:rPr>
              <a:t>Ressources</a:t>
            </a:r>
            <a:r>
              <a:rPr lang="en-GB" altLang="en-US" sz="2000" b="1" dirty="0" smtClean="0">
                <a:solidFill>
                  <a:srgbClr val="01655B"/>
                </a:solidFill>
              </a:rPr>
              <a:t> </a:t>
            </a:r>
            <a:r>
              <a:rPr lang="en-GB" altLang="en-US" sz="2000" b="1" dirty="0" err="1" smtClean="0">
                <a:solidFill>
                  <a:srgbClr val="01655B"/>
                </a:solidFill>
              </a:rPr>
              <a:t>génétiques</a:t>
            </a:r>
            <a:r>
              <a:rPr lang="en-GB" altLang="en-US" sz="2000" dirty="0" smtClean="0">
                <a:solidFill>
                  <a:srgbClr val="01655B"/>
                </a:solidFill>
              </a:rPr>
              <a:t> : le </a:t>
            </a:r>
            <a:r>
              <a:rPr lang="en-GB" altLang="en-US" sz="2000" dirty="0" err="1" smtClean="0">
                <a:solidFill>
                  <a:srgbClr val="01655B"/>
                </a:solidFill>
              </a:rPr>
              <a:t>matériel</a:t>
            </a:r>
            <a:r>
              <a:rPr lang="en-GB" altLang="en-US" sz="2000" dirty="0" smtClean="0">
                <a:solidFill>
                  <a:srgbClr val="01655B"/>
                </a:solidFill>
              </a:rPr>
              <a:t> </a:t>
            </a:r>
            <a:r>
              <a:rPr lang="en-GB" altLang="en-US" sz="2000" dirty="0" err="1" smtClean="0">
                <a:solidFill>
                  <a:srgbClr val="01655B"/>
                </a:solidFill>
              </a:rPr>
              <a:t>génétique</a:t>
            </a:r>
            <a:r>
              <a:rPr lang="en-GB" altLang="en-US" sz="2000" dirty="0" smtClean="0">
                <a:solidFill>
                  <a:srgbClr val="01655B"/>
                </a:solidFill>
              </a:rPr>
              <a:t> </a:t>
            </a:r>
            <a:r>
              <a:rPr lang="en-GB" altLang="en-US" sz="2000" dirty="0" err="1" smtClean="0">
                <a:solidFill>
                  <a:srgbClr val="01655B"/>
                </a:solidFill>
              </a:rPr>
              <a:t>ayant</a:t>
            </a:r>
            <a:r>
              <a:rPr lang="en-GB" altLang="en-US" sz="2000" dirty="0" smtClean="0">
                <a:solidFill>
                  <a:srgbClr val="01655B"/>
                </a:solidFill>
              </a:rPr>
              <a:t> </a:t>
            </a:r>
            <a:r>
              <a:rPr lang="en-GB" altLang="en-US" sz="2000" dirty="0" err="1" smtClean="0">
                <a:solidFill>
                  <a:srgbClr val="01655B"/>
                </a:solidFill>
              </a:rPr>
              <a:t>une</a:t>
            </a:r>
            <a:r>
              <a:rPr lang="en-GB" altLang="en-US" sz="2000" dirty="0" smtClean="0">
                <a:solidFill>
                  <a:srgbClr val="01655B"/>
                </a:solidFill>
              </a:rPr>
              <a:t> </a:t>
            </a:r>
            <a:r>
              <a:rPr lang="en-GB" altLang="en-US" sz="2000" dirty="0" err="1" smtClean="0">
                <a:solidFill>
                  <a:srgbClr val="01655B"/>
                </a:solidFill>
              </a:rPr>
              <a:t>valeur</a:t>
            </a:r>
            <a:r>
              <a:rPr lang="en-GB" altLang="en-US" sz="2000" dirty="0" smtClean="0">
                <a:solidFill>
                  <a:srgbClr val="01655B"/>
                </a:solidFill>
              </a:rPr>
              <a:t> effective </a:t>
            </a:r>
            <a:r>
              <a:rPr lang="en-GB" altLang="en-US" sz="2000" dirty="0" err="1" smtClean="0">
                <a:solidFill>
                  <a:srgbClr val="01655B"/>
                </a:solidFill>
              </a:rPr>
              <a:t>ou</a:t>
            </a:r>
            <a:r>
              <a:rPr lang="en-GB" altLang="en-US" sz="2000" dirty="0" smtClean="0">
                <a:solidFill>
                  <a:srgbClr val="01655B"/>
                </a:solidFill>
              </a:rPr>
              <a:t> </a:t>
            </a:r>
            <a:r>
              <a:rPr lang="en-GB" altLang="en-US" sz="2000" dirty="0" err="1" smtClean="0">
                <a:solidFill>
                  <a:srgbClr val="01655B"/>
                </a:solidFill>
              </a:rPr>
              <a:t>potentielle</a:t>
            </a:r>
            <a:endParaRPr lang="en-GB" altLang="en-US" sz="2000" dirty="0" smtClean="0">
              <a:solidFill>
                <a:srgbClr val="01655B"/>
              </a:solidFill>
            </a:endParaRPr>
          </a:p>
          <a:p>
            <a:pPr marL="0" indent="0" eaLnBrk="1" hangingPunct="1">
              <a:spcBef>
                <a:spcPts val="1000"/>
              </a:spcBef>
              <a:buFont typeface="Arial" pitchFamily="34" charset="0"/>
              <a:buNone/>
            </a:pPr>
            <a:r>
              <a:rPr lang="en-GB" altLang="en-US" sz="2000" b="1" dirty="0" err="1" smtClean="0">
                <a:solidFill>
                  <a:srgbClr val="01655B"/>
                </a:solidFill>
              </a:rPr>
              <a:t>Matériel</a:t>
            </a:r>
            <a:r>
              <a:rPr lang="en-GB" altLang="en-US" sz="2000" b="1" dirty="0" smtClean="0">
                <a:solidFill>
                  <a:srgbClr val="01655B"/>
                </a:solidFill>
              </a:rPr>
              <a:t> </a:t>
            </a:r>
            <a:r>
              <a:rPr lang="en-GB" altLang="en-US" sz="2000" b="1" dirty="0" err="1" smtClean="0">
                <a:solidFill>
                  <a:srgbClr val="01655B"/>
                </a:solidFill>
              </a:rPr>
              <a:t>génétique</a:t>
            </a:r>
            <a:r>
              <a:rPr lang="en-GB" altLang="en-US" sz="2000" dirty="0" smtClean="0">
                <a:solidFill>
                  <a:srgbClr val="01655B"/>
                </a:solidFill>
              </a:rPr>
              <a:t> : le </a:t>
            </a:r>
            <a:r>
              <a:rPr lang="en-GB" altLang="en-US" sz="2000" dirty="0" err="1" smtClean="0">
                <a:solidFill>
                  <a:srgbClr val="01655B"/>
                </a:solidFill>
              </a:rPr>
              <a:t>matériel</a:t>
            </a:r>
            <a:r>
              <a:rPr lang="en-GB" altLang="en-US" sz="2000" dirty="0" smtClean="0">
                <a:solidFill>
                  <a:srgbClr val="01655B"/>
                </a:solidFill>
              </a:rPr>
              <a:t> </a:t>
            </a:r>
            <a:r>
              <a:rPr lang="en-GB" altLang="en-US" sz="2000" dirty="0" err="1" smtClean="0">
                <a:solidFill>
                  <a:srgbClr val="01655B"/>
                </a:solidFill>
              </a:rPr>
              <a:t>d'origine</a:t>
            </a:r>
            <a:r>
              <a:rPr lang="en-GB" altLang="en-US" sz="2000" dirty="0" smtClean="0">
                <a:solidFill>
                  <a:srgbClr val="01655B"/>
                </a:solidFill>
              </a:rPr>
              <a:t> </a:t>
            </a:r>
            <a:r>
              <a:rPr lang="en-GB" altLang="en-US" sz="2000" dirty="0" err="1" smtClean="0">
                <a:solidFill>
                  <a:srgbClr val="01655B"/>
                </a:solidFill>
              </a:rPr>
              <a:t>végétale</a:t>
            </a:r>
            <a:r>
              <a:rPr lang="en-GB" altLang="en-US" sz="2000" dirty="0" smtClean="0">
                <a:solidFill>
                  <a:srgbClr val="01655B"/>
                </a:solidFill>
              </a:rPr>
              <a:t>, </a:t>
            </a:r>
            <a:r>
              <a:rPr lang="en-GB" altLang="en-US" sz="2000" dirty="0" err="1" smtClean="0">
                <a:solidFill>
                  <a:srgbClr val="01655B"/>
                </a:solidFill>
              </a:rPr>
              <a:t>animale</a:t>
            </a:r>
            <a:r>
              <a:rPr lang="en-GB" altLang="en-US" sz="2000" dirty="0" smtClean="0">
                <a:solidFill>
                  <a:srgbClr val="01655B"/>
                </a:solidFill>
              </a:rPr>
              <a:t>, </a:t>
            </a:r>
            <a:r>
              <a:rPr lang="en-GB" altLang="en-US" sz="2000" dirty="0" err="1" smtClean="0">
                <a:solidFill>
                  <a:srgbClr val="01655B"/>
                </a:solidFill>
              </a:rPr>
              <a:t>microbienne</a:t>
            </a:r>
            <a:r>
              <a:rPr lang="en-GB" altLang="en-US" sz="2000" dirty="0" smtClean="0">
                <a:solidFill>
                  <a:srgbClr val="01655B"/>
                </a:solidFill>
              </a:rPr>
              <a:t> </a:t>
            </a:r>
            <a:r>
              <a:rPr lang="en-GB" altLang="en-US" sz="2000" dirty="0" err="1" smtClean="0">
                <a:solidFill>
                  <a:srgbClr val="01655B"/>
                </a:solidFill>
              </a:rPr>
              <a:t>ou</a:t>
            </a:r>
            <a:r>
              <a:rPr lang="en-GB" altLang="en-US" sz="2000" dirty="0" smtClean="0">
                <a:solidFill>
                  <a:srgbClr val="01655B"/>
                </a:solidFill>
              </a:rPr>
              <a:t> </a:t>
            </a:r>
            <a:r>
              <a:rPr lang="en-GB" altLang="en-US" sz="2000" dirty="0" err="1" smtClean="0">
                <a:solidFill>
                  <a:srgbClr val="01655B"/>
                </a:solidFill>
              </a:rPr>
              <a:t>autre</a:t>
            </a:r>
            <a:r>
              <a:rPr lang="en-GB" altLang="en-US" sz="2000" dirty="0" smtClean="0">
                <a:solidFill>
                  <a:srgbClr val="01655B"/>
                </a:solidFill>
              </a:rPr>
              <a:t>, </a:t>
            </a:r>
            <a:r>
              <a:rPr lang="en-GB" altLang="en-US" sz="2000" dirty="0" err="1" smtClean="0">
                <a:solidFill>
                  <a:srgbClr val="01655B"/>
                </a:solidFill>
              </a:rPr>
              <a:t>contenant</a:t>
            </a:r>
            <a:r>
              <a:rPr lang="en-GB" altLang="en-US" sz="2000" dirty="0" smtClean="0">
                <a:solidFill>
                  <a:srgbClr val="01655B"/>
                </a:solidFill>
              </a:rPr>
              <a:t> des </a:t>
            </a:r>
            <a:r>
              <a:rPr lang="en-GB" altLang="en-US" sz="2000" dirty="0" err="1" smtClean="0">
                <a:solidFill>
                  <a:srgbClr val="01655B"/>
                </a:solidFill>
              </a:rPr>
              <a:t>unités</a:t>
            </a:r>
            <a:r>
              <a:rPr lang="en-GB" altLang="en-US" sz="2000" dirty="0" smtClean="0">
                <a:solidFill>
                  <a:srgbClr val="01655B"/>
                </a:solidFill>
              </a:rPr>
              <a:t> </a:t>
            </a:r>
            <a:r>
              <a:rPr lang="en-GB" altLang="en-US" sz="2000" dirty="0" err="1" smtClean="0">
                <a:solidFill>
                  <a:srgbClr val="01655B"/>
                </a:solidFill>
              </a:rPr>
              <a:t>fonctionnelles</a:t>
            </a:r>
            <a:r>
              <a:rPr lang="en-GB" altLang="en-US" sz="2000" dirty="0" smtClean="0">
                <a:solidFill>
                  <a:srgbClr val="01655B"/>
                </a:solidFill>
              </a:rPr>
              <a:t> de </a:t>
            </a:r>
            <a:r>
              <a:rPr lang="en-GB" altLang="en-US" sz="2000" dirty="0" err="1" smtClean="0">
                <a:solidFill>
                  <a:srgbClr val="01655B"/>
                </a:solidFill>
              </a:rPr>
              <a:t>l'hérédité</a:t>
            </a:r>
            <a:endParaRPr lang="en-GB" altLang="en-US" sz="2000" dirty="0" smtClean="0">
              <a:solidFill>
                <a:srgbClr val="01655B"/>
              </a:solidFill>
            </a:endParaRPr>
          </a:p>
          <a:p>
            <a:pPr marL="0" indent="0" eaLnBrk="1" hangingPunct="1">
              <a:spcBef>
                <a:spcPts val="1000"/>
              </a:spcBef>
              <a:buFont typeface="Arial" pitchFamily="34" charset="0"/>
              <a:buNone/>
            </a:pPr>
            <a:endParaRPr lang="fr-FR" altLang="en-US" sz="2000" dirty="0" smtClean="0">
              <a:solidFill>
                <a:srgbClr val="01655B"/>
              </a:solidFill>
              <a:ea typeface="ＭＳ Ｐゴシック" pitchFamily="34" charset="-128"/>
            </a:endParaRPr>
          </a:p>
          <a:p>
            <a:pPr marL="0" indent="0" eaLnBrk="1" hangingPunct="1">
              <a:spcBef>
                <a:spcPts val="1000"/>
              </a:spcBef>
              <a:buFont typeface="Arial" pitchFamily="34" charset="0"/>
              <a:buNone/>
            </a:pPr>
            <a:r>
              <a:rPr lang="en-GB" altLang="en-US" sz="2000" dirty="0" smtClean="0">
                <a:solidFill>
                  <a:srgbClr val="01655B"/>
                </a:solidFill>
              </a:rPr>
              <a:t>Le cadre de la CDB ne </a:t>
            </a:r>
            <a:r>
              <a:rPr lang="en-GB" altLang="en-US" sz="2000" dirty="0" err="1" smtClean="0">
                <a:solidFill>
                  <a:srgbClr val="01655B"/>
                </a:solidFill>
              </a:rPr>
              <a:t>s'applique</a:t>
            </a:r>
            <a:r>
              <a:rPr lang="en-GB" altLang="en-US" sz="2000" dirty="0" smtClean="0">
                <a:solidFill>
                  <a:srgbClr val="01655B"/>
                </a:solidFill>
              </a:rPr>
              <a:t> pas aux </a:t>
            </a:r>
            <a:r>
              <a:rPr lang="en-GB" altLang="en-US" sz="2000" dirty="0" err="1" smtClean="0">
                <a:solidFill>
                  <a:srgbClr val="01655B"/>
                </a:solidFill>
              </a:rPr>
              <a:t>ressources</a:t>
            </a:r>
            <a:r>
              <a:rPr lang="en-GB" altLang="en-US" sz="2000" dirty="0" smtClean="0">
                <a:solidFill>
                  <a:srgbClr val="01655B"/>
                </a:solidFill>
              </a:rPr>
              <a:t> </a:t>
            </a:r>
            <a:r>
              <a:rPr lang="en-GB" altLang="en-US" sz="2000" dirty="0" err="1" smtClean="0">
                <a:solidFill>
                  <a:srgbClr val="01655B"/>
                </a:solidFill>
              </a:rPr>
              <a:t>génétiques</a:t>
            </a:r>
            <a:r>
              <a:rPr lang="en-GB" altLang="en-US" sz="2000" dirty="0" smtClean="0">
                <a:solidFill>
                  <a:srgbClr val="01655B"/>
                </a:solidFill>
              </a:rPr>
              <a:t> </a:t>
            </a:r>
            <a:r>
              <a:rPr lang="en-GB" altLang="en-US" sz="2000" dirty="0" err="1" smtClean="0">
                <a:solidFill>
                  <a:srgbClr val="01655B"/>
                </a:solidFill>
              </a:rPr>
              <a:t>d'origine</a:t>
            </a:r>
            <a:r>
              <a:rPr lang="en-GB" altLang="en-US" sz="2000" dirty="0" smtClean="0">
                <a:solidFill>
                  <a:srgbClr val="01655B"/>
                </a:solidFill>
              </a:rPr>
              <a:t> </a:t>
            </a:r>
            <a:r>
              <a:rPr lang="en-GB" altLang="en-US" sz="2000" dirty="0" err="1" smtClean="0">
                <a:solidFill>
                  <a:srgbClr val="01655B"/>
                </a:solidFill>
              </a:rPr>
              <a:t>humaine</a:t>
            </a:r>
            <a:r>
              <a:rPr lang="en-GB" altLang="en-US" sz="2000" dirty="0" smtClean="0">
                <a:solidFill>
                  <a:srgbClr val="01655B"/>
                </a:solidFill>
              </a:rPr>
              <a:t>.</a:t>
            </a:r>
          </a:p>
          <a:p>
            <a:pPr marL="0" indent="0" eaLnBrk="1" hangingPunct="1">
              <a:spcBef>
                <a:spcPts val="1000"/>
              </a:spcBef>
              <a:buFont typeface="Arial" pitchFamily="34" charset="0"/>
              <a:buNone/>
            </a:pPr>
            <a:r>
              <a:rPr lang="en-GB" altLang="en-US" sz="2000" dirty="0" smtClean="0">
                <a:solidFill>
                  <a:srgbClr val="01655B"/>
                </a:solidFill>
              </a:rPr>
              <a:t>Il </a:t>
            </a:r>
            <a:r>
              <a:rPr lang="en-GB" altLang="en-US" sz="2000" dirty="0" err="1" smtClean="0">
                <a:solidFill>
                  <a:srgbClr val="01655B"/>
                </a:solidFill>
              </a:rPr>
              <a:t>est</a:t>
            </a:r>
            <a:r>
              <a:rPr lang="en-GB" altLang="en-US" sz="2000" dirty="0" smtClean="0">
                <a:solidFill>
                  <a:srgbClr val="01655B"/>
                </a:solidFill>
              </a:rPr>
              <a:t> important que le personnel des </a:t>
            </a:r>
            <a:r>
              <a:rPr lang="en-GB" altLang="en-US" sz="2000" dirty="0" err="1" smtClean="0">
                <a:solidFill>
                  <a:srgbClr val="01655B"/>
                </a:solidFill>
              </a:rPr>
              <a:t>jardins</a:t>
            </a:r>
            <a:r>
              <a:rPr lang="en-GB" altLang="en-US" sz="2000" dirty="0" smtClean="0">
                <a:solidFill>
                  <a:srgbClr val="01655B"/>
                </a:solidFill>
              </a:rPr>
              <a:t> </a:t>
            </a:r>
            <a:r>
              <a:rPr lang="en-GB" altLang="en-US" sz="2000" dirty="0" err="1" smtClean="0">
                <a:solidFill>
                  <a:srgbClr val="01655B"/>
                </a:solidFill>
              </a:rPr>
              <a:t>botaniques</a:t>
            </a:r>
            <a:r>
              <a:rPr lang="en-GB" altLang="en-US" sz="2000" dirty="0" smtClean="0">
                <a:solidFill>
                  <a:srgbClr val="01655B"/>
                </a:solidFill>
              </a:rPr>
              <a:t> </a:t>
            </a:r>
            <a:r>
              <a:rPr lang="en-GB" altLang="en-US" sz="2000" dirty="0" err="1" smtClean="0">
                <a:solidFill>
                  <a:srgbClr val="01655B"/>
                </a:solidFill>
              </a:rPr>
              <a:t>tienne</a:t>
            </a:r>
            <a:r>
              <a:rPr lang="en-GB" altLang="en-US" sz="2000" dirty="0" smtClean="0">
                <a:solidFill>
                  <a:srgbClr val="01655B"/>
                </a:solidFill>
              </a:rPr>
              <a:t> </a:t>
            </a:r>
            <a:r>
              <a:rPr lang="en-GB" altLang="en-US" sz="2000" dirty="0" err="1" smtClean="0">
                <a:solidFill>
                  <a:srgbClr val="01655B"/>
                </a:solidFill>
              </a:rPr>
              <a:t>compte</a:t>
            </a:r>
            <a:r>
              <a:rPr lang="en-GB" altLang="en-US" sz="2000" dirty="0" smtClean="0">
                <a:solidFill>
                  <a:srgbClr val="01655B"/>
                </a:solidFill>
              </a:rPr>
              <a:t> du fait que la </a:t>
            </a:r>
            <a:r>
              <a:rPr lang="en-GB" altLang="en-US" sz="2000" dirty="0" err="1" smtClean="0">
                <a:solidFill>
                  <a:srgbClr val="01655B"/>
                </a:solidFill>
              </a:rPr>
              <a:t>définition</a:t>
            </a:r>
            <a:r>
              <a:rPr lang="en-GB" altLang="en-US" sz="2000" dirty="0" smtClean="0">
                <a:solidFill>
                  <a:srgbClr val="01655B"/>
                </a:solidFill>
              </a:rPr>
              <a:t> des </a:t>
            </a:r>
            <a:r>
              <a:rPr lang="en-GB" altLang="en-US" sz="2000" dirty="0" err="1" smtClean="0">
                <a:solidFill>
                  <a:srgbClr val="01655B"/>
                </a:solidFill>
              </a:rPr>
              <a:t>ressources</a:t>
            </a:r>
            <a:r>
              <a:rPr lang="en-GB" altLang="en-US" sz="2000" dirty="0" smtClean="0">
                <a:solidFill>
                  <a:srgbClr val="01655B"/>
                </a:solidFill>
              </a:rPr>
              <a:t> </a:t>
            </a:r>
            <a:r>
              <a:rPr lang="en-GB" altLang="en-US" sz="2000" dirty="0" err="1" smtClean="0">
                <a:solidFill>
                  <a:srgbClr val="01655B"/>
                </a:solidFill>
              </a:rPr>
              <a:t>génétiques</a:t>
            </a:r>
            <a:r>
              <a:rPr lang="en-GB" altLang="en-US" sz="2000" dirty="0" smtClean="0">
                <a:solidFill>
                  <a:srgbClr val="01655B"/>
                </a:solidFill>
              </a:rPr>
              <a:t> </a:t>
            </a:r>
            <a:r>
              <a:rPr lang="en-GB" altLang="en-US" sz="2000" dirty="0" err="1" smtClean="0">
                <a:solidFill>
                  <a:srgbClr val="01655B"/>
                </a:solidFill>
              </a:rPr>
              <a:t>inclut</a:t>
            </a:r>
            <a:r>
              <a:rPr lang="en-GB" altLang="en-US" sz="2000" dirty="0" smtClean="0">
                <a:solidFill>
                  <a:srgbClr val="01655B"/>
                </a:solidFill>
              </a:rPr>
              <a:t> les </a:t>
            </a:r>
            <a:r>
              <a:rPr lang="en-GB" altLang="en-US" sz="2000" dirty="0" err="1" smtClean="0">
                <a:solidFill>
                  <a:srgbClr val="01655B"/>
                </a:solidFill>
              </a:rPr>
              <a:t>plantes</a:t>
            </a:r>
            <a:r>
              <a:rPr lang="en-GB" altLang="en-US" sz="2000" dirty="0" smtClean="0">
                <a:solidFill>
                  <a:srgbClr val="01655B"/>
                </a:solidFill>
              </a:rPr>
              <a:t> </a:t>
            </a:r>
            <a:r>
              <a:rPr lang="en-GB" altLang="en-US" sz="2000" dirty="0" err="1" smtClean="0">
                <a:solidFill>
                  <a:srgbClr val="01655B"/>
                </a:solidFill>
              </a:rPr>
              <a:t>vivantes</a:t>
            </a:r>
            <a:r>
              <a:rPr lang="en-GB" altLang="en-US" sz="2000" dirty="0" smtClean="0">
                <a:solidFill>
                  <a:srgbClr val="01655B"/>
                </a:solidFill>
              </a:rPr>
              <a:t>, les </a:t>
            </a:r>
            <a:r>
              <a:rPr lang="en-GB" altLang="en-US" sz="2000" dirty="0" err="1" smtClean="0">
                <a:solidFill>
                  <a:srgbClr val="01655B"/>
                </a:solidFill>
              </a:rPr>
              <a:t>semences</a:t>
            </a:r>
            <a:r>
              <a:rPr lang="en-GB" altLang="en-US" sz="2000" dirty="0" smtClean="0">
                <a:solidFill>
                  <a:srgbClr val="01655B"/>
                </a:solidFill>
              </a:rPr>
              <a:t>, les </a:t>
            </a:r>
            <a:r>
              <a:rPr lang="en-GB" altLang="en-US" sz="2000" dirty="0" err="1" smtClean="0">
                <a:solidFill>
                  <a:srgbClr val="01655B"/>
                </a:solidFill>
              </a:rPr>
              <a:t>spécimens</a:t>
            </a:r>
            <a:r>
              <a:rPr lang="en-GB" altLang="en-US" sz="2000" dirty="0" smtClean="0">
                <a:solidFill>
                  <a:srgbClr val="01655B"/>
                </a:solidFill>
              </a:rPr>
              <a:t> des </a:t>
            </a:r>
            <a:r>
              <a:rPr lang="en-GB" altLang="en-US" sz="2000" dirty="0" err="1" smtClean="0">
                <a:solidFill>
                  <a:srgbClr val="01655B"/>
                </a:solidFill>
              </a:rPr>
              <a:t>herbiers</a:t>
            </a:r>
            <a:r>
              <a:rPr lang="en-GB" altLang="en-US" sz="2000" dirty="0" smtClean="0">
                <a:solidFill>
                  <a:srgbClr val="01655B"/>
                </a:solidFill>
              </a:rPr>
              <a:t>, les cultures </a:t>
            </a:r>
            <a:r>
              <a:rPr lang="en-GB" altLang="en-US" sz="2000" dirty="0" err="1" smtClean="0">
                <a:solidFill>
                  <a:srgbClr val="01655B"/>
                </a:solidFill>
              </a:rPr>
              <a:t>tissulaires</a:t>
            </a:r>
            <a:r>
              <a:rPr lang="en-GB" altLang="en-US" sz="2000" dirty="0" smtClean="0">
                <a:solidFill>
                  <a:srgbClr val="01655B"/>
                </a:solidFill>
              </a:rPr>
              <a:t> et les </a:t>
            </a:r>
            <a:r>
              <a:rPr lang="en-GB" altLang="en-US" sz="2000" dirty="0" err="1" smtClean="0">
                <a:solidFill>
                  <a:srgbClr val="01655B"/>
                </a:solidFill>
              </a:rPr>
              <a:t>échantillons</a:t>
            </a:r>
            <a:r>
              <a:rPr lang="en-GB" altLang="en-US" sz="2000" dirty="0" smtClean="0">
                <a:solidFill>
                  <a:srgbClr val="01655B"/>
                </a:solidFill>
              </a:rPr>
              <a:t> </a:t>
            </a:r>
            <a:r>
              <a:rPr lang="en-GB" altLang="en-US" sz="2000" dirty="0" err="1" smtClean="0">
                <a:solidFill>
                  <a:srgbClr val="01655B"/>
                </a:solidFill>
              </a:rPr>
              <a:t>d'ADN</a:t>
            </a:r>
            <a:r>
              <a:rPr lang="en-GB" altLang="en-US" sz="2000" dirty="0" smtClean="0">
                <a:solidFill>
                  <a:srgbClr val="01655B"/>
                </a:solidFill>
              </a:rPr>
              <a:t>.</a:t>
            </a:r>
          </a:p>
          <a:p>
            <a:pPr marL="0" indent="0" eaLnBrk="1" hangingPunct="1">
              <a:lnSpc>
                <a:spcPct val="130000"/>
              </a:lnSpc>
            </a:pPr>
            <a:endParaRPr lang="fr-FR" altLang="en-US" sz="1000" b="1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266" name="Tex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0" indent="0" algn="ctr" eaLnBrk="1" fontAlgn="auto" hangingPunct="1">
              <a:spcAft>
                <a:spcPts val="0"/>
              </a:spcAft>
              <a:defRPr/>
            </a:pPr>
            <a:endParaRPr lang="fr-FR" altLang="en-US" dirty="0" smtClean="0">
              <a:ea typeface="ＭＳ Ｐゴシック" pitchFamily="34" charset="-128"/>
            </a:endParaRPr>
          </a:p>
          <a:p>
            <a:pPr marL="0" indent="0" algn="ctr" eaLnBrk="1" fontAlgn="auto" hangingPunct="1">
              <a:spcAft>
                <a:spcPts val="0"/>
              </a:spcAft>
              <a:defRPr/>
            </a:pPr>
            <a:endParaRPr lang="fr-FR" altLang="en-US" dirty="0" smtClean="0">
              <a:ea typeface="ＭＳ Ｐゴシック" pitchFamily="34" charset="-128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altLang="en-US" b="1" dirty="0" smtClean="0">
                <a:solidFill>
                  <a:srgbClr val="01655B"/>
                </a:solidFill>
              </a:rPr>
              <a:t>Fin du module Un (Introduction) 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altLang="en-US" b="1" dirty="0" smtClean="0">
                <a:solidFill>
                  <a:srgbClr val="01655B"/>
                </a:solidFill>
              </a:rPr>
              <a:t>Et si vous tentiez le </a:t>
            </a:r>
            <a:r>
              <a:rPr lang="en-GB" altLang="en-US" b="1" dirty="0" smtClean="0">
                <a:solidFill>
                  <a:srgbClr val="01655B"/>
                </a:solidFill>
                <a:hlinkClick r:id="rId2"/>
              </a:rPr>
              <a:t>questionnaire rapide ?</a:t>
            </a:r>
            <a:endParaRPr lang="fr-FR" altLang="en-US" b="1" dirty="0" smtClean="0">
              <a:solidFill>
                <a:srgbClr val="01655B"/>
              </a:solidFill>
              <a:ea typeface="ＭＳ Ｐゴシック" pitchFamily="34" charset="-128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fr-FR" altLang="en-US" b="1" dirty="0" smtClean="0">
              <a:solidFill>
                <a:srgbClr val="01655B"/>
              </a:solidFill>
              <a:ea typeface="ＭＳ Ｐゴシック" pitchFamily="34" charset="-128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altLang="en-US" b="1" dirty="0" smtClean="0">
                <a:solidFill>
                  <a:srgbClr val="01655B"/>
                </a:solidFill>
              </a:rPr>
              <a:t>Ensuite, veuillez passer au </a:t>
            </a:r>
            <a:r>
              <a:rPr lang="en-GB" altLang="en-US" b="1" dirty="0" smtClean="0">
                <a:solidFill>
                  <a:srgbClr val="01655B"/>
                </a:solidFill>
                <a:hlinkClick r:id="rId3"/>
              </a:rPr>
              <a:t>module Deux </a:t>
            </a:r>
            <a:endParaRPr lang="fr-FR" altLang="en-US" b="1" dirty="0" smtClean="0">
              <a:solidFill>
                <a:srgbClr val="01655B"/>
              </a:solidFill>
              <a:ea typeface="ＭＳ Ｐゴシック" pitchFamily="34" charset="-128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altLang="en-US" b="1" dirty="0" smtClean="0">
                <a:solidFill>
                  <a:srgbClr val="01655B"/>
                </a:solidFill>
              </a:rPr>
              <a:t>(L'histoire du Protocole de Nagoya 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altLang="en-US" b="1" dirty="0" smtClean="0">
                <a:solidFill>
                  <a:srgbClr val="01655B"/>
                </a:solidFill>
              </a:rPr>
              <a:t>sur l'APA)</a:t>
            </a:r>
          </a:p>
          <a:p>
            <a:pPr marL="0" indent="0" algn="ctr" eaLnBrk="1" fontAlgn="auto" hangingPunct="1">
              <a:spcAft>
                <a:spcPts val="0"/>
              </a:spcAft>
              <a:defRPr/>
            </a:pPr>
            <a:endParaRPr lang="fr-FR" alt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322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GCI PPT Presentation Template pot">
  <a:themeElements>
    <a:clrScheme name="1_BGCI ppt template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1_BGCI ppt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GCI ppt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GCI ppt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GCI ppt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GCI ppt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GCI ppt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GCI ppt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GCI ppt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GCI ppt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GCI ppt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GCI ppt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GCI ppt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GCI ppt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GCI Training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19854</TotalTime>
  <Words>369</Words>
  <Application>Microsoft Office PowerPoint</Application>
  <PresentationFormat>On-screen Show (4:3)</PresentationFormat>
  <Paragraphs>55</Paragraphs>
  <Slides>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BGCI PPT Presentation Template pot</vt:lpstr>
      <vt:lpstr>BGCI Training Template</vt:lpstr>
      <vt:lpstr>Module 1 : Introduction à la Convention sur la diversité biologique</vt:lpstr>
      <vt:lpstr>PowerPoint Presentation</vt:lpstr>
      <vt:lpstr>Les Parties à la CDB</vt:lpstr>
      <vt:lpstr>Cadre de la CDB pour une action nationale</vt:lpstr>
      <vt:lpstr>Les Parties à la CDB</vt:lpstr>
      <vt:lpstr>Les ressources génétiques dans le cadre de la CDB</vt:lpstr>
      <vt:lpstr>PowerPoint Presentation</vt:lpstr>
      <vt:lpstr>PowerPoint Presentation</vt:lpstr>
    </vt:vector>
  </TitlesOfParts>
  <Company>RBG, Kew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1: Access and Benefit Sharing</dc:title>
  <dc:creator>China Williams</dc:creator>
  <cp:lastModifiedBy>Katherine O’Donnell</cp:lastModifiedBy>
  <cp:revision>329</cp:revision>
  <dcterms:created xsi:type="dcterms:W3CDTF">2014-07-03T10:28:45Z</dcterms:created>
  <dcterms:modified xsi:type="dcterms:W3CDTF">2016-01-18T17:04:48Z</dcterms:modified>
</cp:coreProperties>
</file>